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20"/>
  </p:notesMasterIdLst>
  <p:handoutMasterIdLst>
    <p:handoutMasterId r:id="rId321"/>
  </p:handoutMasterIdLst>
  <p:sldIdLst>
    <p:sldId id="256" r:id="rId2"/>
    <p:sldId id="257" r:id="rId3"/>
    <p:sldId id="334" r:id="rId4"/>
    <p:sldId id="258" r:id="rId5"/>
    <p:sldId id="357" r:id="rId6"/>
    <p:sldId id="259" r:id="rId7"/>
    <p:sldId id="366" r:id="rId8"/>
    <p:sldId id="260" r:id="rId9"/>
    <p:sldId id="352" r:id="rId10"/>
    <p:sldId id="261" r:id="rId11"/>
    <p:sldId id="367" r:id="rId12"/>
    <p:sldId id="262" r:id="rId13"/>
    <p:sldId id="368" r:id="rId14"/>
    <p:sldId id="263" r:id="rId15"/>
    <p:sldId id="369" r:id="rId16"/>
    <p:sldId id="264" r:id="rId17"/>
    <p:sldId id="370" r:id="rId18"/>
    <p:sldId id="265" r:id="rId19"/>
    <p:sldId id="266" r:id="rId20"/>
    <p:sldId id="267" r:id="rId21"/>
    <p:sldId id="268" r:id="rId22"/>
    <p:sldId id="269" r:id="rId23"/>
    <p:sldId id="270" r:id="rId24"/>
    <p:sldId id="271" r:id="rId25"/>
    <p:sldId id="272" r:id="rId26"/>
    <p:sldId id="353" r:id="rId27"/>
    <p:sldId id="273" r:id="rId28"/>
    <p:sldId id="274" r:id="rId29"/>
    <p:sldId id="275" r:id="rId30"/>
    <p:sldId id="509" r:id="rId31"/>
    <p:sldId id="276" r:id="rId32"/>
    <p:sldId id="277" r:id="rId33"/>
    <p:sldId id="278" r:id="rId34"/>
    <p:sldId id="279" r:id="rId35"/>
    <p:sldId id="280" r:id="rId36"/>
    <p:sldId id="455" r:id="rId37"/>
    <p:sldId id="281" r:id="rId38"/>
    <p:sldId id="282" r:id="rId39"/>
    <p:sldId id="283" r:id="rId40"/>
    <p:sldId id="286" r:id="rId41"/>
    <p:sldId id="373" r:id="rId42"/>
    <p:sldId id="284" r:id="rId43"/>
    <p:sldId id="372" r:id="rId44"/>
    <p:sldId id="287" r:id="rId45"/>
    <p:sldId id="371" r:id="rId46"/>
    <p:sldId id="288" r:id="rId47"/>
    <p:sldId id="336" r:id="rId48"/>
    <p:sldId id="289" r:id="rId49"/>
    <p:sldId id="290" r:id="rId50"/>
    <p:sldId id="291" r:id="rId51"/>
    <p:sldId id="292" r:id="rId52"/>
    <p:sldId id="508" r:id="rId53"/>
    <p:sldId id="293" r:id="rId54"/>
    <p:sldId id="294" r:id="rId55"/>
    <p:sldId id="295" r:id="rId56"/>
    <p:sldId id="296" r:id="rId57"/>
    <p:sldId id="333" r:id="rId58"/>
    <p:sldId id="297" r:id="rId59"/>
    <p:sldId id="298" r:id="rId60"/>
    <p:sldId id="299" r:id="rId61"/>
    <p:sldId id="300" r:id="rId62"/>
    <p:sldId id="301" r:id="rId63"/>
    <p:sldId id="302" r:id="rId64"/>
    <p:sldId id="303" r:id="rId65"/>
    <p:sldId id="304" r:id="rId66"/>
    <p:sldId id="354" r:id="rId67"/>
    <p:sldId id="305" r:id="rId68"/>
    <p:sldId id="306" r:id="rId69"/>
    <p:sldId id="307" r:id="rId70"/>
    <p:sldId id="308" r:id="rId71"/>
    <p:sldId id="309" r:id="rId72"/>
    <p:sldId id="310" r:id="rId73"/>
    <p:sldId id="311" r:id="rId74"/>
    <p:sldId id="316" r:id="rId75"/>
    <p:sldId id="317" r:id="rId76"/>
    <p:sldId id="313" r:id="rId77"/>
    <p:sldId id="314" r:id="rId78"/>
    <p:sldId id="315" r:id="rId79"/>
    <p:sldId id="312" r:id="rId80"/>
    <p:sldId id="510" r:id="rId81"/>
    <p:sldId id="318" r:id="rId82"/>
    <p:sldId id="319" r:id="rId83"/>
    <p:sldId id="320" r:id="rId84"/>
    <p:sldId id="321" r:id="rId85"/>
    <p:sldId id="355" r:id="rId86"/>
    <p:sldId id="322" r:id="rId87"/>
    <p:sldId id="323" r:id="rId88"/>
    <p:sldId id="324" r:id="rId89"/>
    <p:sldId id="325" r:id="rId90"/>
    <p:sldId id="326" r:id="rId91"/>
    <p:sldId id="327" r:id="rId92"/>
    <p:sldId id="328" r:id="rId93"/>
    <p:sldId id="398" r:id="rId94"/>
    <p:sldId id="329" r:id="rId95"/>
    <p:sldId id="481" r:id="rId96"/>
    <p:sldId id="330" r:id="rId97"/>
    <p:sldId id="363" r:id="rId98"/>
    <p:sldId id="331" r:id="rId99"/>
    <p:sldId id="362" r:id="rId100"/>
    <p:sldId id="332" r:id="rId101"/>
    <p:sldId id="361" r:id="rId102"/>
    <p:sldId id="337" r:id="rId103"/>
    <p:sldId id="360" r:id="rId104"/>
    <p:sldId id="338" r:id="rId105"/>
    <p:sldId id="358" r:id="rId106"/>
    <p:sldId id="339" r:id="rId107"/>
    <p:sldId id="359" r:id="rId108"/>
    <p:sldId id="340" r:id="rId109"/>
    <p:sldId id="356" r:id="rId110"/>
    <p:sldId id="341" r:id="rId111"/>
    <p:sldId id="374" r:id="rId112"/>
    <p:sldId id="342" r:id="rId113"/>
    <p:sldId id="412" r:id="rId114"/>
    <p:sldId id="343" r:id="rId115"/>
    <p:sldId id="413" r:id="rId116"/>
    <p:sldId id="344" r:id="rId117"/>
    <p:sldId id="414" r:id="rId118"/>
    <p:sldId id="345" r:id="rId119"/>
    <p:sldId id="415" r:id="rId120"/>
    <p:sldId id="346" r:id="rId121"/>
    <p:sldId id="417" r:id="rId122"/>
    <p:sldId id="347" r:id="rId123"/>
    <p:sldId id="416" r:id="rId124"/>
    <p:sldId id="348" r:id="rId125"/>
    <p:sldId id="418" r:id="rId126"/>
    <p:sldId id="349" r:id="rId127"/>
    <p:sldId id="411" r:id="rId128"/>
    <p:sldId id="350" r:id="rId129"/>
    <p:sldId id="410" r:id="rId130"/>
    <p:sldId id="351" r:id="rId131"/>
    <p:sldId id="409" r:id="rId132"/>
    <p:sldId id="375" r:id="rId133"/>
    <p:sldId id="408" r:id="rId134"/>
    <p:sldId id="376" r:id="rId135"/>
    <p:sldId id="377" r:id="rId136"/>
    <p:sldId id="378" r:id="rId137"/>
    <p:sldId id="379" r:id="rId138"/>
    <p:sldId id="380" r:id="rId139"/>
    <p:sldId id="381" r:id="rId140"/>
    <p:sldId id="382" r:id="rId141"/>
    <p:sldId id="383" r:id="rId142"/>
    <p:sldId id="384" r:id="rId143"/>
    <p:sldId id="385" r:id="rId144"/>
    <p:sldId id="386" r:id="rId145"/>
    <p:sldId id="407" r:id="rId146"/>
    <p:sldId id="388" r:id="rId147"/>
    <p:sldId id="389" r:id="rId148"/>
    <p:sldId id="390" r:id="rId149"/>
    <p:sldId id="391" r:id="rId150"/>
    <p:sldId id="392" r:id="rId151"/>
    <p:sldId id="393" r:id="rId152"/>
    <p:sldId id="395" r:id="rId153"/>
    <p:sldId id="394" r:id="rId154"/>
    <p:sldId id="396" r:id="rId155"/>
    <p:sldId id="397" r:id="rId156"/>
    <p:sldId id="399" r:id="rId157"/>
    <p:sldId id="400" r:id="rId158"/>
    <p:sldId id="401" r:id="rId159"/>
    <p:sldId id="402" r:id="rId160"/>
    <p:sldId id="403" r:id="rId161"/>
    <p:sldId id="405" r:id="rId162"/>
    <p:sldId id="404" r:id="rId163"/>
    <p:sldId id="406" r:id="rId164"/>
    <p:sldId id="419" r:id="rId165"/>
    <p:sldId id="420" r:id="rId166"/>
    <p:sldId id="422" r:id="rId167"/>
    <p:sldId id="421" r:id="rId168"/>
    <p:sldId id="424" r:id="rId169"/>
    <p:sldId id="425" r:id="rId170"/>
    <p:sldId id="426" r:id="rId171"/>
    <p:sldId id="427" r:id="rId172"/>
    <p:sldId id="428" r:id="rId173"/>
    <p:sldId id="430" r:id="rId174"/>
    <p:sldId id="429"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47" r:id="rId192"/>
    <p:sldId id="448" r:id="rId193"/>
    <p:sldId id="449" r:id="rId194"/>
    <p:sldId id="450" r:id="rId195"/>
    <p:sldId id="451" r:id="rId196"/>
    <p:sldId id="452" r:id="rId197"/>
    <p:sldId id="453" r:id="rId198"/>
    <p:sldId id="518" r:id="rId199"/>
    <p:sldId id="454" r:id="rId200"/>
    <p:sldId id="456" r:id="rId201"/>
    <p:sldId id="457" r:id="rId202"/>
    <p:sldId id="458" r:id="rId203"/>
    <p:sldId id="459" r:id="rId204"/>
    <p:sldId id="461" r:id="rId205"/>
    <p:sldId id="460" r:id="rId206"/>
    <p:sldId id="462" r:id="rId207"/>
    <p:sldId id="463" r:id="rId208"/>
    <p:sldId id="464" r:id="rId209"/>
    <p:sldId id="465" r:id="rId210"/>
    <p:sldId id="466" r:id="rId211"/>
    <p:sldId id="467" r:id="rId212"/>
    <p:sldId id="468" r:id="rId213"/>
    <p:sldId id="469" r:id="rId214"/>
    <p:sldId id="471" r:id="rId215"/>
    <p:sldId id="472" r:id="rId216"/>
    <p:sldId id="473" r:id="rId217"/>
    <p:sldId id="474" r:id="rId218"/>
    <p:sldId id="475" r:id="rId219"/>
    <p:sldId id="476" r:id="rId220"/>
    <p:sldId id="477" r:id="rId221"/>
    <p:sldId id="478" r:id="rId222"/>
    <p:sldId id="479" r:id="rId223"/>
    <p:sldId id="480" r:id="rId224"/>
    <p:sldId id="482" r:id="rId225"/>
    <p:sldId id="483" r:id="rId226"/>
    <p:sldId id="484" r:id="rId227"/>
    <p:sldId id="485" r:id="rId228"/>
    <p:sldId id="486" r:id="rId229"/>
    <p:sldId id="487" r:id="rId230"/>
    <p:sldId id="488" r:id="rId231"/>
    <p:sldId id="489" r:id="rId232"/>
    <p:sldId id="490" r:id="rId233"/>
    <p:sldId id="491" r:id="rId234"/>
    <p:sldId id="492" r:id="rId235"/>
    <p:sldId id="493" r:id="rId236"/>
    <p:sldId id="494" r:id="rId237"/>
    <p:sldId id="495" r:id="rId238"/>
    <p:sldId id="496" r:id="rId239"/>
    <p:sldId id="497" r:id="rId240"/>
    <p:sldId id="498" r:id="rId241"/>
    <p:sldId id="500" r:id="rId242"/>
    <p:sldId id="501" r:id="rId243"/>
    <p:sldId id="502" r:id="rId244"/>
    <p:sldId id="503" r:id="rId245"/>
    <p:sldId id="505" r:id="rId246"/>
    <p:sldId id="504" r:id="rId247"/>
    <p:sldId id="507" r:id="rId248"/>
    <p:sldId id="506" r:id="rId249"/>
    <p:sldId id="511" r:id="rId250"/>
    <p:sldId id="512" r:id="rId251"/>
    <p:sldId id="519" r:id="rId252"/>
    <p:sldId id="515" r:id="rId253"/>
    <p:sldId id="520" r:id="rId254"/>
    <p:sldId id="514" r:id="rId255"/>
    <p:sldId id="521" r:id="rId256"/>
    <p:sldId id="513" r:id="rId257"/>
    <p:sldId id="522" r:id="rId258"/>
    <p:sldId id="517" r:id="rId259"/>
    <p:sldId id="524" r:id="rId260"/>
    <p:sldId id="523" r:id="rId261"/>
    <p:sldId id="525" r:id="rId262"/>
    <p:sldId id="526" r:id="rId263"/>
    <p:sldId id="528" r:id="rId264"/>
    <p:sldId id="527" r:id="rId265"/>
    <p:sldId id="529" r:id="rId266"/>
    <p:sldId id="530" r:id="rId267"/>
    <p:sldId id="532" r:id="rId268"/>
    <p:sldId id="533" r:id="rId269"/>
    <p:sldId id="534" r:id="rId270"/>
    <p:sldId id="536" r:id="rId271"/>
    <p:sldId id="537" r:id="rId272"/>
    <p:sldId id="538" r:id="rId273"/>
    <p:sldId id="540" r:id="rId274"/>
    <p:sldId id="541" r:id="rId275"/>
    <p:sldId id="542" r:id="rId276"/>
    <p:sldId id="543" r:id="rId277"/>
    <p:sldId id="544" r:id="rId278"/>
    <p:sldId id="545" r:id="rId279"/>
    <p:sldId id="547" r:id="rId280"/>
    <p:sldId id="546" r:id="rId281"/>
    <p:sldId id="548" r:id="rId282"/>
    <p:sldId id="549" r:id="rId283"/>
    <p:sldId id="550" r:id="rId284"/>
    <p:sldId id="551" r:id="rId285"/>
    <p:sldId id="553" r:id="rId286"/>
    <p:sldId id="552" r:id="rId287"/>
    <p:sldId id="555" r:id="rId288"/>
    <p:sldId id="554" r:id="rId289"/>
    <p:sldId id="557" r:id="rId290"/>
    <p:sldId id="556" r:id="rId291"/>
    <p:sldId id="558" r:id="rId292"/>
    <p:sldId id="559" r:id="rId293"/>
    <p:sldId id="560" r:id="rId294"/>
    <p:sldId id="561" r:id="rId295"/>
    <p:sldId id="562" r:id="rId296"/>
    <p:sldId id="563" r:id="rId297"/>
    <p:sldId id="564" r:id="rId298"/>
    <p:sldId id="565" r:id="rId299"/>
    <p:sldId id="566" r:id="rId300"/>
    <p:sldId id="567" r:id="rId301"/>
    <p:sldId id="568" r:id="rId302"/>
    <p:sldId id="569" r:id="rId303"/>
    <p:sldId id="570" r:id="rId304"/>
    <p:sldId id="571" r:id="rId305"/>
    <p:sldId id="572" r:id="rId306"/>
    <p:sldId id="573" r:id="rId307"/>
    <p:sldId id="575" r:id="rId308"/>
    <p:sldId id="576" r:id="rId309"/>
    <p:sldId id="577" r:id="rId310"/>
    <p:sldId id="578" r:id="rId311"/>
    <p:sldId id="579" r:id="rId312"/>
    <p:sldId id="580" r:id="rId313"/>
    <p:sldId id="581" r:id="rId314"/>
    <p:sldId id="582" r:id="rId315"/>
    <p:sldId id="583" r:id="rId316"/>
    <p:sldId id="584" r:id="rId317"/>
    <p:sldId id="585" r:id="rId318"/>
    <p:sldId id="586" r:id="rId319"/>
  </p:sldIdLst>
  <p:sldSz cx="9144000" cy="6858000" type="screen4x3"/>
  <p:notesSz cx="7099300" cy="10234613"/>
  <p:defaultTextStyle>
    <a:defPPr>
      <a:defRPr lang="ja-JP"/>
    </a:defPPr>
    <a:lvl1pPr algn="l" rtl="0" fontAlgn="base">
      <a:spcBef>
        <a:spcPct val="0"/>
      </a:spcBef>
      <a:spcAft>
        <a:spcPct val="0"/>
      </a:spcAft>
      <a:defRPr kumimoji="1"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charset="0"/>
        <a:ea typeface="ＭＳ Ｐゴシック" charset="-128"/>
        <a:cs typeface="+mn-cs"/>
      </a:defRPr>
    </a:lvl5pPr>
    <a:lvl6pPr marL="2286000" algn="l" defTabSz="914400" rtl="0" eaLnBrk="1" latinLnBrk="0" hangingPunct="1">
      <a:defRPr kumimoji="1" sz="2400" kern="1200">
        <a:solidFill>
          <a:schemeClr val="tx1"/>
        </a:solidFill>
        <a:latin typeface="Times New Roman" charset="0"/>
        <a:ea typeface="ＭＳ Ｐゴシック" charset="-128"/>
        <a:cs typeface="+mn-cs"/>
      </a:defRPr>
    </a:lvl6pPr>
    <a:lvl7pPr marL="2743200" algn="l" defTabSz="914400" rtl="0" eaLnBrk="1" latinLnBrk="0" hangingPunct="1">
      <a:defRPr kumimoji="1" sz="2400" kern="1200">
        <a:solidFill>
          <a:schemeClr val="tx1"/>
        </a:solidFill>
        <a:latin typeface="Times New Roman" charset="0"/>
        <a:ea typeface="ＭＳ Ｐゴシック" charset="-128"/>
        <a:cs typeface="+mn-cs"/>
      </a:defRPr>
    </a:lvl7pPr>
    <a:lvl8pPr marL="3200400" algn="l" defTabSz="914400" rtl="0" eaLnBrk="1" latinLnBrk="0" hangingPunct="1">
      <a:defRPr kumimoji="1" sz="2400" kern="1200">
        <a:solidFill>
          <a:schemeClr val="tx1"/>
        </a:solidFill>
        <a:latin typeface="Times New Roman" charset="0"/>
        <a:ea typeface="ＭＳ Ｐゴシック" charset="-128"/>
        <a:cs typeface="+mn-cs"/>
      </a:defRPr>
    </a:lvl8pPr>
    <a:lvl9pPr marL="3657600" algn="l" defTabSz="914400" rtl="0" eaLnBrk="1" latinLnBrk="0" hangingPunct="1">
      <a:defRPr kumimoji="1" sz="2400" kern="1200">
        <a:solidFill>
          <a:schemeClr val="tx1"/>
        </a:solidFill>
        <a:latin typeface="Times New Roman" charset="0"/>
        <a:ea typeface="ＭＳ Ｐゴシック" charset="-128"/>
        <a:cs typeface="+mn-cs"/>
      </a:defRPr>
    </a:lvl9pPr>
  </p:defaultTextStyle>
  <p:extLst>
    <p:ext uri="{521415D9-36F7-43E2-AB2F-B90AF26B5E84}">
      <p14:sectionLst xmlns:p14="http://schemas.microsoft.com/office/powerpoint/2010/main">
        <p14:section name="既定のセクション" id="{9076E908-904F-4E5E-B996-114893AEF2E9}">
          <p14:sldIdLst>
            <p14:sldId id="256"/>
            <p14:sldId id="257"/>
            <p14:sldId id="334"/>
            <p14:sldId id="258"/>
            <p14:sldId id="357"/>
            <p14:sldId id="259"/>
            <p14:sldId id="366"/>
            <p14:sldId id="260"/>
            <p14:sldId id="352"/>
            <p14:sldId id="261"/>
            <p14:sldId id="367"/>
            <p14:sldId id="262"/>
            <p14:sldId id="368"/>
            <p14:sldId id="263"/>
            <p14:sldId id="369"/>
            <p14:sldId id="264"/>
            <p14:sldId id="370"/>
            <p14:sldId id="265"/>
            <p14:sldId id="266"/>
            <p14:sldId id="267"/>
            <p14:sldId id="268"/>
            <p14:sldId id="269"/>
            <p14:sldId id="270"/>
            <p14:sldId id="271"/>
            <p14:sldId id="272"/>
            <p14:sldId id="353"/>
            <p14:sldId id="273"/>
            <p14:sldId id="274"/>
            <p14:sldId id="275"/>
            <p14:sldId id="509"/>
            <p14:sldId id="276"/>
            <p14:sldId id="277"/>
            <p14:sldId id="278"/>
            <p14:sldId id="279"/>
            <p14:sldId id="280"/>
            <p14:sldId id="455"/>
            <p14:sldId id="281"/>
            <p14:sldId id="282"/>
            <p14:sldId id="283"/>
            <p14:sldId id="286"/>
            <p14:sldId id="373"/>
            <p14:sldId id="284"/>
            <p14:sldId id="372"/>
            <p14:sldId id="287"/>
            <p14:sldId id="371"/>
            <p14:sldId id="288"/>
            <p14:sldId id="336"/>
            <p14:sldId id="289"/>
            <p14:sldId id="290"/>
            <p14:sldId id="291"/>
            <p14:sldId id="292"/>
            <p14:sldId id="508"/>
            <p14:sldId id="293"/>
            <p14:sldId id="294"/>
            <p14:sldId id="295"/>
            <p14:sldId id="296"/>
            <p14:sldId id="333"/>
            <p14:sldId id="297"/>
            <p14:sldId id="298"/>
            <p14:sldId id="299"/>
            <p14:sldId id="300"/>
            <p14:sldId id="301"/>
            <p14:sldId id="302"/>
            <p14:sldId id="303"/>
            <p14:sldId id="304"/>
            <p14:sldId id="354"/>
            <p14:sldId id="305"/>
            <p14:sldId id="306"/>
            <p14:sldId id="307"/>
            <p14:sldId id="308"/>
            <p14:sldId id="309"/>
            <p14:sldId id="310"/>
            <p14:sldId id="311"/>
            <p14:sldId id="316"/>
            <p14:sldId id="317"/>
            <p14:sldId id="313"/>
            <p14:sldId id="314"/>
            <p14:sldId id="315"/>
            <p14:sldId id="312"/>
            <p14:sldId id="510"/>
            <p14:sldId id="318"/>
            <p14:sldId id="319"/>
            <p14:sldId id="320"/>
            <p14:sldId id="321"/>
            <p14:sldId id="355"/>
            <p14:sldId id="322"/>
            <p14:sldId id="323"/>
            <p14:sldId id="324"/>
            <p14:sldId id="325"/>
            <p14:sldId id="326"/>
            <p14:sldId id="327"/>
            <p14:sldId id="328"/>
            <p14:sldId id="398"/>
            <p14:sldId id="329"/>
            <p14:sldId id="481"/>
            <p14:sldId id="330"/>
            <p14:sldId id="363"/>
            <p14:sldId id="331"/>
            <p14:sldId id="362"/>
            <p14:sldId id="332"/>
            <p14:sldId id="361"/>
            <p14:sldId id="337"/>
            <p14:sldId id="360"/>
            <p14:sldId id="338"/>
            <p14:sldId id="358"/>
            <p14:sldId id="339"/>
            <p14:sldId id="359"/>
            <p14:sldId id="340"/>
            <p14:sldId id="356"/>
            <p14:sldId id="341"/>
            <p14:sldId id="374"/>
            <p14:sldId id="342"/>
            <p14:sldId id="412"/>
            <p14:sldId id="343"/>
            <p14:sldId id="413"/>
            <p14:sldId id="344"/>
            <p14:sldId id="414"/>
            <p14:sldId id="345"/>
            <p14:sldId id="415"/>
            <p14:sldId id="346"/>
            <p14:sldId id="417"/>
            <p14:sldId id="347"/>
            <p14:sldId id="416"/>
            <p14:sldId id="348"/>
            <p14:sldId id="418"/>
            <p14:sldId id="349"/>
            <p14:sldId id="411"/>
            <p14:sldId id="350"/>
            <p14:sldId id="410"/>
            <p14:sldId id="351"/>
            <p14:sldId id="409"/>
            <p14:sldId id="375"/>
            <p14:sldId id="408"/>
            <p14:sldId id="376"/>
            <p14:sldId id="377"/>
            <p14:sldId id="378"/>
            <p14:sldId id="379"/>
            <p14:sldId id="380"/>
            <p14:sldId id="381"/>
            <p14:sldId id="382"/>
            <p14:sldId id="383"/>
            <p14:sldId id="384"/>
            <p14:sldId id="385"/>
            <p14:sldId id="386"/>
            <p14:sldId id="407"/>
            <p14:sldId id="388"/>
            <p14:sldId id="389"/>
            <p14:sldId id="390"/>
            <p14:sldId id="391"/>
            <p14:sldId id="392"/>
            <p14:sldId id="393"/>
            <p14:sldId id="395"/>
            <p14:sldId id="394"/>
            <p14:sldId id="396"/>
            <p14:sldId id="397"/>
            <p14:sldId id="399"/>
            <p14:sldId id="400"/>
            <p14:sldId id="401"/>
            <p14:sldId id="402"/>
            <p14:sldId id="403"/>
            <p14:sldId id="405"/>
            <p14:sldId id="404"/>
            <p14:sldId id="406"/>
            <p14:sldId id="419"/>
            <p14:sldId id="420"/>
            <p14:sldId id="422"/>
            <p14:sldId id="421"/>
            <p14:sldId id="424"/>
            <p14:sldId id="425"/>
            <p14:sldId id="426"/>
            <p14:sldId id="427"/>
            <p14:sldId id="428"/>
            <p14:sldId id="430"/>
            <p14:sldId id="429"/>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518"/>
            <p14:sldId id="454"/>
            <p14:sldId id="456"/>
            <p14:sldId id="457"/>
            <p14:sldId id="458"/>
            <p14:sldId id="459"/>
            <p14:sldId id="461"/>
            <p14:sldId id="460"/>
            <p14:sldId id="462"/>
            <p14:sldId id="463"/>
            <p14:sldId id="464"/>
            <p14:sldId id="465"/>
            <p14:sldId id="466"/>
            <p14:sldId id="467"/>
            <p14:sldId id="468"/>
            <p14:sldId id="469"/>
            <p14:sldId id="471"/>
            <p14:sldId id="472"/>
            <p14:sldId id="473"/>
            <p14:sldId id="474"/>
            <p14:sldId id="475"/>
            <p14:sldId id="476"/>
            <p14:sldId id="477"/>
            <p14:sldId id="478"/>
            <p14:sldId id="479"/>
            <p14:sldId id="480"/>
            <p14:sldId id="482"/>
            <p14:sldId id="483"/>
            <p14:sldId id="484"/>
            <p14:sldId id="485"/>
            <p14:sldId id="486"/>
            <p14:sldId id="487"/>
            <p14:sldId id="488"/>
            <p14:sldId id="489"/>
            <p14:sldId id="490"/>
            <p14:sldId id="491"/>
            <p14:sldId id="492"/>
            <p14:sldId id="493"/>
            <p14:sldId id="494"/>
            <p14:sldId id="495"/>
            <p14:sldId id="496"/>
            <p14:sldId id="497"/>
            <p14:sldId id="498"/>
            <p14:sldId id="500"/>
            <p14:sldId id="501"/>
            <p14:sldId id="502"/>
            <p14:sldId id="503"/>
            <p14:sldId id="505"/>
            <p14:sldId id="504"/>
            <p14:sldId id="507"/>
            <p14:sldId id="506"/>
            <p14:sldId id="511"/>
            <p14:sldId id="512"/>
            <p14:sldId id="519"/>
            <p14:sldId id="515"/>
            <p14:sldId id="520"/>
            <p14:sldId id="514"/>
            <p14:sldId id="521"/>
            <p14:sldId id="513"/>
            <p14:sldId id="522"/>
            <p14:sldId id="517"/>
            <p14:sldId id="524"/>
            <p14:sldId id="523"/>
            <p14:sldId id="525"/>
            <p14:sldId id="526"/>
            <p14:sldId id="528"/>
            <p14:sldId id="527"/>
            <p14:sldId id="529"/>
            <p14:sldId id="530"/>
            <p14:sldId id="532"/>
            <p14:sldId id="533"/>
            <p14:sldId id="534"/>
            <p14:sldId id="536"/>
            <p14:sldId id="537"/>
            <p14:sldId id="538"/>
            <p14:sldId id="540"/>
            <p14:sldId id="541"/>
            <p14:sldId id="542"/>
            <p14:sldId id="543"/>
            <p14:sldId id="544"/>
            <p14:sldId id="545"/>
            <p14:sldId id="547"/>
            <p14:sldId id="546"/>
            <p14:sldId id="548"/>
            <p14:sldId id="549"/>
            <p14:sldId id="550"/>
            <p14:sldId id="551"/>
            <p14:sldId id="553"/>
            <p14:sldId id="552"/>
            <p14:sldId id="555"/>
            <p14:sldId id="554"/>
            <p14:sldId id="557"/>
            <p14:sldId id="556"/>
            <p14:sldId id="558"/>
            <p14:sldId id="559"/>
            <p14:sldId id="560"/>
            <p14:sldId id="561"/>
            <p14:sldId id="562"/>
            <p14:sldId id="563"/>
            <p14:sldId id="564"/>
            <p14:sldId id="565"/>
            <p14:sldId id="566"/>
            <p14:sldId id="567"/>
            <p14:sldId id="568"/>
            <p14:sldId id="569"/>
            <p14:sldId id="570"/>
            <p14:sldId id="571"/>
            <p14:sldId id="572"/>
            <p14:sldId id="573"/>
            <p14:sldId id="575"/>
            <p14:sldId id="576"/>
            <p14:sldId id="577"/>
            <p14:sldId id="578"/>
            <p14:sldId id="579"/>
            <p14:sldId id="580"/>
            <p14:sldId id="581"/>
            <p14:sldId id="582"/>
            <p14:sldId id="583"/>
            <p14:sldId id="584"/>
            <p14:sldId id="585"/>
            <p14:sldId id="5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kamotot" initials="o"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6C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79" autoAdjust="0"/>
    <p:restoredTop sz="83023" autoAdjust="0"/>
  </p:normalViewPr>
  <p:slideViewPr>
    <p:cSldViewPr>
      <p:cViewPr varScale="1">
        <p:scale>
          <a:sx n="145" d="100"/>
          <a:sy n="145" d="100"/>
        </p:scale>
        <p:origin x="101" y="355"/>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528"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viewProps" Target="viewProps.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tableStyles" Target="tableStyles.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notesMaster" Target="notesMasters/notesMaster1.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handoutMaster" Target="handoutMasters/handoutMaster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theme" Target="theme/theme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smtClean="0"/>
            </a:lvl1pPr>
          </a:lstStyle>
          <a:p>
            <a:pPr>
              <a:defRPr/>
            </a:pPr>
            <a:endParaRPr lang="ja-JP" altLang="en-US"/>
          </a:p>
        </p:txBody>
      </p:sp>
      <p:sp>
        <p:nvSpPr>
          <p:cNvPr id="3" name="日付プレースホルダー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smtClean="0"/>
            </a:lvl1pPr>
          </a:lstStyle>
          <a:p>
            <a:pPr>
              <a:defRPr/>
            </a:pPr>
            <a:fld id="{7C01C514-B9D4-4CC4-B349-4033772053E2}" type="datetimeFigureOut">
              <a:rPr lang="ja-JP" altLang="en-US"/>
              <a:pPr>
                <a:defRPr/>
              </a:pPr>
              <a:t>2019/7/6</a:t>
            </a:fld>
            <a:endParaRPr lang="ja-JP" altLang="en-US"/>
          </a:p>
        </p:txBody>
      </p:sp>
      <p:sp>
        <p:nvSpPr>
          <p:cNvPr id="4" name="フッター プレースホルダー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smtClean="0"/>
            </a:lvl1pPr>
          </a:lstStyle>
          <a:p>
            <a:pPr>
              <a:defRPr/>
            </a:pPr>
            <a:endParaRPr lang="ja-JP" altLang="en-US"/>
          </a:p>
        </p:txBody>
      </p:sp>
      <p:sp>
        <p:nvSpPr>
          <p:cNvPr id="5" name="スライド番号プレースホルダー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smtClean="0"/>
            </a:lvl1pPr>
          </a:lstStyle>
          <a:p>
            <a:pPr>
              <a:defRPr/>
            </a:pPr>
            <a:fld id="{536DA64C-5E77-408B-A145-E54C2360B2CC}" type="slidenum">
              <a:rPr lang="ja-JP" altLang="en-US"/>
              <a:pPr>
                <a:defRPr/>
              </a:pPr>
              <a:t>‹#›</a:t>
            </a:fld>
            <a:endParaRPr lang="ja-JP" altLang="en-US"/>
          </a:p>
        </p:txBody>
      </p:sp>
    </p:spTree>
    <p:extLst>
      <p:ext uri="{BB962C8B-B14F-4D97-AF65-F5344CB8AC3E}">
        <p14:creationId xmlns:p14="http://schemas.microsoft.com/office/powerpoint/2010/main" val="1978313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1300" smtClean="0"/>
            </a:lvl1pPr>
          </a:lstStyle>
          <a:p>
            <a:pPr>
              <a:defRPr/>
            </a:pPr>
            <a:endParaRPr lang="en-US" altLang="ja-JP"/>
          </a:p>
        </p:txBody>
      </p:sp>
      <p:sp>
        <p:nvSpPr>
          <p:cNvPr id="5123" name="Rectangle 3"/>
          <p:cNvSpPr>
            <a:spLocks noGrp="1" noChangeArrowheads="1"/>
          </p:cNvSpPr>
          <p:nvPr>
            <p:ph type="dt" idx="1"/>
          </p:nvPr>
        </p:nvSpPr>
        <p:spPr bwMode="auto">
          <a:xfrm>
            <a:off x="4022937"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smtClean="0"/>
            </a:lvl1pPr>
          </a:lstStyle>
          <a:p>
            <a:pPr>
              <a:defRPr/>
            </a:pPr>
            <a:endParaRPr lang="en-US" altLang="ja-JP"/>
          </a:p>
        </p:txBody>
      </p:sp>
      <p:sp>
        <p:nvSpPr>
          <p:cNvPr id="614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46574" y="4861441"/>
            <a:ext cx="5206153"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p:cNvSpPr>
            <a:spLocks noGrp="1" noChangeArrowheads="1"/>
          </p:cNvSpPr>
          <p:nvPr>
            <p:ph type="ftr" sz="quarter" idx="4"/>
          </p:nvPr>
        </p:nvSpPr>
        <p:spPr bwMode="auto">
          <a:xfrm>
            <a:off x="0" y="972288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defRPr sz="1300" smtClean="0"/>
            </a:lvl1pPr>
          </a:lstStyle>
          <a:p>
            <a:pPr>
              <a:defRPr/>
            </a:pPr>
            <a:endParaRPr lang="en-US" altLang="ja-JP"/>
          </a:p>
        </p:txBody>
      </p:sp>
      <p:sp>
        <p:nvSpPr>
          <p:cNvPr id="5127" name="Rectangle 7"/>
          <p:cNvSpPr>
            <a:spLocks noGrp="1" noChangeArrowheads="1"/>
          </p:cNvSpPr>
          <p:nvPr>
            <p:ph type="sldNum" sz="quarter" idx="5"/>
          </p:nvPr>
        </p:nvSpPr>
        <p:spPr bwMode="auto">
          <a:xfrm>
            <a:off x="4022937" y="972288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smtClean="0"/>
            </a:lvl1pPr>
          </a:lstStyle>
          <a:p>
            <a:pPr>
              <a:defRPr/>
            </a:pPr>
            <a:fld id="{038C8D55-79E1-486A-BC5A-42632150F145}" type="slidenum">
              <a:rPr lang="en-US" altLang="ja-JP"/>
              <a:pPr>
                <a:defRPr/>
              </a:pPr>
              <a:t>‹#›</a:t>
            </a:fld>
            <a:endParaRPr lang="en-US" altLang="ja-JP"/>
          </a:p>
        </p:txBody>
      </p:sp>
    </p:spTree>
    <p:extLst>
      <p:ext uri="{BB962C8B-B14F-4D97-AF65-F5344CB8AC3E}">
        <p14:creationId xmlns:p14="http://schemas.microsoft.com/office/powerpoint/2010/main" val="2859873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38C8D55-79E1-486A-BC5A-42632150F145}" type="slidenum">
              <a:rPr lang="en-US" altLang="ja-JP" smtClean="0"/>
              <a:pPr>
                <a:defRPr/>
              </a:pPr>
              <a:t>30</a:t>
            </a:fld>
            <a:endParaRPr lang="en-US" altLang="ja-JP"/>
          </a:p>
        </p:txBody>
      </p:sp>
    </p:spTree>
    <p:extLst>
      <p:ext uri="{BB962C8B-B14F-4D97-AF65-F5344CB8AC3E}">
        <p14:creationId xmlns:p14="http://schemas.microsoft.com/office/powerpoint/2010/main" val="258459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Times New Roman" charset="0"/>
                <a:ea typeface="ＭＳ Ｐ明朝" charset="-128"/>
                <a:cs typeface="+mn-cs"/>
              </a:rPr>
              <a:t>＜高校レベル＞その分子を構成している酸素と水素の間の結合は「共有結合」です。</a:t>
            </a:r>
            <a:br>
              <a:rPr lang="ja-JP" altLang="en-US" dirty="0"/>
            </a:br>
            <a:r>
              <a:rPr kumimoji="1" lang="ja-JP" altLang="en-US" sz="1200" b="0" i="0" kern="1200" dirty="0">
                <a:solidFill>
                  <a:schemeClr val="tx1"/>
                </a:solidFill>
                <a:effectLst/>
                <a:latin typeface="Times New Roman" charset="0"/>
                <a:ea typeface="ＭＳ Ｐ明朝" charset="-128"/>
                <a:cs typeface="+mn-cs"/>
              </a:rPr>
              <a:t>＜大学レベル＞ただし、共有結合でも、酸素と水素の間の電気陰性度の差があり、電子の存在確率は酸素に偏っていますから、そこに「イオン結合性」が付加された共有結合です。</a:t>
            </a:r>
            <a:br>
              <a:rPr lang="ja-JP" altLang="en-US" dirty="0"/>
            </a:br>
            <a:br>
              <a:rPr lang="ja-JP" altLang="en-US" dirty="0"/>
            </a:br>
            <a:r>
              <a:rPr kumimoji="1" lang="ja-JP" altLang="en-US" sz="1200" b="0" i="0" kern="1200" dirty="0">
                <a:solidFill>
                  <a:schemeClr val="tx1"/>
                </a:solidFill>
                <a:effectLst/>
                <a:latin typeface="Times New Roman" charset="0"/>
                <a:ea typeface="ＭＳ Ｐ明朝" charset="-128"/>
                <a:cs typeface="+mn-cs"/>
              </a:rPr>
              <a:t>次に、水分子と水分子の間の結合ですが、これは</a:t>
            </a:r>
            <a:br>
              <a:rPr lang="ja-JP" altLang="en-US" dirty="0"/>
            </a:br>
            <a:r>
              <a:rPr kumimoji="1" lang="ja-JP" altLang="en-US" sz="1200" b="0" i="0" kern="1200" dirty="0">
                <a:solidFill>
                  <a:schemeClr val="tx1"/>
                </a:solidFill>
                <a:effectLst/>
                <a:latin typeface="Times New Roman" charset="0"/>
                <a:ea typeface="ＭＳ Ｐ明朝" charset="-128"/>
                <a:cs typeface="+mn-cs"/>
              </a:rPr>
              <a:t>＜高校レベル＞主に水素結合です。それ以外にも「分子間力（狭義）」が関わっています。</a:t>
            </a:r>
            <a:br>
              <a:rPr lang="ja-JP" altLang="en-US" dirty="0"/>
            </a:br>
            <a:r>
              <a:rPr kumimoji="1" lang="en-US" altLang="ja-JP" sz="1200" b="0" i="0" kern="1200" dirty="0">
                <a:solidFill>
                  <a:schemeClr val="tx1"/>
                </a:solidFill>
                <a:effectLst/>
                <a:latin typeface="Times New Roman" charset="0"/>
                <a:ea typeface="ＭＳ Ｐ明朝" charset="-128"/>
                <a:cs typeface="+mn-cs"/>
              </a:rPr>
              <a:t>&lt;</a:t>
            </a:r>
            <a:r>
              <a:rPr kumimoji="1" lang="ja-JP" altLang="en-US" sz="1200" b="0" i="0" kern="1200" dirty="0">
                <a:solidFill>
                  <a:schemeClr val="tx1"/>
                </a:solidFill>
                <a:effectLst/>
                <a:latin typeface="Times New Roman" charset="0"/>
                <a:ea typeface="ＭＳ Ｐ明朝" charset="-128"/>
                <a:cs typeface="+mn-cs"/>
              </a:rPr>
              <a:t>大学レベル＞水分子間の水素結合は</a:t>
            </a:r>
            <a:r>
              <a:rPr kumimoji="1" lang="en-US" altLang="ja-JP" sz="1200" b="0" i="0" kern="1200" dirty="0">
                <a:solidFill>
                  <a:schemeClr val="tx1"/>
                </a:solidFill>
                <a:effectLst/>
                <a:latin typeface="Times New Roman" charset="0"/>
                <a:ea typeface="ＭＳ Ｐ明朝" charset="-128"/>
                <a:cs typeface="+mn-cs"/>
              </a:rPr>
              <a:t>Jeffery</a:t>
            </a:r>
            <a:r>
              <a:rPr kumimoji="1" lang="ja-JP" altLang="en-US" sz="1200" b="0" i="0" kern="1200" dirty="0">
                <a:solidFill>
                  <a:schemeClr val="tx1"/>
                </a:solidFill>
                <a:effectLst/>
                <a:latin typeface="Times New Roman" charset="0"/>
                <a:ea typeface="ＭＳ Ｐ明朝" charset="-128"/>
                <a:cs typeface="+mn-cs"/>
              </a:rPr>
              <a:t>の定義でいうところの</a:t>
            </a:r>
            <a:r>
              <a:rPr kumimoji="1" lang="en-US" altLang="ja-JP" sz="1200" b="0" i="0" kern="1200" dirty="0">
                <a:solidFill>
                  <a:schemeClr val="tx1"/>
                </a:solidFill>
                <a:effectLst/>
                <a:latin typeface="Times New Roman" charset="0"/>
                <a:ea typeface="ＭＳ Ｐ明朝" charset="-128"/>
                <a:cs typeface="+mn-cs"/>
              </a:rPr>
              <a:t>Moderate Hydrogen Bonding</a:t>
            </a:r>
            <a:r>
              <a:rPr kumimoji="1" lang="ja-JP" altLang="en-US" sz="1200" b="0" i="0" kern="1200" dirty="0">
                <a:solidFill>
                  <a:schemeClr val="tx1"/>
                </a:solidFill>
                <a:effectLst/>
                <a:latin typeface="Times New Roman" charset="0"/>
                <a:ea typeface="ＭＳ Ｐ明朝" charset="-128"/>
                <a:cs typeface="+mn-cs"/>
              </a:rPr>
              <a:t>であり、たしかにプロトンの移動をともないますが、そのエネルギーのほとんどは静電的な相互作用と考えられています。また俗にいう分子間力（狭義）すなわち</a:t>
            </a:r>
            <a:r>
              <a:rPr kumimoji="1" lang="en-US" altLang="ja-JP" sz="1200" b="0" i="0" kern="1200" dirty="0">
                <a:solidFill>
                  <a:schemeClr val="tx1"/>
                </a:solidFill>
                <a:effectLst/>
                <a:latin typeface="Times New Roman" charset="0"/>
                <a:ea typeface="ＭＳ Ｐ明朝" charset="-128"/>
                <a:cs typeface="+mn-cs"/>
              </a:rPr>
              <a:t>van der Waals</a:t>
            </a:r>
            <a:r>
              <a:rPr kumimoji="1" lang="ja-JP" altLang="en-US" sz="1200" b="0" i="0" kern="1200" dirty="0">
                <a:solidFill>
                  <a:schemeClr val="tx1"/>
                </a:solidFill>
                <a:effectLst/>
                <a:latin typeface="Times New Roman" charset="0"/>
                <a:ea typeface="ＭＳ Ｐ明朝" charset="-128"/>
                <a:cs typeface="+mn-cs"/>
              </a:rPr>
              <a:t>力（分散力）の寄与も無視できません。</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38C8D55-79E1-486A-BC5A-42632150F145}" type="slidenum">
              <a:rPr lang="en-US" altLang="ja-JP" smtClean="0"/>
              <a:pPr>
                <a:defRPr/>
              </a:pPr>
              <a:t>250</a:t>
            </a:fld>
            <a:endParaRPr lang="en-US" altLang="ja-JP"/>
          </a:p>
        </p:txBody>
      </p:sp>
    </p:spTree>
    <p:extLst>
      <p:ext uri="{BB962C8B-B14F-4D97-AF65-F5344CB8AC3E}">
        <p14:creationId xmlns:p14="http://schemas.microsoft.com/office/powerpoint/2010/main" val="3334784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38C8D55-79E1-486A-BC5A-42632150F145}" type="slidenum">
              <a:rPr lang="en-US" altLang="ja-JP" smtClean="0"/>
              <a:pPr>
                <a:defRPr/>
              </a:pPr>
              <a:t>253</a:t>
            </a:fld>
            <a:endParaRPr lang="en-US" altLang="ja-JP"/>
          </a:p>
        </p:txBody>
      </p:sp>
    </p:spTree>
    <p:extLst>
      <p:ext uri="{BB962C8B-B14F-4D97-AF65-F5344CB8AC3E}">
        <p14:creationId xmlns:p14="http://schemas.microsoft.com/office/powerpoint/2010/main" val="2531038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38C8D55-79E1-486A-BC5A-42632150F145}" type="slidenum">
              <a:rPr lang="en-US" altLang="ja-JP" smtClean="0"/>
              <a:pPr>
                <a:defRPr/>
              </a:pPr>
              <a:t>254</a:t>
            </a:fld>
            <a:endParaRPr lang="en-US" altLang="ja-JP"/>
          </a:p>
        </p:txBody>
      </p:sp>
    </p:spTree>
    <p:extLst>
      <p:ext uri="{BB962C8B-B14F-4D97-AF65-F5344CB8AC3E}">
        <p14:creationId xmlns:p14="http://schemas.microsoft.com/office/powerpoint/2010/main" val="4078498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38C8D55-79E1-486A-BC5A-42632150F145}" type="slidenum">
              <a:rPr lang="en-US" altLang="ja-JP" smtClean="0"/>
              <a:pPr>
                <a:defRPr/>
              </a:pPr>
              <a:t>257</a:t>
            </a:fld>
            <a:endParaRPr lang="en-US" altLang="ja-JP"/>
          </a:p>
        </p:txBody>
      </p:sp>
    </p:spTree>
    <p:extLst>
      <p:ext uri="{BB962C8B-B14F-4D97-AF65-F5344CB8AC3E}">
        <p14:creationId xmlns:p14="http://schemas.microsoft.com/office/powerpoint/2010/main" val="1073165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38C8D55-79E1-486A-BC5A-42632150F145}" type="slidenum">
              <a:rPr lang="en-US" altLang="ja-JP" smtClean="0"/>
              <a:pPr>
                <a:defRPr/>
              </a:pPr>
              <a:t>258</a:t>
            </a:fld>
            <a:endParaRPr lang="en-US" altLang="ja-JP"/>
          </a:p>
        </p:txBody>
      </p:sp>
    </p:spTree>
    <p:extLst>
      <p:ext uri="{BB962C8B-B14F-4D97-AF65-F5344CB8AC3E}">
        <p14:creationId xmlns:p14="http://schemas.microsoft.com/office/powerpoint/2010/main" val="2156688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38C8D55-79E1-486A-BC5A-42632150F145}" type="slidenum">
              <a:rPr lang="en-US" altLang="ja-JP" smtClean="0"/>
              <a:pPr>
                <a:defRPr/>
              </a:pPr>
              <a:t>260</a:t>
            </a:fld>
            <a:endParaRPr lang="en-US" altLang="ja-JP"/>
          </a:p>
        </p:txBody>
      </p:sp>
    </p:spTree>
    <p:extLst>
      <p:ext uri="{BB962C8B-B14F-4D97-AF65-F5344CB8AC3E}">
        <p14:creationId xmlns:p14="http://schemas.microsoft.com/office/powerpoint/2010/main" val="1700040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38C8D55-79E1-486A-BC5A-42632150F145}" type="slidenum">
              <a:rPr lang="en-US" altLang="ja-JP" smtClean="0"/>
              <a:pPr>
                <a:defRPr/>
              </a:pPr>
              <a:t>263</a:t>
            </a:fld>
            <a:endParaRPr lang="en-US" altLang="ja-JP"/>
          </a:p>
        </p:txBody>
      </p:sp>
    </p:spTree>
    <p:extLst>
      <p:ext uri="{BB962C8B-B14F-4D97-AF65-F5344CB8AC3E}">
        <p14:creationId xmlns:p14="http://schemas.microsoft.com/office/powerpoint/2010/main" val="4112959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38C8D55-79E1-486A-BC5A-42632150F145}" type="slidenum">
              <a:rPr lang="en-US" altLang="ja-JP" smtClean="0"/>
              <a:pPr>
                <a:defRPr/>
              </a:pPr>
              <a:t>269</a:t>
            </a:fld>
            <a:endParaRPr lang="en-US" altLang="ja-JP"/>
          </a:p>
        </p:txBody>
      </p:sp>
    </p:spTree>
    <p:extLst>
      <p:ext uri="{BB962C8B-B14F-4D97-AF65-F5344CB8AC3E}">
        <p14:creationId xmlns:p14="http://schemas.microsoft.com/office/powerpoint/2010/main" val="2464506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38C8D55-79E1-486A-BC5A-42632150F145}" type="slidenum">
              <a:rPr lang="en-US" altLang="ja-JP" smtClean="0"/>
              <a:pPr>
                <a:defRPr/>
              </a:pPr>
              <a:t>276</a:t>
            </a:fld>
            <a:endParaRPr lang="en-US" altLang="ja-JP"/>
          </a:p>
        </p:txBody>
      </p:sp>
    </p:spTree>
    <p:extLst>
      <p:ext uri="{BB962C8B-B14F-4D97-AF65-F5344CB8AC3E}">
        <p14:creationId xmlns:p14="http://schemas.microsoft.com/office/powerpoint/2010/main" val="540342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38C8D55-79E1-486A-BC5A-42632150F145}" type="slidenum">
              <a:rPr lang="en-US" altLang="ja-JP" smtClean="0"/>
              <a:pPr>
                <a:defRPr/>
              </a:pPr>
              <a:t>291</a:t>
            </a:fld>
            <a:endParaRPr lang="en-US" altLang="ja-JP"/>
          </a:p>
        </p:txBody>
      </p:sp>
    </p:spTree>
    <p:extLst>
      <p:ext uri="{BB962C8B-B14F-4D97-AF65-F5344CB8AC3E}">
        <p14:creationId xmlns:p14="http://schemas.microsoft.com/office/powerpoint/2010/main" val="26234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リンの同素体とその性質</a:t>
            </a:r>
          </a:p>
          <a:p>
            <a:r>
              <a:rPr lang="ja-JP" altLang="en-US" dirty="0"/>
              <a:t>リンには黄リン、赤リン、黒リン、紫リンなどの同素体が存在する。</a:t>
            </a:r>
          </a:p>
          <a:p>
            <a:r>
              <a:rPr lang="ja-JP" altLang="en-US" dirty="0"/>
              <a:t>「黄リン」　黄リンは淡黄色のろう状の固体で、４原子分子である。気体や液体のリンを冷却すると得 られ、精製すると白色になるので白リンともよばれる。発火点が</a:t>
            </a:r>
            <a:r>
              <a:rPr lang="en-US" altLang="ja-JP" dirty="0"/>
              <a:t>44℃</a:t>
            </a:r>
            <a:r>
              <a:rPr lang="ja-JP" altLang="en-US" dirty="0"/>
              <a:t>と低く、空気中で自然発火するので、水中で保存する。手に触れると火傷し、毒性が強い。</a:t>
            </a:r>
          </a:p>
          <a:p>
            <a:r>
              <a:rPr lang="en-US" altLang="ja-JP" dirty="0"/>
              <a:t>19</a:t>
            </a:r>
            <a:r>
              <a:rPr lang="ja-JP" altLang="en-US" dirty="0"/>
              <a:t>世紀にマッチの材料として使用されたが、自然発火事故や健康被害により</a:t>
            </a:r>
            <a:r>
              <a:rPr lang="en-US" altLang="ja-JP" dirty="0"/>
              <a:t>20</a:t>
            </a:r>
            <a:r>
              <a:rPr lang="ja-JP" altLang="en-US" dirty="0"/>
              <a:t>世紀初頭に使用が禁止された。</a:t>
            </a:r>
          </a:p>
          <a:p>
            <a:r>
              <a:rPr lang="ja-JP" altLang="en-US" dirty="0"/>
              <a:t>二硫化炭素</a:t>
            </a:r>
            <a:r>
              <a:rPr lang="en-US" altLang="ja-JP" dirty="0"/>
              <a:t>(CS2) </a:t>
            </a:r>
            <a:r>
              <a:rPr lang="ja-JP" altLang="en-US" dirty="0"/>
              <a:t>によく溶ける性質を持つ。</a:t>
            </a:r>
          </a:p>
          <a:p>
            <a:r>
              <a:rPr lang="ja-JP" altLang="en-US" dirty="0"/>
              <a:t>「赤リン」　赤リンは赤褐色の粉末で、毒性は小さい。空気を抜いて密閉した容器で黄リンを約２５０℃で加熱すると得られる。黄リンの</a:t>
            </a:r>
            <a:r>
              <a:rPr lang="en-US" altLang="ja-JP" dirty="0"/>
              <a:t>4</a:t>
            </a:r>
            <a:r>
              <a:rPr lang="ja-JP" altLang="en-US" dirty="0"/>
              <a:t>原子分子が次々と結合した高分子に近い構造をしている。また黄リンのようにリン光を発する ことはない。</a:t>
            </a:r>
          </a:p>
          <a:p>
            <a:r>
              <a:rPr lang="ja-JP" altLang="en-US" dirty="0"/>
              <a:t>「黒リン」　黒リンは灰黒色で金属光沢のある固体である。黄リンを約１２０００気圧で加圧し、約 ２００℃で加熱すると得られる。空気中ではなかなか発火しない。リンの同素体の多 </a:t>
            </a:r>
            <a:r>
              <a:rPr lang="ja-JP" altLang="en-US" dirty="0" err="1"/>
              <a:t>くは</a:t>
            </a:r>
            <a:r>
              <a:rPr lang="ja-JP" altLang="en-US" dirty="0"/>
              <a:t>電導性を持たないが、黒リンは熱の良導体、電気の半導体である。また、空気を断って約</a:t>
            </a:r>
            <a:r>
              <a:rPr lang="en-US" altLang="ja-JP" dirty="0"/>
              <a:t>550℃</a:t>
            </a:r>
            <a:r>
              <a:rPr lang="ja-JP" altLang="en-US" dirty="0"/>
              <a:t>に熱すると赤リンに変わる。</a:t>
            </a:r>
          </a:p>
          <a:p>
            <a:r>
              <a:rPr lang="ja-JP" altLang="en-US" dirty="0"/>
              <a:t>黒リンは同素体の中で、化学的に最も安定で、二硫化炭素に溶けず、リン光を発することもない。</a:t>
            </a:r>
          </a:p>
          <a:p>
            <a:r>
              <a:rPr lang="ja-JP" altLang="en-US" dirty="0"/>
              <a:t> 「紫リン」　 紫リンは黒赤紫色の固体である。金属光沢をもち金属リンともよばれる。密閉して、黄リンに鉛、またはビスマスを加え加熱することで得られる。</a:t>
            </a:r>
            <a:r>
              <a:rPr lang="en-US" altLang="ja-JP" dirty="0"/>
              <a:t>416℃</a:t>
            </a:r>
            <a:r>
              <a:rPr lang="ja-JP" altLang="en-US" dirty="0"/>
              <a:t>で蒸気圧が</a:t>
            </a:r>
            <a:r>
              <a:rPr lang="en-US" altLang="ja-JP" dirty="0"/>
              <a:t>1</a:t>
            </a:r>
            <a:r>
              <a:rPr lang="ja-JP" altLang="en-US" dirty="0"/>
              <a:t>気圧になり、昇華する。各種溶媒に不溶、電気の不導体、化学的に不活性でリン光を発することもない。</a:t>
            </a:r>
          </a:p>
        </p:txBody>
      </p:sp>
      <p:sp>
        <p:nvSpPr>
          <p:cNvPr id="4" name="スライド番号プレースホルダー 3"/>
          <p:cNvSpPr>
            <a:spLocks noGrp="1"/>
          </p:cNvSpPr>
          <p:nvPr>
            <p:ph type="sldNum" sz="quarter" idx="10"/>
          </p:nvPr>
        </p:nvSpPr>
        <p:spPr/>
        <p:txBody>
          <a:bodyPr/>
          <a:lstStyle/>
          <a:p>
            <a:pPr>
              <a:defRPr/>
            </a:pPr>
            <a:fld id="{038C8D55-79E1-486A-BC5A-42632150F145}" type="slidenum">
              <a:rPr lang="en-US" altLang="ja-JP" smtClean="0"/>
              <a:pPr>
                <a:defRPr/>
              </a:pPr>
              <a:t>47</a:t>
            </a:fld>
            <a:endParaRPr lang="en-US" altLang="ja-JP"/>
          </a:p>
        </p:txBody>
      </p:sp>
    </p:spTree>
    <p:extLst>
      <p:ext uri="{BB962C8B-B14F-4D97-AF65-F5344CB8AC3E}">
        <p14:creationId xmlns:p14="http://schemas.microsoft.com/office/powerpoint/2010/main" val="1623481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38C8D55-79E1-486A-BC5A-42632150F145}" type="slidenum">
              <a:rPr lang="en-US" altLang="ja-JP" smtClean="0"/>
              <a:pPr>
                <a:defRPr/>
              </a:pPr>
              <a:t>295</a:t>
            </a:fld>
            <a:endParaRPr lang="en-US" altLang="ja-JP"/>
          </a:p>
        </p:txBody>
      </p:sp>
    </p:spTree>
    <p:extLst>
      <p:ext uri="{BB962C8B-B14F-4D97-AF65-F5344CB8AC3E}">
        <p14:creationId xmlns:p14="http://schemas.microsoft.com/office/powerpoint/2010/main" val="3423612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Times New Roman" charset="0"/>
                <a:ea typeface="ＭＳ Ｐ明朝" charset="-128"/>
                <a:cs typeface="+mn-cs"/>
              </a:rPr>
              <a:t>＜高校レベル＞その分子を構成している酸素と水素の間の結合は「共有結合」です。</a:t>
            </a:r>
            <a:br>
              <a:rPr lang="ja-JP" altLang="en-US" dirty="0"/>
            </a:br>
            <a:r>
              <a:rPr kumimoji="1" lang="ja-JP" altLang="en-US" sz="1200" b="0" i="0" kern="1200" dirty="0">
                <a:solidFill>
                  <a:schemeClr val="tx1"/>
                </a:solidFill>
                <a:effectLst/>
                <a:latin typeface="Times New Roman" charset="0"/>
                <a:ea typeface="ＭＳ Ｐ明朝" charset="-128"/>
                <a:cs typeface="+mn-cs"/>
              </a:rPr>
              <a:t>＜大学レベル＞ただし、共有結合でも、酸素と水素の間の電気陰性度の差があり、電子の存在確率は酸素に偏っていますから、そこに「イオン結合性」が付加された共有結合です。</a:t>
            </a:r>
            <a:br>
              <a:rPr lang="ja-JP" altLang="en-US" dirty="0"/>
            </a:br>
            <a:br>
              <a:rPr lang="ja-JP" altLang="en-US" dirty="0"/>
            </a:br>
            <a:r>
              <a:rPr kumimoji="1" lang="ja-JP" altLang="en-US" sz="1200" b="0" i="0" kern="1200" dirty="0">
                <a:solidFill>
                  <a:schemeClr val="tx1"/>
                </a:solidFill>
                <a:effectLst/>
                <a:latin typeface="Times New Roman" charset="0"/>
                <a:ea typeface="ＭＳ Ｐ明朝" charset="-128"/>
                <a:cs typeface="+mn-cs"/>
              </a:rPr>
              <a:t>次に、水分子と水分子の間の結合ですが、これは</a:t>
            </a:r>
            <a:br>
              <a:rPr lang="ja-JP" altLang="en-US" dirty="0"/>
            </a:br>
            <a:r>
              <a:rPr kumimoji="1" lang="ja-JP" altLang="en-US" sz="1200" b="0" i="0" kern="1200" dirty="0">
                <a:solidFill>
                  <a:schemeClr val="tx1"/>
                </a:solidFill>
                <a:effectLst/>
                <a:latin typeface="Times New Roman" charset="0"/>
                <a:ea typeface="ＭＳ Ｐ明朝" charset="-128"/>
                <a:cs typeface="+mn-cs"/>
              </a:rPr>
              <a:t>＜高校レベル＞主に水素結合です。それ以外にも「分子間力（狭義）」が関わっています。</a:t>
            </a:r>
            <a:br>
              <a:rPr lang="ja-JP" altLang="en-US" dirty="0"/>
            </a:br>
            <a:r>
              <a:rPr kumimoji="1" lang="en-US" altLang="ja-JP" sz="1200" b="0" i="0" kern="1200" dirty="0">
                <a:solidFill>
                  <a:schemeClr val="tx1"/>
                </a:solidFill>
                <a:effectLst/>
                <a:latin typeface="Times New Roman" charset="0"/>
                <a:ea typeface="ＭＳ Ｐ明朝" charset="-128"/>
                <a:cs typeface="+mn-cs"/>
              </a:rPr>
              <a:t>&lt;</a:t>
            </a:r>
            <a:r>
              <a:rPr kumimoji="1" lang="ja-JP" altLang="en-US" sz="1200" b="0" i="0" kern="1200" dirty="0">
                <a:solidFill>
                  <a:schemeClr val="tx1"/>
                </a:solidFill>
                <a:effectLst/>
                <a:latin typeface="Times New Roman" charset="0"/>
                <a:ea typeface="ＭＳ Ｐ明朝" charset="-128"/>
                <a:cs typeface="+mn-cs"/>
              </a:rPr>
              <a:t>大学レベル＞水分子間の水素結合は</a:t>
            </a:r>
            <a:r>
              <a:rPr kumimoji="1" lang="en-US" altLang="ja-JP" sz="1200" b="0" i="0" kern="1200" dirty="0">
                <a:solidFill>
                  <a:schemeClr val="tx1"/>
                </a:solidFill>
                <a:effectLst/>
                <a:latin typeface="Times New Roman" charset="0"/>
                <a:ea typeface="ＭＳ Ｐ明朝" charset="-128"/>
                <a:cs typeface="+mn-cs"/>
              </a:rPr>
              <a:t>Jeffery</a:t>
            </a:r>
            <a:r>
              <a:rPr kumimoji="1" lang="ja-JP" altLang="en-US" sz="1200" b="0" i="0" kern="1200" dirty="0">
                <a:solidFill>
                  <a:schemeClr val="tx1"/>
                </a:solidFill>
                <a:effectLst/>
                <a:latin typeface="Times New Roman" charset="0"/>
                <a:ea typeface="ＭＳ Ｐ明朝" charset="-128"/>
                <a:cs typeface="+mn-cs"/>
              </a:rPr>
              <a:t>の定義でいうところの</a:t>
            </a:r>
            <a:r>
              <a:rPr kumimoji="1" lang="en-US" altLang="ja-JP" sz="1200" b="0" i="0" kern="1200" dirty="0">
                <a:solidFill>
                  <a:schemeClr val="tx1"/>
                </a:solidFill>
                <a:effectLst/>
                <a:latin typeface="Times New Roman" charset="0"/>
                <a:ea typeface="ＭＳ Ｐ明朝" charset="-128"/>
                <a:cs typeface="+mn-cs"/>
              </a:rPr>
              <a:t>Moderate Hydrogen Bonding</a:t>
            </a:r>
            <a:r>
              <a:rPr kumimoji="1" lang="ja-JP" altLang="en-US" sz="1200" b="0" i="0" kern="1200" dirty="0">
                <a:solidFill>
                  <a:schemeClr val="tx1"/>
                </a:solidFill>
                <a:effectLst/>
                <a:latin typeface="Times New Roman" charset="0"/>
                <a:ea typeface="ＭＳ Ｐ明朝" charset="-128"/>
                <a:cs typeface="+mn-cs"/>
              </a:rPr>
              <a:t>であり、たしかにプロトンの移動をともないますが、そのエネルギーのほとんどは静電的な相互作用と考えられています。また俗にいう分子間力（狭義）すなわち</a:t>
            </a:r>
            <a:r>
              <a:rPr kumimoji="1" lang="en-US" altLang="ja-JP" sz="1200" b="0" i="0" kern="1200" dirty="0">
                <a:solidFill>
                  <a:schemeClr val="tx1"/>
                </a:solidFill>
                <a:effectLst/>
                <a:latin typeface="Times New Roman" charset="0"/>
                <a:ea typeface="ＭＳ Ｐ明朝" charset="-128"/>
                <a:cs typeface="+mn-cs"/>
              </a:rPr>
              <a:t>van der Waals</a:t>
            </a:r>
            <a:r>
              <a:rPr kumimoji="1" lang="ja-JP" altLang="en-US" sz="1200" b="0" i="0" kern="1200" dirty="0">
                <a:solidFill>
                  <a:schemeClr val="tx1"/>
                </a:solidFill>
                <a:effectLst/>
                <a:latin typeface="Times New Roman" charset="0"/>
                <a:ea typeface="ＭＳ Ｐ明朝" charset="-128"/>
                <a:cs typeface="+mn-cs"/>
              </a:rPr>
              <a:t>力（分散力）の寄与も無視できません。</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38C8D55-79E1-486A-BC5A-42632150F145}" type="slidenum">
              <a:rPr lang="en-US" altLang="ja-JP" smtClean="0"/>
              <a:pPr>
                <a:defRPr/>
              </a:pPr>
              <a:t>296</a:t>
            </a:fld>
            <a:endParaRPr lang="en-US" altLang="ja-JP"/>
          </a:p>
        </p:txBody>
      </p:sp>
    </p:spTree>
    <p:extLst>
      <p:ext uri="{BB962C8B-B14F-4D97-AF65-F5344CB8AC3E}">
        <p14:creationId xmlns:p14="http://schemas.microsoft.com/office/powerpoint/2010/main" val="3120487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38C8D55-79E1-486A-BC5A-42632150F145}" type="slidenum">
              <a:rPr lang="en-US" altLang="ja-JP" smtClean="0"/>
              <a:pPr>
                <a:defRPr/>
              </a:pPr>
              <a:t>302</a:t>
            </a:fld>
            <a:endParaRPr lang="en-US" altLang="ja-JP"/>
          </a:p>
        </p:txBody>
      </p:sp>
    </p:spTree>
    <p:extLst>
      <p:ext uri="{BB962C8B-B14F-4D97-AF65-F5344CB8AC3E}">
        <p14:creationId xmlns:p14="http://schemas.microsoft.com/office/powerpoint/2010/main" val="1295318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a:solidFill>
                  <a:schemeClr val="tx1"/>
                </a:solidFill>
                <a:effectLst/>
                <a:latin typeface="Times New Roman" charset="0"/>
                <a:ea typeface="ＭＳ Ｐ明朝" charset="-128"/>
                <a:cs typeface="+mn-cs"/>
              </a:rPr>
              <a:t>-</a:t>
            </a:r>
            <a:r>
              <a:rPr kumimoji="1" lang="ja-JP" altLang="en-US" sz="1200" b="0" i="0" kern="1200" dirty="0">
                <a:solidFill>
                  <a:schemeClr val="tx1"/>
                </a:solidFill>
                <a:effectLst/>
                <a:latin typeface="Times New Roman" charset="0"/>
                <a:ea typeface="ＭＳ Ｐ明朝" charset="-128"/>
                <a:cs typeface="+mn-cs"/>
              </a:rPr>
              <a:t>２では，＋極が過酸化水素Ｈ</a:t>
            </a:r>
            <a:r>
              <a:rPr kumimoji="1" lang="ja-JP" altLang="en-US" sz="1200" b="0" i="0" kern="1200" baseline="-25000" dirty="0">
                <a:solidFill>
                  <a:schemeClr val="tx1"/>
                </a:solidFill>
                <a:effectLst/>
                <a:latin typeface="Times New Roman" charset="0"/>
                <a:ea typeface="ＭＳ Ｐ明朝" charset="-128"/>
                <a:cs typeface="+mn-cs"/>
              </a:rPr>
              <a:t>２</a:t>
            </a:r>
            <a:r>
              <a:rPr kumimoji="1" lang="ja-JP" altLang="en-US" sz="1200" b="0" i="0" kern="1200" dirty="0">
                <a:solidFill>
                  <a:schemeClr val="tx1"/>
                </a:solidFill>
                <a:effectLst/>
                <a:latin typeface="Times New Roman" charset="0"/>
                <a:ea typeface="ＭＳ Ｐ明朝" charset="-128"/>
                <a:cs typeface="+mn-cs"/>
              </a:rPr>
              <a:t>Ｏ</a:t>
            </a:r>
            <a:r>
              <a:rPr kumimoji="1" lang="ja-JP" altLang="en-US" sz="1200" b="0" i="0" kern="1200" baseline="-25000" dirty="0">
                <a:solidFill>
                  <a:schemeClr val="tx1"/>
                </a:solidFill>
                <a:effectLst/>
                <a:latin typeface="Times New Roman" charset="0"/>
                <a:ea typeface="ＭＳ Ｐ明朝" charset="-128"/>
                <a:cs typeface="+mn-cs"/>
              </a:rPr>
              <a:t>２</a:t>
            </a:r>
            <a:r>
              <a:rPr kumimoji="1" lang="ja-JP" altLang="en-US" sz="1200" b="0" i="0" kern="1200" dirty="0">
                <a:solidFill>
                  <a:schemeClr val="tx1"/>
                </a:solidFill>
                <a:effectLst/>
                <a:latin typeface="Times New Roman" charset="0"/>
                <a:ea typeface="ＭＳ Ｐ明朝" charset="-128"/>
                <a:cs typeface="+mn-cs"/>
              </a:rPr>
              <a:t>水，－極がヨウ化カリウムＫＩ水溶液になりました。また，ヨウ化カリウム水溶液に浸した炭素棒の周囲が青色に変化しました。ヨウ化物イオンＩ</a:t>
            </a:r>
            <a:r>
              <a:rPr kumimoji="1" lang="ja-JP" altLang="en-US" sz="1200" b="0" i="0" kern="1200" baseline="30000" dirty="0">
                <a:solidFill>
                  <a:schemeClr val="tx1"/>
                </a:solidFill>
                <a:effectLst/>
                <a:latin typeface="Times New Roman" charset="0"/>
                <a:ea typeface="ＭＳ Ｐ明朝" charset="-128"/>
                <a:cs typeface="+mn-cs"/>
              </a:rPr>
              <a:t>－</a:t>
            </a:r>
            <a:r>
              <a:rPr kumimoji="1" lang="ja-JP" altLang="en-US" sz="1200" b="0" i="0" kern="1200" dirty="0">
                <a:solidFill>
                  <a:schemeClr val="tx1"/>
                </a:solidFill>
                <a:effectLst/>
                <a:latin typeface="Times New Roman" charset="0"/>
                <a:ea typeface="ＭＳ Ｐ明朝" charset="-128"/>
                <a:cs typeface="+mn-cs"/>
              </a:rPr>
              <a:t>がヨウ素分子Ｉ</a:t>
            </a:r>
            <a:r>
              <a:rPr kumimoji="1" lang="ja-JP" altLang="en-US" sz="1200" b="0" i="0" kern="1200" baseline="-25000" dirty="0">
                <a:solidFill>
                  <a:schemeClr val="tx1"/>
                </a:solidFill>
                <a:effectLst/>
                <a:latin typeface="Times New Roman" charset="0"/>
                <a:ea typeface="ＭＳ Ｐ明朝" charset="-128"/>
                <a:cs typeface="+mn-cs"/>
              </a:rPr>
              <a:t>２</a:t>
            </a:r>
            <a:r>
              <a:rPr kumimoji="1" lang="ja-JP" altLang="en-US" sz="1200" b="0" i="0" kern="1200" dirty="0">
                <a:solidFill>
                  <a:schemeClr val="tx1"/>
                </a:solidFill>
                <a:effectLst/>
                <a:latin typeface="Times New Roman" charset="0"/>
                <a:ea typeface="ＭＳ Ｐ明朝" charset="-128"/>
                <a:cs typeface="+mn-cs"/>
              </a:rPr>
              <a:t>に変化し，ヨウ素デンプン反応を示したからですね。すなわち，過酸化水素は酸化剤として，ヨウ化物イオンは還元剤としてはたらいています。</a:t>
            </a:r>
            <a:br>
              <a:rPr lang="ja-JP" altLang="en-US" dirty="0"/>
            </a:br>
            <a:r>
              <a:rPr lang="ja-JP" altLang="en-US" dirty="0"/>
              <a:t>　酸化剤の半反応式；　Ｈ</a:t>
            </a:r>
            <a:r>
              <a:rPr lang="ja-JP" altLang="en-US" baseline="-25000" dirty="0"/>
              <a:t>２</a:t>
            </a:r>
            <a:r>
              <a:rPr lang="ja-JP" altLang="en-US" dirty="0"/>
              <a:t>Ｏ</a:t>
            </a:r>
            <a:r>
              <a:rPr lang="ja-JP" altLang="en-US" baseline="-25000" dirty="0"/>
              <a:t>２</a:t>
            </a:r>
            <a:r>
              <a:rPr lang="ja-JP" altLang="en-US" dirty="0"/>
              <a:t>　＋　２Ｈ</a:t>
            </a:r>
            <a:r>
              <a:rPr lang="ja-JP" altLang="en-US" baseline="30000" dirty="0"/>
              <a:t>＋</a:t>
            </a:r>
            <a:r>
              <a:rPr lang="ja-JP" altLang="en-US" dirty="0"/>
              <a:t>　＋　２ｅ</a:t>
            </a:r>
            <a:r>
              <a:rPr lang="ja-JP" altLang="en-US" baseline="30000" dirty="0"/>
              <a:t>－</a:t>
            </a:r>
            <a:r>
              <a:rPr lang="ja-JP" altLang="en-US" dirty="0"/>
              <a:t>　→　２Ｈ</a:t>
            </a:r>
            <a:r>
              <a:rPr lang="ja-JP" altLang="en-US" baseline="-25000" dirty="0"/>
              <a:t>２</a:t>
            </a:r>
            <a:r>
              <a:rPr lang="ja-JP" altLang="en-US" dirty="0"/>
              <a:t>Ｏ　　還元剤の半反応式；　２Ｉ</a:t>
            </a:r>
            <a:r>
              <a:rPr lang="ja-JP" altLang="en-US" baseline="30000" dirty="0"/>
              <a:t>－</a:t>
            </a:r>
            <a:r>
              <a:rPr lang="ja-JP" altLang="en-US" dirty="0"/>
              <a:t>（無色）　→　Ｉ</a:t>
            </a:r>
            <a:r>
              <a:rPr lang="ja-JP" altLang="en-US" baseline="-25000" dirty="0"/>
              <a:t>２</a:t>
            </a:r>
            <a:r>
              <a:rPr lang="ja-JP" altLang="en-US" dirty="0"/>
              <a:t>（赤褐色）　＋　２ｅ</a:t>
            </a:r>
            <a:r>
              <a:rPr lang="ja-JP" altLang="en-US" baseline="30000" dirty="0"/>
              <a:t>－</a:t>
            </a:r>
            <a:r>
              <a:rPr kumimoji="1" lang="ja-JP" altLang="en-US" sz="1200" b="0" i="0" kern="1200" dirty="0">
                <a:solidFill>
                  <a:schemeClr val="tx1"/>
                </a:solidFill>
                <a:effectLst/>
                <a:latin typeface="Times New Roman" charset="0"/>
                <a:ea typeface="ＭＳ Ｐ明朝" charset="-128"/>
                <a:cs typeface="+mn-cs"/>
              </a:rPr>
              <a:t>したがって，ヨウ化物イオンから過酸化水素に電子が移動したわけです。電子は負極から正極に移動するのでしたね。</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38C8D55-79E1-486A-BC5A-42632150F145}" type="slidenum">
              <a:rPr lang="en-US" altLang="ja-JP" smtClean="0"/>
              <a:pPr>
                <a:defRPr/>
              </a:pPr>
              <a:t>304</a:t>
            </a:fld>
            <a:endParaRPr lang="en-US" altLang="ja-JP"/>
          </a:p>
        </p:txBody>
      </p:sp>
    </p:spTree>
    <p:extLst>
      <p:ext uri="{BB962C8B-B14F-4D97-AF65-F5344CB8AC3E}">
        <p14:creationId xmlns:p14="http://schemas.microsoft.com/office/powerpoint/2010/main" val="2991247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38C8D55-79E1-486A-BC5A-42632150F145}" type="slidenum">
              <a:rPr lang="en-US" altLang="ja-JP" smtClean="0"/>
              <a:pPr>
                <a:defRPr/>
              </a:pPr>
              <a:t>305</a:t>
            </a:fld>
            <a:endParaRPr lang="en-US" altLang="ja-JP"/>
          </a:p>
        </p:txBody>
      </p:sp>
    </p:spTree>
    <p:extLst>
      <p:ext uri="{BB962C8B-B14F-4D97-AF65-F5344CB8AC3E}">
        <p14:creationId xmlns:p14="http://schemas.microsoft.com/office/powerpoint/2010/main" val="2646554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38C8D55-79E1-486A-BC5A-42632150F145}" type="slidenum">
              <a:rPr lang="en-US" altLang="ja-JP" smtClean="0"/>
              <a:pPr>
                <a:defRPr/>
              </a:pPr>
              <a:t>306</a:t>
            </a:fld>
            <a:endParaRPr lang="en-US" altLang="ja-JP"/>
          </a:p>
        </p:txBody>
      </p:sp>
    </p:spTree>
    <p:extLst>
      <p:ext uri="{BB962C8B-B14F-4D97-AF65-F5344CB8AC3E}">
        <p14:creationId xmlns:p14="http://schemas.microsoft.com/office/powerpoint/2010/main" val="385555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38C8D55-79E1-486A-BC5A-42632150F145}" type="slidenum">
              <a:rPr lang="en-US" altLang="ja-JP" smtClean="0"/>
              <a:pPr>
                <a:defRPr/>
              </a:pPr>
              <a:t>149</a:t>
            </a:fld>
            <a:endParaRPr lang="en-US" altLang="ja-JP"/>
          </a:p>
        </p:txBody>
      </p:sp>
    </p:spTree>
    <p:extLst>
      <p:ext uri="{BB962C8B-B14F-4D97-AF65-F5344CB8AC3E}">
        <p14:creationId xmlns:p14="http://schemas.microsoft.com/office/powerpoint/2010/main" val="60386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リンの同素体とその性質</a:t>
            </a:r>
          </a:p>
          <a:p>
            <a:r>
              <a:rPr lang="ja-JP" altLang="en-US" dirty="0"/>
              <a:t>リンには黄リン、赤リン、黒リン、紫リンなどの同素体が存在する。</a:t>
            </a:r>
          </a:p>
          <a:p>
            <a:r>
              <a:rPr lang="ja-JP" altLang="en-US" dirty="0"/>
              <a:t>「黄リン」　黄リンは淡黄色のろう状の固体で、４原子分子である。気体や液体のリンを冷却すると得 られ、精製すると白色になるので白リンともよばれる。発火点が</a:t>
            </a:r>
            <a:r>
              <a:rPr lang="en-US" altLang="ja-JP" dirty="0"/>
              <a:t>44℃</a:t>
            </a:r>
            <a:r>
              <a:rPr lang="ja-JP" altLang="en-US" dirty="0"/>
              <a:t>と低く、空気中で自然発火するので、水中で保存する。手に触れると火傷し、毒性が強い。</a:t>
            </a:r>
          </a:p>
          <a:p>
            <a:r>
              <a:rPr lang="en-US" altLang="ja-JP" dirty="0"/>
              <a:t>19</a:t>
            </a:r>
            <a:r>
              <a:rPr lang="ja-JP" altLang="en-US" dirty="0"/>
              <a:t>世紀にマッチの材料として使用されたが、自然発火事故や健康被害により</a:t>
            </a:r>
            <a:r>
              <a:rPr lang="en-US" altLang="ja-JP" dirty="0"/>
              <a:t>20</a:t>
            </a:r>
            <a:r>
              <a:rPr lang="ja-JP" altLang="en-US" dirty="0"/>
              <a:t>世紀初頭に使用が禁止された。</a:t>
            </a:r>
          </a:p>
          <a:p>
            <a:r>
              <a:rPr lang="ja-JP" altLang="en-US" dirty="0"/>
              <a:t>二硫化炭素</a:t>
            </a:r>
            <a:r>
              <a:rPr lang="en-US" altLang="ja-JP" dirty="0"/>
              <a:t>(CS2) </a:t>
            </a:r>
            <a:r>
              <a:rPr lang="ja-JP" altLang="en-US" dirty="0"/>
              <a:t>によく溶ける性質を持つ。</a:t>
            </a:r>
          </a:p>
          <a:p>
            <a:r>
              <a:rPr lang="ja-JP" altLang="en-US" dirty="0"/>
              <a:t>「赤リン」　赤リンは赤褐色の粉末で、毒性は小さい。空気を抜いて密閉した容器で黄リンを約２５０℃で加熱すると得られる。黄リンの</a:t>
            </a:r>
            <a:r>
              <a:rPr lang="en-US" altLang="ja-JP" dirty="0"/>
              <a:t>4</a:t>
            </a:r>
            <a:r>
              <a:rPr lang="ja-JP" altLang="en-US" dirty="0"/>
              <a:t>原子分子が次々と結合した高分子に近い構造をしている。また黄リンのようにリン光を発する ことはない。</a:t>
            </a:r>
          </a:p>
          <a:p>
            <a:r>
              <a:rPr lang="ja-JP" altLang="en-US" dirty="0"/>
              <a:t>「黒リン」　黒リンは灰黒色で金属光沢のある固体である。黄リンを約１２０００気圧で加圧し、約 ２００℃で加熱すると得られる。空気中ではなかなか発火しない。リンの同素体の多 </a:t>
            </a:r>
            <a:r>
              <a:rPr lang="ja-JP" altLang="en-US" dirty="0" err="1"/>
              <a:t>くは</a:t>
            </a:r>
            <a:r>
              <a:rPr lang="ja-JP" altLang="en-US" dirty="0"/>
              <a:t>電導性を持たないが、黒リンは熱の良導体、電気の半導体である。また、空気を断って約</a:t>
            </a:r>
            <a:r>
              <a:rPr lang="en-US" altLang="ja-JP" dirty="0"/>
              <a:t>550℃</a:t>
            </a:r>
            <a:r>
              <a:rPr lang="ja-JP" altLang="en-US" dirty="0"/>
              <a:t>に熱すると赤リンに変わる。</a:t>
            </a:r>
          </a:p>
          <a:p>
            <a:r>
              <a:rPr lang="ja-JP" altLang="en-US" dirty="0"/>
              <a:t>黒リンは同素体の中で、化学的に最も安定で、二硫化炭素に溶けず、リン光を発することもない。</a:t>
            </a:r>
          </a:p>
          <a:p>
            <a:r>
              <a:rPr lang="ja-JP" altLang="en-US" dirty="0"/>
              <a:t> 「紫リン」　 紫リンは黒赤紫色の固体である。金属光沢をもち金属リンともよばれる。密閉して、黄リンに鉛、またはビスマスを加え加熱することで得られる。</a:t>
            </a:r>
            <a:r>
              <a:rPr lang="en-US" altLang="ja-JP" dirty="0"/>
              <a:t>416℃</a:t>
            </a:r>
            <a:r>
              <a:rPr lang="ja-JP" altLang="en-US" dirty="0"/>
              <a:t>で蒸気圧が</a:t>
            </a:r>
            <a:r>
              <a:rPr lang="en-US" altLang="ja-JP" dirty="0"/>
              <a:t>1</a:t>
            </a:r>
            <a:r>
              <a:rPr lang="ja-JP" altLang="en-US" dirty="0"/>
              <a:t>気圧になり、昇華する。各種溶媒に不溶、電気の不導体、化学的に不活性でリン光を発することもない。</a:t>
            </a:r>
          </a:p>
        </p:txBody>
      </p:sp>
      <p:sp>
        <p:nvSpPr>
          <p:cNvPr id="4" name="スライド番号プレースホルダー 3"/>
          <p:cNvSpPr>
            <a:spLocks noGrp="1"/>
          </p:cNvSpPr>
          <p:nvPr>
            <p:ph type="sldNum" sz="quarter" idx="10"/>
          </p:nvPr>
        </p:nvSpPr>
        <p:spPr/>
        <p:txBody>
          <a:bodyPr/>
          <a:lstStyle/>
          <a:p>
            <a:pPr>
              <a:defRPr/>
            </a:pPr>
            <a:fld id="{038C8D55-79E1-486A-BC5A-42632150F145}" type="slidenum">
              <a:rPr lang="en-US" altLang="ja-JP" smtClean="0"/>
              <a:pPr>
                <a:defRPr/>
              </a:pPr>
              <a:t>197</a:t>
            </a:fld>
            <a:endParaRPr lang="en-US" altLang="ja-JP"/>
          </a:p>
        </p:txBody>
      </p:sp>
    </p:spTree>
    <p:extLst>
      <p:ext uri="{BB962C8B-B14F-4D97-AF65-F5344CB8AC3E}">
        <p14:creationId xmlns:p14="http://schemas.microsoft.com/office/powerpoint/2010/main" val="4133371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Times New Roman" charset="0"/>
                <a:ea typeface="ＭＳ Ｐ明朝" charset="-128"/>
                <a:cs typeface="+mn-cs"/>
              </a:rPr>
              <a:t>＜高校レベル＞その分子を構成している酸素と水素の間の結合は「共有結合」です。</a:t>
            </a:r>
            <a:br>
              <a:rPr lang="ja-JP" altLang="en-US" dirty="0"/>
            </a:br>
            <a:r>
              <a:rPr kumimoji="1" lang="ja-JP" altLang="en-US" sz="1200" b="0" i="0" kern="1200" dirty="0">
                <a:solidFill>
                  <a:schemeClr val="tx1"/>
                </a:solidFill>
                <a:effectLst/>
                <a:latin typeface="Times New Roman" charset="0"/>
                <a:ea typeface="ＭＳ Ｐ明朝" charset="-128"/>
                <a:cs typeface="+mn-cs"/>
              </a:rPr>
              <a:t>＜大学レベル＞ただし、共有結合でも、酸素と水素の間の電気陰性度の差があり、電子の存在確率は酸素に偏っていますから、そこに「イオン結合性」が付加された共有結合です。</a:t>
            </a:r>
            <a:br>
              <a:rPr lang="ja-JP" altLang="en-US" dirty="0"/>
            </a:br>
            <a:br>
              <a:rPr lang="ja-JP" altLang="en-US" dirty="0"/>
            </a:br>
            <a:r>
              <a:rPr kumimoji="1" lang="ja-JP" altLang="en-US" sz="1200" b="0" i="0" kern="1200" dirty="0">
                <a:solidFill>
                  <a:schemeClr val="tx1"/>
                </a:solidFill>
                <a:effectLst/>
                <a:latin typeface="Times New Roman" charset="0"/>
                <a:ea typeface="ＭＳ Ｐ明朝" charset="-128"/>
                <a:cs typeface="+mn-cs"/>
              </a:rPr>
              <a:t>次に、水分子と水分子の間の結合ですが、これは</a:t>
            </a:r>
            <a:br>
              <a:rPr lang="ja-JP" altLang="en-US" dirty="0"/>
            </a:br>
            <a:r>
              <a:rPr kumimoji="1" lang="ja-JP" altLang="en-US" sz="1200" b="0" i="0" kern="1200" dirty="0">
                <a:solidFill>
                  <a:schemeClr val="tx1"/>
                </a:solidFill>
                <a:effectLst/>
                <a:latin typeface="Times New Roman" charset="0"/>
                <a:ea typeface="ＭＳ Ｐ明朝" charset="-128"/>
                <a:cs typeface="+mn-cs"/>
              </a:rPr>
              <a:t>＜高校レベル＞主に水素結合です。それ以外にも「分子間力（狭義）」が関わっています。</a:t>
            </a:r>
            <a:br>
              <a:rPr lang="ja-JP" altLang="en-US" dirty="0"/>
            </a:br>
            <a:r>
              <a:rPr kumimoji="1" lang="en-US" altLang="ja-JP" sz="1200" b="0" i="0" kern="1200" dirty="0">
                <a:solidFill>
                  <a:schemeClr val="tx1"/>
                </a:solidFill>
                <a:effectLst/>
                <a:latin typeface="Times New Roman" charset="0"/>
                <a:ea typeface="ＭＳ Ｐ明朝" charset="-128"/>
                <a:cs typeface="+mn-cs"/>
              </a:rPr>
              <a:t>&lt;</a:t>
            </a:r>
            <a:r>
              <a:rPr kumimoji="1" lang="ja-JP" altLang="en-US" sz="1200" b="0" i="0" kern="1200" dirty="0">
                <a:solidFill>
                  <a:schemeClr val="tx1"/>
                </a:solidFill>
                <a:effectLst/>
                <a:latin typeface="Times New Roman" charset="0"/>
                <a:ea typeface="ＭＳ Ｐ明朝" charset="-128"/>
                <a:cs typeface="+mn-cs"/>
              </a:rPr>
              <a:t>大学レベル＞水分子間の水素結合は</a:t>
            </a:r>
            <a:r>
              <a:rPr kumimoji="1" lang="en-US" altLang="ja-JP" sz="1200" b="0" i="0" kern="1200" dirty="0">
                <a:solidFill>
                  <a:schemeClr val="tx1"/>
                </a:solidFill>
                <a:effectLst/>
                <a:latin typeface="Times New Roman" charset="0"/>
                <a:ea typeface="ＭＳ Ｐ明朝" charset="-128"/>
                <a:cs typeface="+mn-cs"/>
              </a:rPr>
              <a:t>Jeffery</a:t>
            </a:r>
            <a:r>
              <a:rPr kumimoji="1" lang="ja-JP" altLang="en-US" sz="1200" b="0" i="0" kern="1200" dirty="0">
                <a:solidFill>
                  <a:schemeClr val="tx1"/>
                </a:solidFill>
                <a:effectLst/>
                <a:latin typeface="Times New Roman" charset="0"/>
                <a:ea typeface="ＭＳ Ｐ明朝" charset="-128"/>
                <a:cs typeface="+mn-cs"/>
              </a:rPr>
              <a:t>の定義でいうところの</a:t>
            </a:r>
            <a:r>
              <a:rPr kumimoji="1" lang="en-US" altLang="ja-JP" sz="1200" b="0" i="0" kern="1200" dirty="0">
                <a:solidFill>
                  <a:schemeClr val="tx1"/>
                </a:solidFill>
                <a:effectLst/>
                <a:latin typeface="Times New Roman" charset="0"/>
                <a:ea typeface="ＭＳ Ｐ明朝" charset="-128"/>
                <a:cs typeface="+mn-cs"/>
              </a:rPr>
              <a:t>Moderate Hydrogen Bonding</a:t>
            </a:r>
            <a:r>
              <a:rPr kumimoji="1" lang="ja-JP" altLang="en-US" sz="1200" b="0" i="0" kern="1200" dirty="0">
                <a:solidFill>
                  <a:schemeClr val="tx1"/>
                </a:solidFill>
                <a:effectLst/>
                <a:latin typeface="Times New Roman" charset="0"/>
                <a:ea typeface="ＭＳ Ｐ明朝" charset="-128"/>
                <a:cs typeface="+mn-cs"/>
              </a:rPr>
              <a:t>であり、たしかにプロトンの移動をともないますが、そのエネルギーのほとんどは静電的な相互作用と考えられています。また俗にいう分子間力（狭義）すなわち</a:t>
            </a:r>
            <a:r>
              <a:rPr kumimoji="1" lang="en-US" altLang="ja-JP" sz="1200" b="0" i="0" kern="1200" dirty="0">
                <a:solidFill>
                  <a:schemeClr val="tx1"/>
                </a:solidFill>
                <a:effectLst/>
                <a:latin typeface="Times New Roman" charset="0"/>
                <a:ea typeface="ＭＳ Ｐ明朝" charset="-128"/>
                <a:cs typeface="+mn-cs"/>
              </a:rPr>
              <a:t>van der Waals</a:t>
            </a:r>
            <a:r>
              <a:rPr kumimoji="1" lang="ja-JP" altLang="en-US" sz="1200" b="0" i="0" kern="1200" dirty="0">
                <a:solidFill>
                  <a:schemeClr val="tx1"/>
                </a:solidFill>
                <a:effectLst/>
                <a:latin typeface="Times New Roman" charset="0"/>
                <a:ea typeface="ＭＳ Ｐ明朝" charset="-128"/>
                <a:cs typeface="+mn-cs"/>
              </a:rPr>
              <a:t>力（分散力）の寄与も無視できません。</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38C8D55-79E1-486A-BC5A-42632150F145}" type="slidenum">
              <a:rPr lang="en-US" altLang="ja-JP" smtClean="0"/>
              <a:pPr>
                <a:defRPr/>
              </a:pPr>
              <a:t>208</a:t>
            </a:fld>
            <a:endParaRPr lang="en-US" altLang="ja-JP"/>
          </a:p>
        </p:txBody>
      </p:sp>
    </p:spTree>
    <p:extLst>
      <p:ext uri="{BB962C8B-B14F-4D97-AF65-F5344CB8AC3E}">
        <p14:creationId xmlns:p14="http://schemas.microsoft.com/office/powerpoint/2010/main" val="117940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38C8D55-79E1-486A-BC5A-42632150F145}" type="slidenum">
              <a:rPr lang="en-US" altLang="ja-JP" smtClean="0"/>
              <a:pPr>
                <a:defRPr/>
              </a:pPr>
              <a:t>213</a:t>
            </a:fld>
            <a:endParaRPr lang="en-US" altLang="ja-JP"/>
          </a:p>
        </p:txBody>
      </p:sp>
    </p:spTree>
    <p:extLst>
      <p:ext uri="{BB962C8B-B14F-4D97-AF65-F5344CB8AC3E}">
        <p14:creationId xmlns:p14="http://schemas.microsoft.com/office/powerpoint/2010/main" val="371416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38C8D55-79E1-486A-BC5A-42632150F145}" type="slidenum">
              <a:rPr lang="en-US" altLang="ja-JP" smtClean="0"/>
              <a:pPr>
                <a:defRPr/>
              </a:pPr>
              <a:t>214</a:t>
            </a:fld>
            <a:endParaRPr lang="en-US" altLang="ja-JP"/>
          </a:p>
        </p:txBody>
      </p:sp>
    </p:spTree>
    <p:extLst>
      <p:ext uri="{BB962C8B-B14F-4D97-AF65-F5344CB8AC3E}">
        <p14:creationId xmlns:p14="http://schemas.microsoft.com/office/powerpoint/2010/main" val="125113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38C8D55-79E1-486A-BC5A-42632150F145}" type="slidenum">
              <a:rPr lang="en-US" altLang="ja-JP" smtClean="0"/>
              <a:pPr>
                <a:defRPr/>
              </a:pPr>
              <a:t>232</a:t>
            </a:fld>
            <a:endParaRPr lang="en-US" altLang="ja-JP"/>
          </a:p>
        </p:txBody>
      </p:sp>
    </p:spTree>
    <p:extLst>
      <p:ext uri="{BB962C8B-B14F-4D97-AF65-F5344CB8AC3E}">
        <p14:creationId xmlns:p14="http://schemas.microsoft.com/office/powerpoint/2010/main" val="3457152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38C8D55-79E1-486A-BC5A-42632150F145}" type="slidenum">
              <a:rPr lang="en-US" altLang="ja-JP" smtClean="0"/>
              <a:pPr>
                <a:defRPr/>
              </a:pPr>
              <a:t>237</a:t>
            </a:fld>
            <a:endParaRPr lang="en-US" altLang="ja-JP"/>
          </a:p>
        </p:txBody>
      </p:sp>
    </p:spTree>
    <p:extLst>
      <p:ext uri="{BB962C8B-B14F-4D97-AF65-F5344CB8AC3E}">
        <p14:creationId xmlns:p14="http://schemas.microsoft.com/office/powerpoint/2010/main" val="2204396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1032" descr="C:\Documents and Settings\Administrator\デスクトップ\V-style_学術\02学術研究編\ｱﾌﾞｽﾄﾗｸﾄ\ｷｭｰﾋﾞｯｸ\A_ABST_CUBE_002\A_ABST_CUBE_002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1026"/>
          <p:cNvSpPr>
            <a:spLocks noGrp="1" noChangeArrowheads="1"/>
          </p:cNvSpPr>
          <p:nvPr>
            <p:ph type="ctrTitle"/>
          </p:nvPr>
        </p:nvSpPr>
        <p:spPr>
          <a:xfrm>
            <a:off x="0" y="1854200"/>
            <a:ext cx="9144000" cy="1033463"/>
          </a:xfrm>
        </p:spPr>
        <p:txBody>
          <a:bodyPr lIns="180000" tIns="0" rIns="180000"/>
          <a:lstStyle>
            <a:lvl1pPr algn="ctr">
              <a:defRPr sz="4500"/>
            </a:lvl1pPr>
          </a:lstStyle>
          <a:p>
            <a:pPr lvl="0"/>
            <a:r>
              <a:rPr lang="ja-JP" altLang="en-US" noProof="0"/>
              <a:t>マスター タイトルの書式設定</a:t>
            </a:r>
          </a:p>
        </p:txBody>
      </p:sp>
      <p:sp>
        <p:nvSpPr>
          <p:cNvPr id="3075" name="Rectangle 1027"/>
          <p:cNvSpPr>
            <a:spLocks noGrp="1" noChangeArrowheads="1"/>
          </p:cNvSpPr>
          <p:nvPr>
            <p:ph type="subTitle" idx="1"/>
          </p:nvPr>
        </p:nvSpPr>
        <p:spPr>
          <a:xfrm>
            <a:off x="0" y="3556000"/>
            <a:ext cx="9144000" cy="1033463"/>
          </a:xfrm>
        </p:spPr>
        <p:txBody>
          <a:bodyPr tIns="0" bIns="0" anchor="ctr"/>
          <a:lstStyle>
            <a:lvl1pPr marL="0" indent="0" algn="ctr">
              <a:buFontTx/>
              <a:buNone/>
              <a:defRPr sz="2500"/>
            </a:lvl1pPr>
          </a:lstStyle>
          <a:p>
            <a:pPr lvl="0"/>
            <a:r>
              <a:rPr lang="ja-JP" altLang="en-US" noProof="0"/>
              <a:t>マスター サブタイトルの書式設定</a:t>
            </a:r>
          </a:p>
        </p:txBody>
      </p:sp>
      <p:sp>
        <p:nvSpPr>
          <p:cNvPr id="5" name="Rectangle 1028"/>
          <p:cNvSpPr>
            <a:spLocks noGrp="1" noChangeArrowheads="1"/>
          </p:cNvSpPr>
          <p:nvPr>
            <p:ph type="dt" sz="half" idx="10"/>
          </p:nvPr>
        </p:nvSpPr>
        <p:spPr>
          <a:xfrm>
            <a:off x="5715000" y="6497638"/>
            <a:ext cx="3429000" cy="360362"/>
          </a:xfrm>
        </p:spPr>
        <p:txBody>
          <a:bodyPr/>
          <a:lstStyle>
            <a:lvl1pPr>
              <a:defRPr sz="1700" smtClean="0"/>
            </a:lvl1pPr>
          </a:lstStyle>
          <a:p>
            <a:pPr>
              <a:defRPr/>
            </a:pPr>
            <a:fld id="{2432B35E-6C2E-4BAD-BE9A-46A23795CBF3}" type="datetime1">
              <a:rPr lang="ja-JP" altLang="en-US"/>
              <a:pPr>
                <a:defRPr/>
              </a:pPr>
              <a:t>2019/7/6</a:t>
            </a:fld>
            <a:endParaRPr lang="en-US" altLang="ja-JP"/>
          </a:p>
        </p:txBody>
      </p:sp>
      <p:sp>
        <p:nvSpPr>
          <p:cNvPr id="6" name="Rectangle 1029"/>
          <p:cNvSpPr>
            <a:spLocks noGrp="1" noChangeArrowheads="1"/>
          </p:cNvSpPr>
          <p:nvPr>
            <p:ph type="ftr" sz="quarter" idx="11"/>
          </p:nvPr>
        </p:nvSpPr>
        <p:spPr>
          <a:xfrm>
            <a:off x="5715000" y="5961063"/>
            <a:ext cx="3429000" cy="360362"/>
          </a:xfrm>
        </p:spPr>
        <p:txBody>
          <a:bodyPr/>
          <a:lstStyle>
            <a:lvl1pPr>
              <a:defRPr sz="2500" smtClean="0"/>
            </a:lvl1pPr>
          </a:lstStyle>
          <a:p>
            <a:pPr>
              <a:defRPr/>
            </a:pPr>
            <a:r>
              <a:rPr lang="en-US" altLang="ja-JP"/>
              <a:t>株式会社　V-Style</a:t>
            </a:r>
          </a:p>
        </p:txBody>
      </p:sp>
      <p:sp>
        <p:nvSpPr>
          <p:cNvPr id="7" name="Rectangle 1030"/>
          <p:cNvSpPr>
            <a:spLocks noGrp="1" noChangeArrowheads="1"/>
          </p:cNvSpPr>
          <p:nvPr>
            <p:ph type="sldNum" sz="quarter" idx="12"/>
          </p:nvPr>
        </p:nvSpPr>
        <p:spPr/>
        <p:txBody>
          <a:bodyPr/>
          <a:lstStyle>
            <a:lvl1pPr>
              <a:defRPr smtClean="0"/>
            </a:lvl1pPr>
          </a:lstStyle>
          <a:p>
            <a:pPr>
              <a:defRPr/>
            </a:pPr>
            <a:fld id="{3BDCD67A-5374-4171-8FE9-FAE9F1DB38AB}" type="slidenum">
              <a:rPr lang="en-US" altLang="ja-JP"/>
              <a:pPr>
                <a:defRPr/>
              </a:pPr>
              <a:t>‹#›</a:t>
            </a:fld>
            <a:endParaRPr lang="en-US" altLang="ja-JP"/>
          </a:p>
        </p:txBody>
      </p:sp>
    </p:spTree>
    <p:extLst>
      <p:ext uri="{BB962C8B-B14F-4D97-AF65-F5344CB8AC3E}">
        <p14:creationId xmlns:p14="http://schemas.microsoft.com/office/powerpoint/2010/main" val="169652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80C6E3C9-2CDD-4A9A-B0BB-89236E28D94F}" type="datetime1">
              <a:rPr lang="ja-JP" altLang="en-US"/>
              <a:pPr>
                <a:defRPr/>
              </a:pPr>
              <a:t>2019/7/6</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株式会社　V-Style</a:t>
            </a:r>
          </a:p>
        </p:txBody>
      </p:sp>
      <p:sp>
        <p:nvSpPr>
          <p:cNvPr id="6" name="Rectangle 6"/>
          <p:cNvSpPr>
            <a:spLocks noGrp="1" noChangeArrowheads="1"/>
          </p:cNvSpPr>
          <p:nvPr>
            <p:ph type="sldNum" sz="quarter" idx="12"/>
          </p:nvPr>
        </p:nvSpPr>
        <p:spPr>
          <a:ln/>
        </p:spPr>
        <p:txBody>
          <a:bodyPr/>
          <a:lstStyle>
            <a:lvl1pPr>
              <a:defRPr/>
            </a:lvl1pPr>
          </a:lstStyle>
          <a:p>
            <a:pPr>
              <a:defRPr/>
            </a:pPr>
            <a:fld id="{B0FB8B33-3012-4165-834F-3D452E8D995E}" type="slidenum">
              <a:rPr lang="en-US" altLang="ja-JP"/>
              <a:pPr>
                <a:defRPr/>
              </a:pPr>
              <a:t>‹#›</a:t>
            </a:fld>
            <a:endParaRPr lang="en-US" altLang="ja-JP"/>
          </a:p>
        </p:txBody>
      </p:sp>
    </p:spTree>
    <p:extLst>
      <p:ext uri="{BB962C8B-B14F-4D97-AF65-F5344CB8AC3E}">
        <p14:creationId xmlns:p14="http://schemas.microsoft.com/office/powerpoint/2010/main" val="215512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62800" y="0"/>
            <a:ext cx="1981200" cy="60293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219200" y="0"/>
            <a:ext cx="5791200" cy="60293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9C5E1327-8DD9-480A-AFEA-6D99CA348870}" type="datetime1">
              <a:rPr lang="ja-JP" altLang="en-US"/>
              <a:pPr>
                <a:defRPr/>
              </a:pPr>
              <a:t>2019/7/6</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株式会社　V-Style</a:t>
            </a:r>
          </a:p>
        </p:txBody>
      </p:sp>
      <p:sp>
        <p:nvSpPr>
          <p:cNvPr id="6" name="Rectangle 6"/>
          <p:cNvSpPr>
            <a:spLocks noGrp="1" noChangeArrowheads="1"/>
          </p:cNvSpPr>
          <p:nvPr>
            <p:ph type="sldNum" sz="quarter" idx="12"/>
          </p:nvPr>
        </p:nvSpPr>
        <p:spPr>
          <a:ln/>
        </p:spPr>
        <p:txBody>
          <a:bodyPr/>
          <a:lstStyle>
            <a:lvl1pPr>
              <a:defRPr/>
            </a:lvl1pPr>
          </a:lstStyle>
          <a:p>
            <a:pPr>
              <a:defRPr/>
            </a:pPr>
            <a:fld id="{4BFC5FD7-DE54-4DE4-948C-FE938564EE27}" type="slidenum">
              <a:rPr lang="en-US" altLang="ja-JP"/>
              <a:pPr>
                <a:defRPr/>
              </a:pPr>
              <a:t>‹#›</a:t>
            </a:fld>
            <a:endParaRPr lang="en-US" altLang="ja-JP"/>
          </a:p>
        </p:txBody>
      </p:sp>
    </p:spTree>
    <p:extLst>
      <p:ext uri="{BB962C8B-B14F-4D97-AF65-F5344CB8AC3E}">
        <p14:creationId xmlns:p14="http://schemas.microsoft.com/office/powerpoint/2010/main" val="397054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smtClean="0"/>
            </a:lvl1pPr>
          </a:lstStyle>
          <a:p>
            <a:pPr>
              <a:defRPr/>
            </a:pPr>
            <a:fld id="{BFA239E6-4B7D-4509-A489-FD8489361AD3}" type="datetime1">
              <a:rPr lang="ja-JP" altLang="en-US"/>
              <a:pPr>
                <a:defRPr/>
              </a:pPr>
              <a:t>2019/7/6</a:t>
            </a:fld>
            <a:endParaRPr lang="en-US" altLang="ja-JP"/>
          </a:p>
        </p:txBody>
      </p:sp>
      <p:sp>
        <p:nvSpPr>
          <p:cNvPr id="5" name="フッター プレースホルダー 4"/>
          <p:cNvSpPr>
            <a:spLocks noGrp="1"/>
          </p:cNvSpPr>
          <p:nvPr>
            <p:ph type="ftr" sz="quarter" idx="11"/>
          </p:nvPr>
        </p:nvSpPr>
        <p:spPr>
          <a:xfrm>
            <a:off x="2987675" y="6486525"/>
            <a:ext cx="2895600" cy="338138"/>
          </a:xfrm>
        </p:spPr>
        <p:txBody>
          <a:bodyPr/>
          <a:lstStyle>
            <a:lvl1pPr>
              <a:defRPr sz="1200" dirty="0" smtClean="0"/>
            </a:lvl1pPr>
          </a:lstStyle>
          <a:p>
            <a:pPr>
              <a:defRPr/>
            </a:pPr>
            <a:r>
              <a:rPr lang="ja-JP" altLang="en-US"/>
              <a:t>社団法人</a:t>
            </a:r>
            <a:r>
              <a:rPr lang="ja-JP" altLang="en-US" sz="1500"/>
              <a:t>福岡県製薬工業協会</a:t>
            </a:r>
            <a:endParaRPr lang="en-US" altLang="ja-JP" sz="1500"/>
          </a:p>
        </p:txBody>
      </p:sp>
      <p:sp>
        <p:nvSpPr>
          <p:cNvPr id="6" name="スライド番号プレースホルダー 5"/>
          <p:cNvSpPr>
            <a:spLocks noGrp="1"/>
          </p:cNvSpPr>
          <p:nvPr>
            <p:ph type="sldNum" sz="quarter" idx="12"/>
          </p:nvPr>
        </p:nvSpPr>
        <p:spPr/>
        <p:txBody>
          <a:bodyPr/>
          <a:lstStyle>
            <a:lvl1pPr>
              <a:defRPr smtClean="0"/>
            </a:lvl1pPr>
          </a:lstStyle>
          <a:p>
            <a:pPr>
              <a:defRPr/>
            </a:pPr>
            <a:fld id="{8BFF8879-2547-4609-8096-EEBA529AD28C}" type="slidenum">
              <a:rPr lang="en-US" altLang="ja-JP"/>
              <a:pPr>
                <a:defRPr/>
              </a:pPr>
              <a:t>‹#›</a:t>
            </a:fld>
            <a:endParaRPr lang="en-US" altLang="ja-JP"/>
          </a:p>
        </p:txBody>
      </p:sp>
    </p:spTree>
    <p:extLst>
      <p:ext uri="{BB962C8B-B14F-4D97-AF65-F5344CB8AC3E}">
        <p14:creationId xmlns:p14="http://schemas.microsoft.com/office/powerpoint/2010/main" val="738272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50480062-328E-4EBE-8BBC-994352542007}" type="datetime1">
              <a:rPr lang="ja-JP" altLang="en-US"/>
              <a:pPr>
                <a:defRPr/>
              </a:pPr>
              <a:t>2019/7/6</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株式会社　V-Style</a:t>
            </a:r>
          </a:p>
        </p:txBody>
      </p:sp>
      <p:sp>
        <p:nvSpPr>
          <p:cNvPr id="6" name="Rectangle 6"/>
          <p:cNvSpPr>
            <a:spLocks noGrp="1" noChangeArrowheads="1"/>
          </p:cNvSpPr>
          <p:nvPr>
            <p:ph type="sldNum" sz="quarter" idx="12"/>
          </p:nvPr>
        </p:nvSpPr>
        <p:spPr>
          <a:ln/>
        </p:spPr>
        <p:txBody>
          <a:bodyPr/>
          <a:lstStyle>
            <a:lvl1pPr>
              <a:defRPr/>
            </a:lvl1pPr>
          </a:lstStyle>
          <a:p>
            <a:pPr>
              <a:defRPr/>
            </a:pPr>
            <a:fld id="{20E7609D-3427-4AF1-A9D5-925454E69544}" type="slidenum">
              <a:rPr lang="en-US" altLang="ja-JP"/>
              <a:pPr>
                <a:defRPr/>
              </a:pPr>
              <a:t>‹#›</a:t>
            </a:fld>
            <a:endParaRPr lang="en-US" altLang="ja-JP"/>
          </a:p>
        </p:txBody>
      </p:sp>
    </p:spTree>
    <p:extLst>
      <p:ext uri="{BB962C8B-B14F-4D97-AF65-F5344CB8AC3E}">
        <p14:creationId xmlns:p14="http://schemas.microsoft.com/office/powerpoint/2010/main" val="320225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219200" y="990600"/>
            <a:ext cx="3886200"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257800" y="990600"/>
            <a:ext cx="3886200"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A88B6023-7E54-4A10-9FF7-1FB273AA2F10}" type="datetime1">
              <a:rPr lang="ja-JP" altLang="en-US"/>
              <a:pPr>
                <a:defRPr/>
              </a:pPr>
              <a:t>2019/7/6</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株式会社　V-Style</a:t>
            </a:r>
          </a:p>
        </p:txBody>
      </p:sp>
      <p:sp>
        <p:nvSpPr>
          <p:cNvPr id="7" name="Rectangle 6"/>
          <p:cNvSpPr>
            <a:spLocks noGrp="1" noChangeArrowheads="1"/>
          </p:cNvSpPr>
          <p:nvPr>
            <p:ph type="sldNum" sz="quarter" idx="12"/>
          </p:nvPr>
        </p:nvSpPr>
        <p:spPr>
          <a:ln/>
        </p:spPr>
        <p:txBody>
          <a:bodyPr/>
          <a:lstStyle>
            <a:lvl1pPr>
              <a:defRPr/>
            </a:lvl1pPr>
          </a:lstStyle>
          <a:p>
            <a:pPr>
              <a:defRPr/>
            </a:pPr>
            <a:fld id="{97867BC1-D869-41B6-89D9-8315331E9CE9}" type="slidenum">
              <a:rPr lang="en-US" altLang="ja-JP"/>
              <a:pPr>
                <a:defRPr/>
              </a:pPr>
              <a:t>‹#›</a:t>
            </a:fld>
            <a:endParaRPr lang="en-US" altLang="ja-JP"/>
          </a:p>
        </p:txBody>
      </p:sp>
    </p:spTree>
    <p:extLst>
      <p:ext uri="{BB962C8B-B14F-4D97-AF65-F5344CB8AC3E}">
        <p14:creationId xmlns:p14="http://schemas.microsoft.com/office/powerpoint/2010/main" val="162688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9378483E-C3E1-4D76-B1C1-EBD5A9879115}" type="datetime1">
              <a:rPr lang="ja-JP" altLang="en-US"/>
              <a:pPr>
                <a:defRPr/>
              </a:pPr>
              <a:t>2019/7/6</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a:t>株式会社　V-Style</a:t>
            </a:r>
          </a:p>
        </p:txBody>
      </p:sp>
      <p:sp>
        <p:nvSpPr>
          <p:cNvPr id="9" name="Rectangle 6"/>
          <p:cNvSpPr>
            <a:spLocks noGrp="1" noChangeArrowheads="1"/>
          </p:cNvSpPr>
          <p:nvPr>
            <p:ph type="sldNum" sz="quarter" idx="12"/>
          </p:nvPr>
        </p:nvSpPr>
        <p:spPr>
          <a:ln/>
        </p:spPr>
        <p:txBody>
          <a:bodyPr/>
          <a:lstStyle>
            <a:lvl1pPr>
              <a:defRPr/>
            </a:lvl1pPr>
          </a:lstStyle>
          <a:p>
            <a:pPr>
              <a:defRPr/>
            </a:pPr>
            <a:fld id="{086F15A8-0CC5-4EC4-8B7C-C7F0644301D7}" type="slidenum">
              <a:rPr lang="en-US" altLang="ja-JP"/>
              <a:pPr>
                <a:defRPr/>
              </a:pPr>
              <a:t>‹#›</a:t>
            </a:fld>
            <a:endParaRPr lang="en-US" altLang="ja-JP"/>
          </a:p>
        </p:txBody>
      </p:sp>
    </p:spTree>
    <p:extLst>
      <p:ext uri="{BB962C8B-B14F-4D97-AF65-F5344CB8AC3E}">
        <p14:creationId xmlns:p14="http://schemas.microsoft.com/office/powerpoint/2010/main" val="1374037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64C831B7-3F17-49BA-BA23-2859880C7CBF}" type="datetime1">
              <a:rPr lang="ja-JP" altLang="en-US"/>
              <a:pPr>
                <a:defRPr/>
              </a:pPr>
              <a:t>2019/7/6</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t>株式会社　V-Style</a:t>
            </a:r>
          </a:p>
        </p:txBody>
      </p:sp>
      <p:sp>
        <p:nvSpPr>
          <p:cNvPr id="5" name="Rectangle 6"/>
          <p:cNvSpPr>
            <a:spLocks noGrp="1" noChangeArrowheads="1"/>
          </p:cNvSpPr>
          <p:nvPr>
            <p:ph type="sldNum" sz="quarter" idx="12"/>
          </p:nvPr>
        </p:nvSpPr>
        <p:spPr>
          <a:ln/>
        </p:spPr>
        <p:txBody>
          <a:bodyPr/>
          <a:lstStyle>
            <a:lvl1pPr>
              <a:defRPr/>
            </a:lvl1pPr>
          </a:lstStyle>
          <a:p>
            <a:pPr>
              <a:defRPr/>
            </a:pPr>
            <a:fld id="{57D24DD5-BC9C-45B0-B634-9FBCAE6E3909}" type="slidenum">
              <a:rPr lang="en-US" altLang="ja-JP"/>
              <a:pPr>
                <a:defRPr/>
              </a:pPr>
              <a:t>‹#›</a:t>
            </a:fld>
            <a:endParaRPr lang="en-US" altLang="ja-JP"/>
          </a:p>
        </p:txBody>
      </p:sp>
    </p:spTree>
    <p:extLst>
      <p:ext uri="{BB962C8B-B14F-4D97-AF65-F5344CB8AC3E}">
        <p14:creationId xmlns:p14="http://schemas.microsoft.com/office/powerpoint/2010/main" val="192772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6395AFC-AFAA-4D62-B387-CF7256273E8D}" type="datetime1">
              <a:rPr lang="ja-JP" altLang="en-US"/>
              <a:pPr>
                <a:defRPr/>
              </a:pPr>
              <a:t>2019/7/6</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株式会社　V-Style</a:t>
            </a:r>
          </a:p>
        </p:txBody>
      </p:sp>
      <p:sp>
        <p:nvSpPr>
          <p:cNvPr id="4" name="Rectangle 6"/>
          <p:cNvSpPr>
            <a:spLocks noGrp="1" noChangeArrowheads="1"/>
          </p:cNvSpPr>
          <p:nvPr>
            <p:ph type="sldNum" sz="quarter" idx="12"/>
          </p:nvPr>
        </p:nvSpPr>
        <p:spPr>
          <a:ln/>
        </p:spPr>
        <p:txBody>
          <a:bodyPr/>
          <a:lstStyle>
            <a:lvl1pPr>
              <a:defRPr/>
            </a:lvl1pPr>
          </a:lstStyle>
          <a:p>
            <a:pPr>
              <a:defRPr/>
            </a:pPr>
            <a:fld id="{932DFECD-DFEF-4472-8401-E574EC170895}" type="slidenum">
              <a:rPr lang="en-US" altLang="ja-JP"/>
              <a:pPr>
                <a:defRPr/>
              </a:pPr>
              <a:t>‹#›</a:t>
            </a:fld>
            <a:endParaRPr lang="en-US" altLang="ja-JP"/>
          </a:p>
        </p:txBody>
      </p:sp>
    </p:spTree>
    <p:extLst>
      <p:ext uri="{BB962C8B-B14F-4D97-AF65-F5344CB8AC3E}">
        <p14:creationId xmlns:p14="http://schemas.microsoft.com/office/powerpoint/2010/main" val="3772703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B31EC925-F06B-4BDA-8506-3C08B4FC86F4}" type="datetime1">
              <a:rPr lang="ja-JP" altLang="en-US"/>
              <a:pPr>
                <a:defRPr/>
              </a:pPr>
              <a:t>2019/7/6</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株式会社　V-Style</a:t>
            </a:r>
          </a:p>
        </p:txBody>
      </p:sp>
      <p:sp>
        <p:nvSpPr>
          <p:cNvPr id="7" name="Rectangle 6"/>
          <p:cNvSpPr>
            <a:spLocks noGrp="1" noChangeArrowheads="1"/>
          </p:cNvSpPr>
          <p:nvPr>
            <p:ph type="sldNum" sz="quarter" idx="12"/>
          </p:nvPr>
        </p:nvSpPr>
        <p:spPr>
          <a:ln/>
        </p:spPr>
        <p:txBody>
          <a:bodyPr/>
          <a:lstStyle>
            <a:lvl1pPr>
              <a:defRPr/>
            </a:lvl1pPr>
          </a:lstStyle>
          <a:p>
            <a:pPr>
              <a:defRPr/>
            </a:pPr>
            <a:fld id="{FFBCF734-0F27-48C8-A710-5A24EFFEEF5B}" type="slidenum">
              <a:rPr lang="en-US" altLang="ja-JP"/>
              <a:pPr>
                <a:defRPr/>
              </a:pPr>
              <a:t>‹#›</a:t>
            </a:fld>
            <a:endParaRPr lang="en-US" altLang="ja-JP"/>
          </a:p>
        </p:txBody>
      </p:sp>
    </p:spTree>
    <p:extLst>
      <p:ext uri="{BB962C8B-B14F-4D97-AF65-F5344CB8AC3E}">
        <p14:creationId xmlns:p14="http://schemas.microsoft.com/office/powerpoint/2010/main" val="63766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1844E0BF-D299-4862-967E-253E49763EBD}" type="datetime1">
              <a:rPr lang="ja-JP" altLang="en-US"/>
              <a:pPr>
                <a:defRPr/>
              </a:pPr>
              <a:t>2019/7/6</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株式会社　V-Style</a:t>
            </a:r>
          </a:p>
        </p:txBody>
      </p:sp>
      <p:sp>
        <p:nvSpPr>
          <p:cNvPr id="7" name="Rectangle 6"/>
          <p:cNvSpPr>
            <a:spLocks noGrp="1" noChangeArrowheads="1"/>
          </p:cNvSpPr>
          <p:nvPr>
            <p:ph type="sldNum" sz="quarter" idx="12"/>
          </p:nvPr>
        </p:nvSpPr>
        <p:spPr>
          <a:ln/>
        </p:spPr>
        <p:txBody>
          <a:bodyPr/>
          <a:lstStyle>
            <a:lvl1pPr>
              <a:defRPr/>
            </a:lvl1pPr>
          </a:lstStyle>
          <a:p>
            <a:pPr>
              <a:defRPr/>
            </a:pPr>
            <a:fld id="{44016934-53C1-416F-A208-B5259589CA9C}" type="slidenum">
              <a:rPr lang="en-US" altLang="ja-JP"/>
              <a:pPr>
                <a:defRPr/>
              </a:pPr>
              <a:t>‹#›</a:t>
            </a:fld>
            <a:endParaRPr lang="en-US" altLang="ja-JP"/>
          </a:p>
        </p:txBody>
      </p:sp>
    </p:spTree>
    <p:extLst>
      <p:ext uri="{BB962C8B-B14F-4D97-AF65-F5344CB8AC3E}">
        <p14:creationId xmlns:p14="http://schemas.microsoft.com/office/powerpoint/2010/main" val="186178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C:\Documents and Settings\Administrator\デスクトップ\V-style_学術\02学術研究編\ｱﾌﾞｽﾄﾗｸﾄ\ｷｭｰﾋﾞｯｸ\A_ABST_CUBE_002\A_ABST_CUBE_002D.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219200" y="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108000" rIns="108000" bIns="0" numCol="1" anchor="ctr" anchorCtr="0" compatLnSpc="1">
            <a:prstTxWarp prst="textNoShape">
              <a:avLst/>
            </a:prstTxWarp>
          </a:bodyPr>
          <a:lstStyle/>
          <a:p>
            <a:pPr lvl="0"/>
            <a:r>
              <a:rPr lang="ja-JP" altLang="en-US"/>
              <a:t>マスタ タイトルの書式設定</a:t>
            </a:r>
          </a:p>
        </p:txBody>
      </p:sp>
      <p:sp>
        <p:nvSpPr>
          <p:cNvPr id="1028" name="Rectangle 3"/>
          <p:cNvSpPr>
            <a:spLocks noGrp="1" noChangeArrowheads="1"/>
          </p:cNvSpPr>
          <p:nvPr>
            <p:ph type="body" idx="1"/>
          </p:nvPr>
        </p:nvSpPr>
        <p:spPr bwMode="auto">
          <a:xfrm>
            <a:off x="1219200" y="990600"/>
            <a:ext cx="7924800"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108000" rIns="108000" bIns="10800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 name="Rectangle 4"/>
          <p:cNvSpPr>
            <a:spLocks noGrp="1" noChangeArrowheads="1"/>
          </p:cNvSpPr>
          <p:nvPr>
            <p:ph type="dt" sz="half" idx="2"/>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108000" numCol="1" anchor="ctr" anchorCtr="0" compatLnSpc="1">
            <a:prstTxWarp prst="textNoShape">
              <a:avLst/>
            </a:prstTxWarp>
          </a:bodyPr>
          <a:lstStyle>
            <a:lvl1pPr algn="r">
              <a:defRPr sz="1500" smtClean="0">
                <a:latin typeface="+mn-lt"/>
              </a:defRPr>
            </a:lvl1pPr>
          </a:lstStyle>
          <a:p>
            <a:pPr>
              <a:defRPr/>
            </a:pPr>
            <a:fld id="{7D063E9E-A012-41E0-9491-EC891DBB803C}" type="datetime1">
              <a:rPr lang="ja-JP" altLang="en-US"/>
              <a:pPr>
                <a:defRPr/>
              </a:pPr>
              <a:t>2019/7/6</a:t>
            </a:fld>
            <a:endParaRPr lang="en-US" altLang="ja-JP"/>
          </a:p>
        </p:txBody>
      </p:sp>
      <p:sp>
        <p:nvSpPr>
          <p:cNvPr id="1029" name="Rectangle 5"/>
          <p:cNvSpPr>
            <a:spLocks noGrp="1" noChangeArrowheads="1"/>
          </p:cNvSpPr>
          <p:nvPr>
            <p:ph type="ftr" sz="quarter" idx="3"/>
          </p:nvPr>
        </p:nvSpPr>
        <p:spPr bwMode="auto">
          <a:xfrm>
            <a:off x="3124200" y="6484938"/>
            <a:ext cx="28956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0" numCol="1" anchor="ctr" anchorCtr="0" compatLnSpc="1">
            <a:prstTxWarp prst="textNoShape">
              <a:avLst/>
            </a:prstTxWarp>
          </a:bodyPr>
          <a:lstStyle>
            <a:lvl1pPr algn="r">
              <a:defRPr sz="1500" smtClean="0">
                <a:latin typeface="+mn-lt"/>
              </a:defRPr>
            </a:lvl1pPr>
          </a:lstStyle>
          <a:p>
            <a:pPr>
              <a:defRPr/>
            </a:pPr>
            <a:r>
              <a:rPr lang="en-US" altLang="ja-JP"/>
              <a:t>株式会社　V-Style</a:t>
            </a:r>
          </a:p>
        </p:txBody>
      </p:sp>
      <p:sp>
        <p:nvSpPr>
          <p:cNvPr id="1030" name="Rectangle 6"/>
          <p:cNvSpPr>
            <a:spLocks noGrp="1" noChangeArrowheads="1"/>
          </p:cNvSpPr>
          <p:nvPr>
            <p:ph type="sldNum" sz="quarter" idx="4"/>
          </p:nvPr>
        </p:nvSpPr>
        <p:spPr bwMode="auto">
          <a:xfrm>
            <a:off x="0" y="6497638"/>
            <a:ext cx="7191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108000" numCol="1" anchor="ctr" anchorCtr="0" compatLnSpc="1">
            <a:prstTxWarp prst="textNoShape">
              <a:avLst/>
            </a:prstTxWarp>
          </a:bodyPr>
          <a:lstStyle>
            <a:lvl1pPr>
              <a:defRPr sz="1500" smtClean="0">
                <a:latin typeface="+mn-lt"/>
              </a:defRPr>
            </a:lvl1pPr>
          </a:lstStyle>
          <a:p>
            <a:pPr>
              <a:defRPr/>
            </a:pPr>
            <a:fld id="{57125CB1-0124-4FC8-BC8E-52E1CA719E25}"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p:txStyles>
    <p:titleStyle>
      <a:lvl1pPr algn="l" rtl="0" eaLnBrk="1" fontAlgn="base" hangingPunct="1">
        <a:spcBef>
          <a:spcPct val="0"/>
        </a:spcBef>
        <a:spcAft>
          <a:spcPct val="0"/>
        </a:spcAft>
        <a:defRPr kumimoji="1" sz="3500">
          <a:solidFill>
            <a:schemeClr val="tx2"/>
          </a:solidFill>
          <a:latin typeface="+mj-lt"/>
          <a:ea typeface="+mj-ea"/>
          <a:cs typeface="+mj-cs"/>
        </a:defRPr>
      </a:lvl1pPr>
      <a:lvl2pPr algn="l" rtl="0" eaLnBrk="1" fontAlgn="base" hangingPunct="1">
        <a:spcBef>
          <a:spcPct val="0"/>
        </a:spcBef>
        <a:spcAft>
          <a:spcPct val="0"/>
        </a:spcAft>
        <a:defRPr kumimoji="1" sz="3500">
          <a:solidFill>
            <a:schemeClr val="tx2"/>
          </a:solidFill>
          <a:latin typeface="ＭＳ Ｐゴシック" charset="-128"/>
          <a:ea typeface="ＭＳ Ｐゴシック" charset="-128"/>
        </a:defRPr>
      </a:lvl2pPr>
      <a:lvl3pPr algn="l" rtl="0" eaLnBrk="1" fontAlgn="base" hangingPunct="1">
        <a:spcBef>
          <a:spcPct val="0"/>
        </a:spcBef>
        <a:spcAft>
          <a:spcPct val="0"/>
        </a:spcAft>
        <a:defRPr kumimoji="1" sz="3500">
          <a:solidFill>
            <a:schemeClr val="tx2"/>
          </a:solidFill>
          <a:latin typeface="ＭＳ Ｐゴシック" charset="-128"/>
          <a:ea typeface="ＭＳ Ｐゴシック" charset="-128"/>
        </a:defRPr>
      </a:lvl3pPr>
      <a:lvl4pPr algn="l" rtl="0" eaLnBrk="1" fontAlgn="base" hangingPunct="1">
        <a:spcBef>
          <a:spcPct val="0"/>
        </a:spcBef>
        <a:spcAft>
          <a:spcPct val="0"/>
        </a:spcAft>
        <a:defRPr kumimoji="1" sz="3500">
          <a:solidFill>
            <a:schemeClr val="tx2"/>
          </a:solidFill>
          <a:latin typeface="ＭＳ Ｐゴシック" charset="-128"/>
          <a:ea typeface="ＭＳ Ｐゴシック" charset="-128"/>
        </a:defRPr>
      </a:lvl4pPr>
      <a:lvl5pPr algn="l" rtl="0" eaLnBrk="1" fontAlgn="base" hangingPunct="1">
        <a:spcBef>
          <a:spcPct val="0"/>
        </a:spcBef>
        <a:spcAft>
          <a:spcPct val="0"/>
        </a:spcAft>
        <a:defRPr kumimoji="1" sz="3500">
          <a:solidFill>
            <a:schemeClr val="tx2"/>
          </a:solidFill>
          <a:latin typeface="ＭＳ Ｐゴシック" charset="-128"/>
          <a:ea typeface="ＭＳ Ｐゴシック" charset="-128"/>
        </a:defRPr>
      </a:lvl5pPr>
      <a:lvl6pPr marL="457200" algn="l" rtl="0" eaLnBrk="1" fontAlgn="base" hangingPunct="1">
        <a:spcBef>
          <a:spcPct val="0"/>
        </a:spcBef>
        <a:spcAft>
          <a:spcPct val="0"/>
        </a:spcAft>
        <a:defRPr kumimoji="1" sz="3500">
          <a:solidFill>
            <a:schemeClr val="tx2"/>
          </a:solidFill>
          <a:latin typeface="ＭＳ Ｐゴシック" charset="-128"/>
          <a:ea typeface="ＭＳ Ｐゴシック" charset="-128"/>
        </a:defRPr>
      </a:lvl6pPr>
      <a:lvl7pPr marL="914400" algn="l" rtl="0" eaLnBrk="1" fontAlgn="base" hangingPunct="1">
        <a:spcBef>
          <a:spcPct val="0"/>
        </a:spcBef>
        <a:spcAft>
          <a:spcPct val="0"/>
        </a:spcAft>
        <a:defRPr kumimoji="1" sz="3500">
          <a:solidFill>
            <a:schemeClr val="tx2"/>
          </a:solidFill>
          <a:latin typeface="ＭＳ Ｐゴシック" charset="-128"/>
          <a:ea typeface="ＭＳ Ｐゴシック" charset="-128"/>
        </a:defRPr>
      </a:lvl7pPr>
      <a:lvl8pPr marL="1371600" algn="l" rtl="0" eaLnBrk="1" fontAlgn="base" hangingPunct="1">
        <a:spcBef>
          <a:spcPct val="0"/>
        </a:spcBef>
        <a:spcAft>
          <a:spcPct val="0"/>
        </a:spcAft>
        <a:defRPr kumimoji="1" sz="3500">
          <a:solidFill>
            <a:schemeClr val="tx2"/>
          </a:solidFill>
          <a:latin typeface="ＭＳ Ｐゴシック" charset="-128"/>
          <a:ea typeface="ＭＳ Ｐゴシック" charset="-128"/>
        </a:defRPr>
      </a:lvl8pPr>
      <a:lvl9pPr marL="1828800" algn="l" rtl="0" eaLnBrk="1" fontAlgn="base" hangingPunct="1">
        <a:spcBef>
          <a:spcPct val="0"/>
        </a:spcBef>
        <a:spcAft>
          <a:spcPct val="0"/>
        </a:spcAft>
        <a:defRPr kumimoji="1" sz="3500">
          <a:solidFill>
            <a:schemeClr val="tx2"/>
          </a:solidFill>
          <a:latin typeface="ＭＳ Ｐゴシック" charset="-128"/>
          <a:ea typeface="ＭＳ Ｐゴシック" charset="-128"/>
        </a:defRPr>
      </a:lvl9pPr>
    </p:titleStyle>
    <p:bodyStyle>
      <a:lvl1pPr marL="342900" indent="-342900" algn="l" rtl="0" eaLnBrk="1" fontAlgn="base" hangingPunct="1">
        <a:spcBef>
          <a:spcPct val="20000"/>
        </a:spcBef>
        <a:spcAft>
          <a:spcPct val="0"/>
        </a:spcAft>
        <a:buChar char="•"/>
        <a:defRPr kumimoji="1"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5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sz="1700">
          <a:solidFill>
            <a:schemeClr val="tx1"/>
          </a:solidFill>
          <a:latin typeface="+mn-lt"/>
          <a:ea typeface="+mn-ea"/>
        </a:defRPr>
      </a:lvl4pPr>
      <a:lvl5pPr marL="2057400" indent="-228600" algn="l" rtl="0" eaLnBrk="1" fontAlgn="base" hangingPunct="1">
        <a:spcBef>
          <a:spcPct val="20000"/>
        </a:spcBef>
        <a:spcAft>
          <a:spcPct val="0"/>
        </a:spcAft>
        <a:buChar char="»"/>
        <a:defRPr kumimoji="1" sz="1500">
          <a:solidFill>
            <a:schemeClr val="tx1"/>
          </a:solidFill>
          <a:latin typeface="+mn-lt"/>
          <a:ea typeface="+mn-ea"/>
        </a:defRPr>
      </a:lvl5pPr>
      <a:lvl6pPr marL="2514600" indent="-228600" algn="l" rtl="0" eaLnBrk="1" fontAlgn="base" hangingPunct="1">
        <a:spcBef>
          <a:spcPct val="20000"/>
        </a:spcBef>
        <a:spcAft>
          <a:spcPct val="0"/>
        </a:spcAft>
        <a:buChar char="»"/>
        <a:defRPr kumimoji="1" sz="1500">
          <a:solidFill>
            <a:schemeClr val="tx1"/>
          </a:solidFill>
          <a:latin typeface="+mn-lt"/>
          <a:ea typeface="+mn-ea"/>
        </a:defRPr>
      </a:lvl6pPr>
      <a:lvl7pPr marL="2971800" indent="-228600" algn="l" rtl="0" eaLnBrk="1" fontAlgn="base" hangingPunct="1">
        <a:spcBef>
          <a:spcPct val="20000"/>
        </a:spcBef>
        <a:spcAft>
          <a:spcPct val="0"/>
        </a:spcAft>
        <a:buChar char="»"/>
        <a:defRPr kumimoji="1" sz="1500">
          <a:solidFill>
            <a:schemeClr val="tx1"/>
          </a:solidFill>
          <a:latin typeface="+mn-lt"/>
          <a:ea typeface="+mn-ea"/>
        </a:defRPr>
      </a:lvl7pPr>
      <a:lvl8pPr marL="3429000" indent="-228600" algn="l" rtl="0" eaLnBrk="1" fontAlgn="base" hangingPunct="1">
        <a:spcBef>
          <a:spcPct val="20000"/>
        </a:spcBef>
        <a:spcAft>
          <a:spcPct val="0"/>
        </a:spcAft>
        <a:buChar char="»"/>
        <a:defRPr kumimoji="1" sz="1500">
          <a:solidFill>
            <a:schemeClr val="tx1"/>
          </a:solidFill>
          <a:latin typeface="+mn-lt"/>
          <a:ea typeface="+mn-ea"/>
        </a:defRPr>
      </a:lvl8pPr>
      <a:lvl9pPr marL="3886200" indent="-228600" algn="l" rtl="0" eaLnBrk="1" fontAlgn="base" hangingPunct="1">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image" Target="../media/image37.gif"/><Relationship Id="rId7" Type="http://schemas.openxmlformats.org/officeDocument/2006/relationships/image" Target="../media/image41.gif"/><Relationship Id="rId2" Type="http://schemas.openxmlformats.org/officeDocument/2006/relationships/image" Target="../media/image36.gif"/><Relationship Id="rId1" Type="http://schemas.openxmlformats.org/officeDocument/2006/relationships/slideLayout" Target="../slideLayouts/slideLayout7.xml"/><Relationship Id="rId6" Type="http://schemas.openxmlformats.org/officeDocument/2006/relationships/image" Target="../media/image40.gif"/><Relationship Id="rId5" Type="http://schemas.openxmlformats.org/officeDocument/2006/relationships/image" Target="../media/image39.gif"/><Relationship Id="rId4" Type="http://schemas.openxmlformats.org/officeDocument/2006/relationships/image" Target="../media/image38.gif"/></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7.png"/><Relationship Id="rId4" Type="http://schemas.openxmlformats.org/officeDocument/2006/relationships/image" Target="../media/image6.png"/></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p:txBody>
          <a:bodyPr/>
          <a:lstStyle/>
          <a:p>
            <a:pPr eaLnBrk="1" hangingPunct="1"/>
            <a:r>
              <a:rPr lang="ja-JP" altLang="en-US"/>
              <a:t>毒物劇物取扱者試験対策講座</a:t>
            </a:r>
            <a:endParaRPr lang="ja-JP" altLang="ja-JP"/>
          </a:p>
        </p:txBody>
      </p:sp>
      <p:sp>
        <p:nvSpPr>
          <p:cNvPr id="4101" name="Rectangle 3"/>
          <p:cNvSpPr>
            <a:spLocks noGrp="1" noChangeArrowheads="1"/>
          </p:cNvSpPr>
          <p:nvPr>
            <p:ph type="subTitle" idx="1"/>
          </p:nvPr>
        </p:nvSpPr>
        <p:spPr>
          <a:xfrm>
            <a:off x="0" y="3501008"/>
            <a:ext cx="9144000" cy="1033463"/>
          </a:xfrm>
        </p:spPr>
        <p:txBody>
          <a:bodyPr/>
          <a:lstStyle/>
          <a:p>
            <a:pPr eaLnBrk="1" hangingPunct="1"/>
            <a:r>
              <a:rPr lang="ja-JP" altLang="en-US" sz="4000" dirty="0"/>
              <a:t>基礎編 </a:t>
            </a:r>
            <a:r>
              <a:rPr lang="en-US" altLang="ja-JP" sz="4000" dirty="0"/>
              <a:t>(</a:t>
            </a:r>
            <a:r>
              <a:rPr lang="ja-JP" altLang="en-US" sz="4000" dirty="0"/>
              <a:t>問題）</a:t>
            </a:r>
            <a:endParaRPr lang="ja-JP" altLang="ja-JP" sz="4000" dirty="0"/>
          </a:p>
        </p:txBody>
      </p:sp>
      <p:sp>
        <p:nvSpPr>
          <p:cNvPr id="4" name="Rectangle 1028"/>
          <p:cNvSpPr>
            <a:spLocks noGrp="1" noChangeArrowheads="1"/>
          </p:cNvSpPr>
          <p:nvPr>
            <p:ph type="dt" sz="half" idx="10"/>
          </p:nvPr>
        </p:nvSpPr>
        <p:spPr/>
        <p:txBody>
          <a:bodyPr/>
          <a:lstStyle/>
          <a:p>
            <a:pPr>
              <a:defRPr/>
            </a:pPr>
            <a:fld id="{4C16775B-AE55-4FD6-8838-46C037D09014}" type="datetime1">
              <a:rPr lang="ja-JP" altLang="en-US"/>
              <a:pPr>
                <a:defRPr/>
              </a:pPr>
              <a:t>2019/7/6</a:t>
            </a:fld>
            <a:endParaRPr lang="en-US" altLang="ja-JP"/>
          </a:p>
        </p:txBody>
      </p:sp>
      <p:sp>
        <p:nvSpPr>
          <p:cNvPr id="5" name="Rectangle 1030"/>
          <p:cNvSpPr>
            <a:spLocks noGrp="1" noChangeArrowheads="1"/>
          </p:cNvSpPr>
          <p:nvPr>
            <p:ph type="sldNum" sz="quarter" idx="12"/>
          </p:nvPr>
        </p:nvSpPr>
        <p:spPr/>
        <p:txBody>
          <a:bodyPr/>
          <a:lstStyle/>
          <a:p>
            <a:pPr>
              <a:defRPr/>
            </a:pPr>
            <a:fld id="{E1D7073B-DB1C-40DE-9164-25D8B637ACEA}" type="slidenum">
              <a:rPr lang="en-US" altLang="ja-JP"/>
              <a:pPr>
                <a:defRPr/>
              </a:pPr>
              <a:t>1</a:t>
            </a:fld>
            <a:endParaRPr lang="en-US" altLang="ja-JP" dirty="0"/>
          </a:p>
        </p:txBody>
      </p:sp>
      <p:sp>
        <p:nvSpPr>
          <p:cNvPr id="4102" name="テキスト ボックス 1"/>
          <p:cNvSpPr txBox="1">
            <a:spLocks noChangeArrowheads="1"/>
          </p:cNvSpPr>
          <p:nvPr/>
        </p:nvSpPr>
        <p:spPr bwMode="auto">
          <a:xfrm>
            <a:off x="2576513" y="6072188"/>
            <a:ext cx="429974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128"/>
              </a:defRPr>
            </a:lvl1pPr>
            <a:lvl2pPr marL="742950" indent="-285750" eaLnBrk="0" hangingPunct="0">
              <a:defRPr kumimoji="1" sz="2400">
                <a:solidFill>
                  <a:schemeClr val="tx1"/>
                </a:solidFill>
                <a:latin typeface="Times New Roman" charset="0"/>
                <a:ea typeface="ＭＳ Ｐゴシック" charset="-128"/>
              </a:defRPr>
            </a:lvl2pPr>
            <a:lvl3pPr marL="1143000" indent="-228600" eaLnBrk="0" hangingPunct="0">
              <a:defRPr kumimoji="1" sz="2400">
                <a:solidFill>
                  <a:schemeClr val="tx1"/>
                </a:solidFill>
                <a:latin typeface="Times New Roman" charset="0"/>
                <a:ea typeface="ＭＳ Ｐゴシック" charset="-128"/>
              </a:defRPr>
            </a:lvl3pPr>
            <a:lvl4pPr marL="1600200" indent="-228600" eaLnBrk="0" hangingPunct="0">
              <a:defRPr kumimoji="1" sz="2400">
                <a:solidFill>
                  <a:schemeClr val="tx1"/>
                </a:solidFill>
                <a:latin typeface="Times New Roman" charset="0"/>
                <a:ea typeface="ＭＳ Ｐゴシック" charset="-128"/>
              </a:defRPr>
            </a:lvl4pPr>
            <a:lvl5pPr marL="2057400" indent="-228600" eaLnBrk="0" hangingPunct="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pPr eaLnBrk="1" hangingPunct="1"/>
            <a:r>
              <a:rPr lang="ja-JP" altLang="en-US" sz="1800" dirty="0"/>
              <a:t>公益社団法人</a:t>
            </a:r>
            <a:r>
              <a:rPr lang="ja-JP" altLang="en-US" dirty="0"/>
              <a:t>福岡県製薬工業協会</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10</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平成１９年度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問３０</a:t>
            </a:r>
          </a:p>
        </p:txBody>
      </p:sp>
      <p:sp>
        <p:nvSpPr>
          <p:cNvPr id="7" name="テキスト ボックス 6"/>
          <p:cNvSpPr txBox="1"/>
          <p:nvPr/>
        </p:nvSpPr>
        <p:spPr>
          <a:xfrm>
            <a:off x="611560" y="1412776"/>
            <a:ext cx="7920880" cy="1569660"/>
          </a:xfrm>
          <a:prstGeom prst="rect">
            <a:avLst/>
          </a:prstGeom>
          <a:noFill/>
        </p:spPr>
        <p:txBody>
          <a:bodyPr wrap="square" rtlCol="0">
            <a:spAutoFit/>
          </a:bodyPr>
          <a:lstStyle/>
          <a:p>
            <a:r>
              <a:rPr kumimoji="1" lang="ja-JP" altLang="en-US" sz="3200" dirty="0"/>
              <a:t>０．０１０ｍｏｌ／Ｌの希塩酸（塩化水素溶液）のｐＨの正しいものを下から一つ選び、その番号を解答欄に記入しなさい。</a:t>
            </a:r>
          </a:p>
        </p:txBody>
      </p:sp>
      <p:sp>
        <p:nvSpPr>
          <p:cNvPr id="8" name="テキスト ボックス 7"/>
          <p:cNvSpPr txBox="1"/>
          <p:nvPr/>
        </p:nvSpPr>
        <p:spPr>
          <a:xfrm>
            <a:off x="2123728" y="3115193"/>
            <a:ext cx="2282997" cy="3046988"/>
          </a:xfrm>
          <a:prstGeom prst="rect">
            <a:avLst/>
          </a:prstGeom>
          <a:noFill/>
        </p:spPr>
        <p:txBody>
          <a:bodyPr wrap="none" rtlCol="0">
            <a:spAutoFit/>
          </a:bodyPr>
          <a:lstStyle/>
          <a:p>
            <a:r>
              <a:rPr kumimoji="1" lang="ja-JP" altLang="en-US" sz="4800" b="1" dirty="0">
                <a:latin typeface="+mn-ea"/>
                <a:ea typeface="+mn-ea"/>
              </a:rPr>
              <a:t>１　</a:t>
            </a:r>
            <a:r>
              <a:rPr kumimoji="1" lang="ja-JP" altLang="en-US" sz="4800" b="1" dirty="0">
                <a:latin typeface="ＭＳ Ｐ明朝" pitchFamily="18" charset="-128"/>
                <a:ea typeface="ＭＳ Ｐ明朝" pitchFamily="18" charset="-128"/>
              </a:rPr>
              <a:t>ｐＨ１</a:t>
            </a:r>
            <a:endParaRPr kumimoji="1" lang="en-US" altLang="ja-JP" sz="4800" b="1" dirty="0">
              <a:latin typeface="ＭＳ Ｐ明朝" pitchFamily="18" charset="-128"/>
              <a:ea typeface="ＭＳ Ｐ明朝" pitchFamily="18" charset="-128"/>
            </a:endParaRPr>
          </a:p>
          <a:p>
            <a:r>
              <a:rPr lang="ja-JP" altLang="en-US" sz="4800" b="1" dirty="0">
                <a:latin typeface="+mn-ea"/>
                <a:ea typeface="+mn-ea"/>
              </a:rPr>
              <a:t>２　</a:t>
            </a:r>
            <a:r>
              <a:rPr lang="ja-JP" altLang="en-US" sz="4800" b="1" dirty="0">
                <a:latin typeface="ＭＳ Ｐ明朝" pitchFamily="18" charset="-128"/>
                <a:ea typeface="ＭＳ Ｐ明朝" pitchFamily="18" charset="-128"/>
              </a:rPr>
              <a:t>ｐＨ２</a:t>
            </a:r>
            <a:endParaRPr lang="en-US" altLang="ja-JP" sz="4800" b="1" dirty="0">
              <a:latin typeface="ＭＳ Ｐ明朝" pitchFamily="18" charset="-128"/>
              <a:ea typeface="ＭＳ Ｐ明朝" pitchFamily="18" charset="-128"/>
            </a:endParaRPr>
          </a:p>
          <a:p>
            <a:r>
              <a:rPr lang="ja-JP" altLang="en-US" sz="4800" b="1" dirty="0">
                <a:latin typeface="+mn-ea"/>
                <a:ea typeface="+mn-ea"/>
              </a:rPr>
              <a:t>３　</a:t>
            </a:r>
            <a:r>
              <a:rPr lang="ja-JP" altLang="en-US" sz="4800" b="1" dirty="0">
                <a:latin typeface="ＭＳ Ｐ明朝" pitchFamily="18" charset="-128"/>
                <a:ea typeface="ＭＳ Ｐ明朝" pitchFamily="18" charset="-128"/>
              </a:rPr>
              <a:t>ｐＨ３</a:t>
            </a:r>
            <a:endParaRPr lang="en-US" altLang="ja-JP" sz="4800" b="1" dirty="0">
              <a:latin typeface="ＭＳ Ｐ明朝" pitchFamily="18" charset="-128"/>
              <a:ea typeface="ＭＳ Ｐ明朝" pitchFamily="18" charset="-128"/>
            </a:endParaRPr>
          </a:p>
          <a:p>
            <a:r>
              <a:rPr lang="ja-JP" altLang="en-US" sz="4800" b="1" dirty="0">
                <a:latin typeface="+mn-ea"/>
              </a:rPr>
              <a:t>４　</a:t>
            </a:r>
            <a:r>
              <a:rPr lang="ja-JP" altLang="en-US" sz="4800" b="1" dirty="0">
                <a:latin typeface="ＭＳ Ｐ明朝" pitchFamily="18" charset="-128"/>
                <a:ea typeface="ＭＳ Ｐ明朝" pitchFamily="18" charset="-128"/>
              </a:rPr>
              <a:t>ｐＨ４</a:t>
            </a:r>
            <a:endParaRPr lang="en-US" altLang="ja-JP" sz="4800" b="1" dirty="0">
              <a:latin typeface="ＭＳ Ｐ明朝" pitchFamily="18" charset="-128"/>
              <a:ea typeface="ＭＳ Ｐ明朝" pitchFamily="18" charset="-128"/>
            </a:endParaRPr>
          </a:p>
        </p:txBody>
      </p:sp>
      <p:sp>
        <p:nvSpPr>
          <p:cNvPr id="9" name="正方形/長方形 8"/>
          <p:cNvSpPr/>
          <p:nvPr/>
        </p:nvSpPr>
        <p:spPr>
          <a:xfrm>
            <a:off x="2123728" y="3933056"/>
            <a:ext cx="2304256"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7300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100</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平成２３年度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問４０</a:t>
            </a:r>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kumimoji="1" lang="ja-JP" altLang="en-US" sz="3200" dirty="0"/>
              <a:t>次の物質のうち、分子量が一番小さいものとして、正しいものを下から一つ選び、その番号を解答欄に記入しなさい。</a:t>
            </a:r>
          </a:p>
        </p:txBody>
      </p:sp>
      <p:sp>
        <p:nvSpPr>
          <p:cNvPr id="8" name="テキスト ボックス 7"/>
          <p:cNvSpPr txBox="1"/>
          <p:nvPr/>
        </p:nvSpPr>
        <p:spPr>
          <a:xfrm>
            <a:off x="1475656" y="3212976"/>
            <a:ext cx="2728632" cy="2554545"/>
          </a:xfrm>
          <a:prstGeom prst="rect">
            <a:avLst/>
          </a:prstGeom>
          <a:noFill/>
        </p:spPr>
        <p:txBody>
          <a:bodyPr wrap="none" rtlCol="0">
            <a:spAutoFit/>
          </a:bodyPr>
          <a:lstStyle/>
          <a:p>
            <a:r>
              <a:rPr kumimoji="1" lang="ja-JP" altLang="en-US" sz="4000" dirty="0">
                <a:latin typeface="+mn-ea"/>
                <a:ea typeface="+mn-ea"/>
              </a:rPr>
              <a:t>１　ブタン</a:t>
            </a:r>
            <a:endParaRPr kumimoji="1" lang="en-US" altLang="ja-JP" sz="4000" dirty="0">
              <a:latin typeface="+mn-ea"/>
              <a:ea typeface="+mn-ea"/>
            </a:endParaRPr>
          </a:p>
          <a:p>
            <a:r>
              <a:rPr lang="ja-JP" altLang="en-US" sz="4000" dirty="0">
                <a:latin typeface="+mn-ea"/>
                <a:ea typeface="+mn-ea"/>
              </a:rPr>
              <a:t>２　プロパン</a:t>
            </a:r>
            <a:endParaRPr lang="en-US" altLang="ja-JP" sz="4000" dirty="0">
              <a:latin typeface="ＭＳ Ｐ明朝" pitchFamily="18" charset="-128"/>
              <a:ea typeface="ＭＳ Ｐ明朝" pitchFamily="18" charset="-128"/>
            </a:endParaRPr>
          </a:p>
          <a:p>
            <a:r>
              <a:rPr lang="ja-JP" altLang="en-US" sz="4000" dirty="0">
                <a:latin typeface="+mn-ea"/>
                <a:ea typeface="+mn-ea"/>
              </a:rPr>
              <a:t>３　メタン</a:t>
            </a:r>
            <a:endParaRPr lang="en-US" altLang="ja-JP" sz="4000" dirty="0">
              <a:latin typeface="ＭＳ 明朝" pitchFamily="17" charset="-128"/>
              <a:ea typeface="ＭＳ 明朝" pitchFamily="17" charset="-128"/>
            </a:endParaRPr>
          </a:p>
          <a:p>
            <a:r>
              <a:rPr lang="ja-JP" altLang="en-US" sz="4000" dirty="0">
                <a:latin typeface="+mn-ea"/>
              </a:rPr>
              <a:t>４　エタン</a:t>
            </a:r>
            <a:endParaRPr kumimoji="1" lang="ja-JP" altLang="en-US" sz="4000" dirty="0">
              <a:latin typeface="ＭＳ Ｐ明朝" pitchFamily="18" charset="-128"/>
              <a:ea typeface="ＭＳ Ｐ明朝" pitchFamily="18" charset="-128"/>
            </a:endParaRPr>
          </a:p>
        </p:txBody>
      </p:sp>
      <p:sp>
        <p:nvSpPr>
          <p:cNvPr id="9" name="正方形/長方形 8"/>
          <p:cNvSpPr/>
          <p:nvPr/>
        </p:nvSpPr>
        <p:spPr>
          <a:xfrm>
            <a:off x="1475656" y="4559765"/>
            <a:ext cx="266429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3052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101</a:t>
            </a:fld>
            <a:endParaRPr lang="en-US" altLang="ja-JP"/>
          </a:p>
        </p:txBody>
      </p:sp>
      <p:sp>
        <p:nvSpPr>
          <p:cNvPr id="4"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３）不飽和炭化水素２（アルキン）</a:t>
            </a:r>
            <a:r>
              <a:rPr kumimoji="1" lang="ja-JP"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正方形/長方形 4"/>
          <p:cNvSpPr/>
          <p:nvPr/>
        </p:nvSpPr>
        <p:spPr>
          <a:xfrm>
            <a:off x="4139952" y="87015"/>
            <a:ext cx="2263761" cy="461665"/>
          </a:xfrm>
          <a:prstGeom prst="rect">
            <a:avLst/>
          </a:prstGeom>
        </p:spPr>
        <p:txBody>
          <a:bodyPr wrap="none">
            <a:spAutoFit/>
          </a:bodyPr>
          <a:lstStyle/>
          <a:p>
            <a:r>
              <a:rPr lang="ja-JP" altLang="ja-JP" b="1" dirty="0">
                <a:highlight>
                  <a:srgbClr val="00FF00"/>
                </a:highlight>
              </a:rPr>
              <a:t>アルキンの命名</a:t>
            </a:r>
            <a:endParaRPr lang="ja-JP" altLang="en-US" dirty="0"/>
          </a:p>
        </p:txBody>
      </p:sp>
      <p:pic>
        <p:nvPicPr>
          <p:cNvPr id="19458" name="Picture 2" descr="C:\Users\okamotot\Desktop\sc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12" y="692696"/>
            <a:ext cx="812737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5087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102</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２４</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問２６</a:t>
            </a:r>
          </a:p>
        </p:txBody>
      </p:sp>
      <p:sp>
        <p:nvSpPr>
          <p:cNvPr id="7" name="テキスト ボックス 6"/>
          <p:cNvSpPr txBox="1"/>
          <p:nvPr/>
        </p:nvSpPr>
        <p:spPr>
          <a:xfrm>
            <a:off x="611560" y="1412776"/>
            <a:ext cx="7920880" cy="1077218"/>
          </a:xfrm>
          <a:prstGeom prst="rect">
            <a:avLst/>
          </a:prstGeom>
          <a:noFill/>
        </p:spPr>
        <p:txBody>
          <a:bodyPr wrap="square" rtlCol="0">
            <a:spAutoFit/>
          </a:bodyPr>
          <a:lstStyle/>
          <a:p>
            <a:r>
              <a:rPr kumimoji="1" lang="ja-JP" altLang="en-US" sz="3200" dirty="0"/>
              <a:t>次の物資のうち、化合物であるものを下から一つ選び、その番号を解答欄に記入しなさい。</a:t>
            </a:r>
          </a:p>
        </p:txBody>
      </p:sp>
      <p:sp>
        <p:nvSpPr>
          <p:cNvPr id="8" name="テキスト ボックス 7"/>
          <p:cNvSpPr txBox="1"/>
          <p:nvPr/>
        </p:nvSpPr>
        <p:spPr>
          <a:xfrm>
            <a:off x="2123728" y="3115193"/>
            <a:ext cx="2246128" cy="3046988"/>
          </a:xfrm>
          <a:prstGeom prst="rect">
            <a:avLst/>
          </a:prstGeom>
          <a:noFill/>
        </p:spPr>
        <p:txBody>
          <a:bodyPr wrap="none" rtlCol="0">
            <a:spAutoFit/>
          </a:bodyPr>
          <a:lstStyle/>
          <a:p>
            <a:r>
              <a:rPr kumimoji="1" lang="ja-JP" altLang="en-US" sz="4800" dirty="0">
                <a:latin typeface="+mn-ea"/>
                <a:ea typeface="+mn-ea"/>
              </a:rPr>
              <a:t>１　海水</a:t>
            </a:r>
            <a:endParaRPr kumimoji="1" lang="en-US" altLang="ja-JP" sz="4800" dirty="0">
              <a:latin typeface="+mn-ea"/>
              <a:ea typeface="+mn-ea"/>
            </a:endParaRPr>
          </a:p>
          <a:p>
            <a:r>
              <a:rPr lang="ja-JP" altLang="en-US" sz="4800" dirty="0">
                <a:latin typeface="+mn-ea"/>
                <a:ea typeface="+mn-ea"/>
              </a:rPr>
              <a:t>２　水素</a:t>
            </a:r>
            <a:endParaRPr lang="en-US" altLang="ja-JP" sz="4800" dirty="0">
              <a:latin typeface="+mn-ea"/>
              <a:ea typeface="+mn-ea"/>
            </a:endParaRPr>
          </a:p>
          <a:p>
            <a:r>
              <a:rPr kumimoji="1" lang="ja-JP" altLang="en-US" sz="4800" dirty="0">
                <a:latin typeface="+mn-ea"/>
                <a:ea typeface="+mn-ea"/>
              </a:rPr>
              <a:t>３　牛乳</a:t>
            </a:r>
            <a:endParaRPr kumimoji="1" lang="en-US" altLang="ja-JP" sz="4800" dirty="0">
              <a:latin typeface="+mn-ea"/>
              <a:ea typeface="+mn-ea"/>
            </a:endParaRPr>
          </a:p>
          <a:p>
            <a:r>
              <a:rPr lang="ja-JP" altLang="en-US" sz="4800" dirty="0">
                <a:latin typeface="+mn-ea"/>
                <a:ea typeface="+mn-ea"/>
              </a:rPr>
              <a:t>４　水</a:t>
            </a:r>
            <a:endParaRPr kumimoji="1" lang="ja-JP" altLang="en-US" sz="4800" dirty="0">
              <a:latin typeface="+mn-ea"/>
              <a:ea typeface="+mn-ea"/>
            </a:endParaRPr>
          </a:p>
        </p:txBody>
      </p:sp>
      <p:sp>
        <p:nvSpPr>
          <p:cNvPr id="9" name="正方形/長方形 8"/>
          <p:cNvSpPr/>
          <p:nvPr/>
        </p:nvSpPr>
        <p:spPr>
          <a:xfrm>
            <a:off x="2123728" y="5373216"/>
            <a:ext cx="2304256"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764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物質と原子・分子１</a:t>
            </a:r>
          </a:p>
        </p:txBody>
      </p:sp>
      <p:sp>
        <p:nvSpPr>
          <p:cNvPr id="3" name="コンテンツ プレースホルダー 2"/>
          <p:cNvSpPr>
            <a:spLocks noGrp="1"/>
          </p:cNvSpPr>
          <p:nvPr>
            <p:ph idx="1"/>
          </p:nvPr>
        </p:nvSpPr>
        <p:spPr/>
        <p:txBody>
          <a:bodyPr/>
          <a:lstStyle/>
          <a:p>
            <a:pPr marL="0" indent="0">
              <a:buNone/>
            </a:pPr>
            <a:r>
              <a:rPr kumimoji="1" lang="ja-JP" altLang="en-US" dirty="0"/>
              <a:t>２．化合物と単体</a:t>
            </a:r>
            <a:endParaRPr kumimoji="1" lang="en-US" altLang="ja-JP" dirty="0"/>
          </a:p>
          <a:p>
            <a:pPr marL="2690813" indent="-2690813">
              <a:buNone/>
              <a:tabLst>
                <a:tab pos="901700" algn="l"/>
              </a:tabLst>
            </a:pPr>
            <a:r>
              <a:rPr lang="en-US" altLang="ja-JP" dirty="0"/>
              <a:t>	</a:t>
            </a:r>
            <a:r>
              <a:rPr lang="ja-JP" altLang="en-US" b="1" dirty="0">
                <a:effectLst>
                  <a:outerShdw blurRad="38100" dist="38100" dir="2700000" algn="tl">
                    <a:srgbClr val="000000">
                      <a:alpha val="43137"/>
                    </a:srgbClr>
                  </a:outerShdw>
                </a:effectLst>
              </a:rPr>
              <a:t>化合物・・・・</a:t>
            </a:r>
            <a:r>
              <a:rPr lang="ja-JP" altLang="en-US" dirty="0"/>
              <a:t>２種以上の成分（異種元素）から出来ている純物質</a:t>
            </a:r>
            <a:endParaRPr lang="en-US" altLang="ja-JP" dirty="0"/>
          </a:p>
          <a:p>
            <a:pPr marL="2690813" indent="-2690813">
              <a:buNone/>
              <a:tabLst>
                <a:tab pos="901700" algn="l"/>
                <a:tab pos="1619250" algn="l"/>
              </a:tabLst>
            </a:pPr>
            <a:r>
              <a:rPr lang="en-US" altLang="ja-JP" dirty="0"/>
              <a:t>		</a:t>
            </a:r>
            <a:r>
              <a:rPr lang="ja-JP" altLang="en-US" dirty="0"/>
              <a:t>（例：空気、岩石、石油、海水）</a:t>
            </a:r>
            <a:endParaRPr lang="en-US" altLang="ja-JP" dirty="0"/>
          </a:p>
          <a:p>
            <a:pPr marL="2690813" indent="-2690813">
              <a:buNone/>
              <a:tabLst>
                <a:tab pos="901700" algn="l"/>
                <a:tab pos="1619250" algn="l"/>
              </a:tabLst>
            </a:pPr>
            <a:endParaRPr lang="en-US" altLang="ja-JP" dirty="0"/>
          </a:p>
          <a:p>
            <a:pPr marL="2690813" indent="-2690813">
              <a:buNone/>
              <a:tabLst>
                <a:tab pos="901700" algn="l"/>
              </a:tabLst>
            </a:pPr>
            <a:r>
              <a:rPr kumimoji="1" lang="en-US" altLang="ja-JP" dirty="0"/>
              <a:t>	</a:t>
            </a:r>
            <a:r>
              <a:rPr kumimoji="1" lang="ja-JP" altLang="en-US" b="1" dirty="0">
                <a:effectLst>
                  <a:outerShdw blurRad="38100" dist="38100" dir="2700000" algn="tl">
                    <a:srgbClr val="000000">
                      <a:alpha val="43137"/>
                    </a:srgbClr>
                  </a:outerShdw>
                </a:effectLst>
              </a:rPr>
              <a:t>単　 体・・・・</a:t>
            </a:r>
            <a:r>
              <a:rPr kumimoji="1" lang="ja-JP" altLang="en-US" dirty="0"/>
              <a:t>１種の成分</a:t>
            </a:r>
            <a:r>
              <a:rPr kumimoji="1" lang="en-US" altLang="ja-JP" dirty="0"/>
              <a:t>(</a:t>
            </a:r>
            <a:r>
              <a:rPr kumimoji="1" lang="ja-JP" altLang="en-US" dirty="0"/>
              <a:t>同一元素</a:t>
            </a:r>
            <a:r>
              <a:rPr kumimoji="1" lang="en-US" altLang="ja-JP" dirty="0"/>
              <a:t>)</a:t>
            </a:r>
            <a:r>
              <a:rPr kumimoji="1" lang="ja-JP" altLang="en-US" dirty="0"/>
              <a:t>からできている純物質</a:t>
            </a:r>
            <a:endParaRPr kumimoji="1" lang="en-US" altLang="ja-JP" dirty="0"/>
          </a:p>
          <a:p>
            <a:pPr marL="2690813" indent="-2690813">
              <a:buNone/>
              <a:tabLst>
                <a:tab pos="901700" algn="l"/>
                <a:tab pos="1619250" algn="l"/>
              </a:tabLst>
            </a:pPr>
            <a:r>
              <a:rPr lang="en-US" altLang="ja-JP" dirty="0"/>
              <a:t>		</a:t>
            </a:r>
            <a:r>
              <a:rPr lang="ja-JP" altLang="en-US" dirty="0"/>
              <a:t>（例：</a:t>
            </a:r>
            <a:r>
              <a:rPr lang="ja-JP" altLang="en-US" b="1" dirty="0"/>
              <a:t>Ｏ</a:t>
            </a:r>
            <a:r>
              <a:rPr lang="en-US" altLang="ja-JP" b="1" baseline="-25000" dirty="0"/>
              <a:t>2</a:t>
            </a:r>
            <a:r>
              <a:rPr lang="en-US" altLang="ja-JP" dirty="0"/>
              <a:t>[</a:t>
            </a:r>
            <a:r>
              <a:rPr lang="ja-JP" altLang="en-US" dirty="0"/>
              <a:t>酸素</a:t>
            </a:r>
            <a:r>
              <a:rPr lang="en-US" altLang="ja-JP" dirty="0"/>
              <a:t>]､</a:t>
            </a:r>
            <a:r>
              <a:rPr lang="ja-JP" altLang="en-US" b="1" dirty="0"/>
              <a:t>Ｈ</a:t>
            </a:r>
            <a:r>
              <a:rPr lang="en-US" altLang="ja-JP" b="1" baseline="-25000" dirty="0"/>
              <a:t>2</a:t>
            </a:r>
            <a:r>
              <a:rPr lang="en-US" altLang="ja-JP" dirty="0"/>
              <a:t>[</a:t>
            </a:r>
            <a:r>
              <a:rPr lang="ja-JP" altLang="en-US" dirty="0"/>
              <a:t>水素</a:t>
            </a:r>
            <a:r>
              <a:rPr lang="en-US" altLang="ja-JP" dirty="0"/>
              <a:t>]､</a:t>
            </a:r>
            <a:r>
              <a:rPr lang="ja-JP" altLang="en-US" b="1" dirty="0"/>
              <a:t>Ｃ</a:t>
            </a:r>
            <a:r>
              <a:rPr lang="en-US" altLang="ja-JP" b="1" dirty="0"/>
              <a:t>u</a:t>
            </a:r>
            <a:r>
              <a:rPr lang="en-US" altLang="ja-JP" dirty="0"/>
              <a:t>[</a:t>
            </a:r>
            <a:r>
              <a:rPr lang="ja-JP" altLang="en-US" dirty="0"/>
              <a:t>銅</a:t>
            </a:r>
            <a:r>
              <a:rPr lang="en-US" altLang="ja-JP" dirty="0"/>
              <a:t>]</a:t>
            </a:r>
            <a:r>
              <a:rPr lang="ja-JP" altLang="en-US" dirty="0"/>
              <a:t>）</a:t>
            </a:r>
            <a:endParaRPr kumimoji="1" lang="ja-JP" altLang="en-US" baseline="-25000" dirty="0"/>
          </a:p>
        </p:txBody>
      </p:sp>
      <p:sp>
        <p:nvSpPr>
          <p:cNvPr id="4" name="日付プレースホルダー 3"/>
          <p:cNvSpPr>
            <a:spLocks noGrp="1"/>
          </p:cNvSpPr>
          <p:nvPr>
            <p:ph type="dt" sz="half" idx="10"/>
          </p:nvPr>
        </p:nvSpPr>
        <p:spPr/>
        <p:txBody>
          <a:bodyPr/>
          <a:lstStyle/>
          <a:p>
            <a:pPr>
              <a:defRPr/>
            </a:pPr>
            <a:fld id="{BFA239E6-4B7D-4509-A489-FD8489361AD3}" type="datetime1">
              <a:rPr lang="ja-JP" altLang="en-US" smtClean="0"/>
              <a:pPr>
                <a:defRPr/>
              </a:pPr>
              <a:t>2019/7/6</a:t>
            </a:fld>
            <a:endParaRPr lang="en-US" altLang="ja-JP"/>
          </a:p>
        </p:txBody>
      </p:sp>
      <p:sp>
        <p:nvSpPr>
          <p:cNvPr id="5" name="スライド番号プレースホルダー 4"/>
          <p:cNvSpPr>
            <a:spLocks noGrp="1"/>
          </p:cNvSpPr>
          <p:nvPr>
            <p:ph type="sldNum" sz="quarter" idx="12"/>
          </p:nvPr>
        </p:nvSpPr>
        <p:spPr/>
        <p:txBody>
          <a:bodyPr/>
          <a:lstStyle/>
          <a:p>
            <a:pPr>
              <a:defRPr/>
            </a:pPr>
            <a:fld id="{8BFF8879-2547-4609-8096-EEBA529AD28C}" type="slidenum">
              <a:rPr lang="en-US" altLang="ja-JP" smtClean="0"/>
              <a:pPr>
                <a:defRPr/>
              </a:pPr>
              <a:t>103</a:t>
            </a:fld>
            <a:endParaRPr lang="en-US" altLang="ja-JP"/>
          </a:p>
        </p:txBody>
      </p:sp>
    </p:spTree>
    <p:extLst>
      <p:ext uri="{BB962C8B-B14F-4D97-AF65-F5344CB8AC3E}">
        <p14:creationId xmlns:p14="http://schemas.microsoft.com/office/powerpoint/2010/main" val="10474114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104</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平成２４年度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問２７</a:t>
            </a:r>
          </a:p>
        </p:txBody>
      </p:sp>
      <p:sp>
        <p:nvSpPr>
          <p:cNvPr id="7" name="テキスト ボックス 6"/>
          <p:cNvSpPr txBox="1"/>
          <p:nvPr/>
        </p:nvSpPr>
        <p:spPr>
          <a:xfrm>
            <a:off x="618258" y="1156122"/>
            <a:ext cx="7920880" cy="1569660"/>
          </a:xfrm>
          <a:prstGeom prst="rect">
            <a:avLst/>
          </a:prstGeom>
          <a:noFill/>
        </p:spPr>
        <p:txBody>
          <a:bodyPr wrap="square" rtlCol="0">
            <a:spAutoFit/>
          </a:bodyPr>
          <a:lstStyle/>
          <a:p>
            <a:r>
              <a:rPr lang="ja-JP" altLang="en-US" sz="3200" dirty="0"/>
              <a:t>次のうち、同位体の説明として正しいものを下から一つ選び、その番号を解答欄に記入しな</a:t>
            </a:r>
          </a:p>
          <a:p>
            <a:r>
              <a:rPr lang="ja-JP" altLang="en-US" sz="3200" dirty="0"/>
              <a:t>さい。</a:t>
            </a:r>
            <a:endParaRPr kumimoji="1" lang="ja-JP" altLang="en-US" sz="3200" dirty="0"/>
          </a:p>
        </p:txBody>
      </p:sp>
      <p:sp>
        <p:nvSpPr>
          <p:cNvPr id="8" name="テキスト ボックス 7"/>
          <p:cNvSpPr txBox="1"/>
          <p:nvPr/>
        </p:nvSpPr>
        <p:spPr>
          <a:xfrm>
            <a:off x="251520" y="3429000"/>
            <a:ext cx="8892480" cy="2939266"/>
          </a:xfrm>
          <a:prstGeom prst="rect">
            <a:avLst/>
          </a:prstGeom>
          <a:noFill/>
        </p:spPr>
        <p:txBody>
          <a:bodyPr wrap="square" rtlCol="0">
            <a:spAutoFit/>
          </a:bodyPr>
          <a:lstStyle/>
          <a:p>
            <a:pPr marL="357188" indent="-357188">
              <a:spcAft>
                <a:spcPts val="1000"/>
              </a:spcAft>
            </a:pPr>
            <a:r>
              <a:rPr kumimoji="1" lang="ja-JP" altLang="en-US" sz="2800" dirty="0"/>
              <a:t>１　</a:t>
            </a:r>
            <a:r>
              <a:rPr lang="ja-JP" altLang="en-US" dirty="0"/>
              <a:t>同位体とは、陽子数が等しく中性子数の異なる原子核をもつ原子どうしをいう。</a:t>
            </a:r>
            <a:endParaRPr kumimoji="1" lang="en-US" altLang="ja-JP" dirty="0"/>
          </a:p>
          <a:p>
            <a:pPr marL="357188" indent="-357188">
              <a:spcAft>
                <a:spcPts val="1000"/>
              </a:spcAft>
            </a:pPr>
            <a:r>
              <a:rPr kumimoji="1" lang="ja-JP" altLang="en-US" sz="2800" dirty="0"/>
              <a:t>２　</a:t>
            </a:r>
            <a:r>
              <a:rPr lang="ja-JP" altLang="en-US" dirty="0"/>
              <a:t>同位体とは、質量数の等しい原子核をもつ原子どうしをいう。</a:t>
            </a:r>
            <a:endParaRPr lang="en-US" altLang="ja-JP" dirty="0"/>
          </a:p>
          <a:p>
            <a:pPr marL="357188" indent="-357188">
              <a:spcAft>
                <a:spcPts val="1000"/>
              </a:spcAft>
            </a:pPr>
            <a:r>
              <a:rPr kumimoji="1" lang="ja-JP" altLang="en-US" sz="2800" dirty="0"/>
              <a:t>３　</a:t>
            </a:r>
            <a:r>
              <a:rPr lang="ja-JP" altLang="en-US" dirty="0"/>
              <a:t>同位体とは、中性子数の等しい原子核をもつ原子どうしをいう。</a:t>
            </a:r>
            <a:endParaRPr lang="en-US" altLang="ja-JP" dirty="0"/>
          </a:p>
          <a:p>
            <a:pPr marL="357188" indent="-357188">
              <a:spcAft>
                <a:spcPts val="1000"/>
              </a:spcAft>
            </a:pPr>
            <a:r>
              <a:rPr lang="ja-JP" altLang="en-US" sz="2800" dirty="0"/>
              <a:t>４　</a:t>
            </a:r>
            <a:r>
              <a:rPr lang="ja-JP" altLang="en-US" dirty="0"/>
              <a:t>同位体とは、原子番号が異なるが、化学的性質がほぼ同じ原子どうしをいう。</a:t>
            </a:r>
            <a:endParaRPr kumimoji="1" lang="ja-JP" altLang="en-US" dirty="0"/>
          </a:p>
        </p:txBody>
      </p:sp>
      <p:sp>
        <p:nvSpPr>
          <p:cNvPr id="9" name="正方形/長方形 8"/>
          <p:cNvSpPr/>
          <p:nvPr/>
        </p:nvSpPr>
        <p:spPr>
          <a:xfrm>
            <a:off x="251520" y="3436374"/>
            <a:ext cx="8712968" cy="85672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997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105</a:t>
            </a:fld>
            <a:endParaRPr lang="en-US" altLang="ja-JP"/>
          </a:p>
        </p:txBody>
      </p:sp>
      <p:sp>
        <p:nvSpPr>
          <p:cNvPr id="8" name="テキスト ボックス 7"/>
          <p:cNvSpPr txBox="1"/>
          <p:nvPr/>
        </p:nvSpPr>
        <p:spPr>
          <a:xfrm>
            <a:off x="539552" y="1124744"/>
            <a:ext cx="8424936" cy="4585871"/>
          </a:xfrm>
          <a:prstGeom prst="rect">
            <a:avLst/>
          </a:prstGeom>
          <a:noFill/>
        </p:spPr>
        <p:txBody>
          <a:bodyPr wrap="square" rtlCol="0">
            <a:spAutoFit/>
          </a:bodyPr>
          <a:lstStyle/>
          <a:p>
            <a:pPr marL="2241550" indent="-2241550"/>
            <a:r>
              <a:rPr kumimoji="1" lang="ja-JP" altLang="en-US" sz="3600" dirty="0">
                <a:latin typeface="+mn-ea"/>
                <a:ea typeface="+mn-ea"/>
              </a:rPr>
              <a:t>１　同素体：</a:t>
            </a:r>
            <a:r>
              <a:rPr lang="ja-JP" altLang="en-US" sz="2800" dirty="0"/>
              <a:t>同じ元素から構成されていても、性質の異なる単体をいう。</a:t>
            </a:r>
            <a:endParaRPr lang="en-US" altLang="ja-JP" sz="2800" dirty="0"/>
          </a:p>
          <a:p>
            <a:pPr marL="2152650" indent="-2152650"/>
            <a:r>
              <a:rPr lang="ja-JP" altLang="en-US" sz="3600" dirty="0">
                <a:latin typeface="+mn-ea"/>
                <a:ea typeface="+mn-ea"/>
              </a:rPr>
              <a:t>２　同族体：</a:t>
            </a:r>
            <a:r>
              <a:rPr lang="ja-JP" altLang="en-US" sz="2800" dirty="0"/>
              <a:t>同じ一般式で表される有機化合物。</a:t>
            </a:r>
            <a:r>
              <a:rPr lang="ja-JP" altLang="en-US" sz="1800" dirty="0"/>
              <a:t>（例えば、アルカンの仲間は全て</a:t>
            </a:r>
            <a:r>
              <a:rPr lang="en-US" altLang="ja-JP" sz="1800" dirty="0"/>
              <a:t>C(n)H(2n+2)</a:t>
            </a:r>
            <a:r>
              <a:rPr lang="ja-JP" altLang="en-US" sz="1800" dirty="0"/>
              <a:t>という一般式で表されますから同族体になります。）</a:t>
            </a:r>
            <a:endParaRPr lang="en-US" altLang="ja-JP" sz="1800" dirty="0">
              <a:latin typeface="+mn-ea"/>
              <a:ea typeface="+mn-ea"/>
            </a:endParaRPr>
          </a:p>
          <a:p>
            <a:pPr marL="2241550" indent="-2241550"/>
            <a:r>
              <a:rPr kumimoji="1" lang="ja-JP" altLang="en-US" sz="3600" dirty="0">
                <a:latin typeface="+mn-ea"/>
                <a:ea typeface="+mn-ea"/>
              </a:rPr>
              <a:t>３　同位体：</a:t>
            </a:r>
            <a:r>
              <a:rPr kumimoji="1" lang="ja-JP" altLang="en-US" sz="2800" dirty="0">
                <a:latin typeface="+mn-ea"/>
                <a:ea typeface="+mn-ea"/>
              </a:rPr>
              <a:t>原子番号が同じ（同じ元素）で質量数の異なる原子を互いに同位体であるという（アイソトープ）</a:t>
            </a:r>
            <a:endParaRPr kumimoji="1" lang="en-US" altLang="ja-JP" sz="2800" dirty="0">
              <a:latin typeface="+mn-ea"/>
              <a:ea typeface="+mn-ea"/>
            </a:endParaRPr>
          </a:p>
          <a:p>
            <a:pPr marL="2241550" indent="-2241550"/>
            <a:r>
              <a:rPr lang="ja-JP" altLang="en-US" sz="3600" dirty="0">
                <a:latin typeface="+mn-ea"/>
                <a:ea typeface="+mn-ea"/>
              </a:rPr>
              <a:t>４　異性体：</a:t>
            </a:r>
            <a:r>
              <a:rPr lang="ja-JP" altLang="en-US" sz="2800" dirty="0">
                <a:latin typeface="+mn-ea"/>
                <a:ea typeface="+mn-ea"/>
              </a:rPr>
              <a:t>同じ数、同じ種類の原子を持っているが、違う構造をしている物質のこと。</a:t>
            </a:r>
            <a:endParaRPr kumimoji="1" lang="ja-JP" altLang="en-US" sz="2800" dirty="0">
              <a:latin typeface="+mn-ea"/>
              <a:ea typeface="+mn-ea"/>
            </a:endParaRPr>
          </a:p>
        </p:txBody>
      </p:sp>
    </p:spTree>
    <p:extLst>
      <p:ext uri="{BB962C8B-B14F-4D97-AF65-F5344CB8AC3E}">
        <p14:creationId xmlns:p14="http://schemas.microsoft.com/office/powerpoint/2010/main" val="371432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106</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平成２４年度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問２８</a:t>
            </a:r>
          </a:p>
        </p:txBody>
      </p:sp>
      <p:sp>
        <p:nvSpPr>
          <p:cNvPr id="7" name="テキスト ボックス 6"/>
          <p:cNvSpPr txBox="1"/>
          <p:nvPr/>
        </p:nvSpPr>
        <p:spPr>
          <a:xfrm>
            <a:off x="611560" y="1412776"/>
            <a:ext cx="7920880" cy="1384995"/>
          </a:xfrm>
          <a:prstGeom prst="rect">
            <a:avLst/>
          </a:prstGeom>
          <a:noFill/>
        </p:spPr>
        <p:txBody>
          <a:bodyPr wrap="square" rtlCol="0">
            <a:spAutoFit/>
          </a:bodyPr>
          <a:lstStyle/>
          <a:p>
            <a:r>
              <a:rPr kumimoji="1" lang="ja-JP" altLang="en-US" sz="2800" dirty="0">
                <a:latin typeface="+mn-ea"/>
                <a:ea typeface="+mn-ea"/>
              </a:rPr>
              <a:t>次の金属をイオン化傾向の大きな物から順に並べたとき、正しいものを下から一つ選び、その番号を解答欄に記入しなさい。</a:t>
            </a:r>
          </a:p>
        </p:txBody>
      </p:sp>
      <p:sp>
        <p:nvSpPr>
          <p:cNvPr id="8" name="テキスト ボックス 7"/>
          <p:cNvSpPr txBox="1"/>
          <p:nvPr/>
        </p:nvSpPr>
        <p:spPr>
          <a:xfrm>
            <a:off x="1475656" y="3167623"/>
            <a:ext cx="4616970" cy="3416320"/>
          </a:xfrm>
          <a:prstGeom prst="rect">
            <a:avLst/>
          </a:prstGeom>
          <a:noFill/>
        </p:spPr>
        <p:txBody>
          <a:bodyPr wrap="none" rtlCol="0">
            <a:spAutoFit/>
          </a:bodyPr>
          <a:lstStyle/>
          <a:p>
            <a:pPr marL="742950" indent="-742950">
              <a:lnSpc>
                <a:spcPct val="150000"/>
              </a:lnSpc>
              <a:buAutoNum type="arabicDbPlain"/>
              <a:tabLst>
                <a:tab pos="630238" algn="l"/>
                <a:tab pos="1250950" algn="l"/>
                <a:tab pos="2417763" algn="l"/>
                <a:tab pos="3584575" algn="l"/>
                <a:tab pos="5286375" algn="l"/>
              </a:tabLst>
            </a:pPr>
            <a:r>
              <a:rPr lang="ja-JP" altLang="en-US" sz="3600" dirty="0"/>
              <a:t>Ｃｕ＞Ｍｇ＞Ｎａ＞Ｋ</a:t>
            </a:r>
            <a:endParaRPr lang="en-US" altLang="ja-JP" sz="3600" dirty="0"/>
          </a:p>
          <a:p>
            <a:pPr marL="742950" indent="-742950">
              <a:lnSpc>
                <a:spcPct val="150000"/>
              </a:lnSpc>
              <a:buAutoNum type="arabicDbPlain"/>
              <a:tabLst>
                <a:tab pos="630238" algn="l"/>
                <a:tab pos="1250950" algn="l"/>
                <a:tab pos="2417763" algn="l"/>
                <a:tab pos="3584575" algn="l"/>
                <a:tab pos="5286375" algn="l"/>
              </a:tabLst>
            </a:pPr>
            <a:r>
              <a:rPr lang="ja-JP" altLang="en-US" sz="3600" dirty="0"/>
              <a:t>Ｎａ＞Ｍｇ＞Ｋ＞Ｃｕ</a:t>
            </a:r>
            <a:endParaRPr lang="en-US" altLang="ja-JP" sz="3600" dirty="0"/>
          </a:p>
          <a:p>
            <a:pPr marL="742950" indent="-742950">
              <a:lnSpc>
                <a:spcPct val="150000"/>
              </a:lnSpc>
              <a:buAutoNum type="arabicDbPlain"/>
              <a:tabLst>
                <a:tab pos="630238" algn="l"/>
                <a:tab pos="1250950" algn="l"/>
                <a:tab pos="2417763" algn="l"/>
                <a:tab pos="3584575" algn="l"/>
                <a:tab pos="5286375" algn="l"/>
              </a:tabLst>
            </a:pPr>
            <a:r>
              <a:rPr lang="ja-JP" altLang="en-US" sz="3600" dirty="0"/>
              <a:t>Ｎａ＞Ｃｕ＞Ｋ＞Ｍｇ</a:t>
            </a:r>
            <a:endParaRPr lang="en-US" altLang="ja-JP" sz="3600" dirty="0"/>
          </a:p>
          <a:p>
            <a:pPr marL="742950" indent="-742950">
              <a:lnSpc>
                <a:spcPct val="150000"/>
              </a:lnSpc>
              <a:buAutoNum type="arabicDbPlain"/>
              <a:tabLst>
                <a:tab pos="630238" algn="l"/>
                <a:tab pos="1250950" algn="l"/>
                <a:tab pos="2417763" algn="l"/>
                <a:tab pos="3584575" algn="l"/>
                <a:tab pos="5286375" algn="l"/>
              </a:tabLst>
            </a:pPr>
            <a:r>
              <a:rPr lang="ja-JP" altLang="en-US" sz="3600" dirty="0"/>
              <a:t>Ｋ＞Ｎａ＞Ｍｇ＞Ｃｕ</a:t>
            </a:r>
            <a:endParaRPr lang="en-US" altLang="ja-JP" sz="3600" b="1" spc="-100" dirty="0">
              <a:latin typeface="ＭＳ Ｐ明朝" pitchFamily="18" charset="-128"/>
              <a:ea typeface="ＭＳ Ｐ明朝" pitchFamily="18" charset="-128"/>
            </a:endParaRPr>
          </a:p>
        </p:txBody>
      </p:sp>
      <p:sp>
        <p:nvSpPr>
          <p:cNvPr id="9" name="正方形/長方形 8"/>
          <p:cNvSpPr/>
          <p:nvPr/>
        </p:nvSpPr>
        <p:spPr>
          <a:xfrm>
            <a:off x="1467863" y="5805264"/>
            <a:ext cx="4968552" cy="61929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936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107</a:t>
            </a:fld>
            <a:endParaRPr lang="en-US" altLang="ja-JP"/>
          </a:p>
        </p:txBody>
      </p:sp>
      <p:sp>
        <p:nvSpPr>
          <p:cNvPr id="4" name="テキスト ボックス 3"/>
          <p:cNvSpPr txBox="1"/>
          <p:nvPr/>
        </p:nvSpPr>
        <p:spPr>
          <a:xfrm>
            <a:off x="827584" y="188640"/>
            <a:ext cx="2837636" cy="461665"/>
          </a:xfrm>
          <a:prstGeom prst="rect">
            <a:avLst/>
          </a:prstGeom>
          <a:noFill/>
        </p:spPr>
        <p:txBody>
          <a:bodyPr wrap="none" rtlCol="0">
            <a:spAutoFit/>
          </a:bodyPr>
          <a:lstStyle/>
          <a:p>
            <a:r>
              <a:rPr kumimoji="1" lang="ja-JP" altLang="en-US" b="1" dirty="0"/>
              <a:t>金属のイオン化傾向</a:t>
            </a:r>
          </a:p>
        </p:txBody>
      </p:sp>
      <p:sp>
        <p:nvSpPr>
          <p:cNvPr id="5" name="テキスト ボックス 4"/>
          <p:cNvSpPr txBox="1"/>
          <p:nvPr/>
        </p:nvSpPr>
        <p:spPr>
          <a:xfrm>
            <a:off x="824561" y="692696"/>
            <a:ext cx="7712368" cy="830997"/>
          </a:xfrm>
          <a:prstGeom prst="rect">
            <a:avLst/>
          </a:prstGeom>
          <a:noFill/>
        </p:spPr>
        <p:txBody>
          <a:bodyPr wrap="none" rtlCol="0">
            <a:spAutoFit/>
          </a:bodyPr>
          <a:lstStyle/>
          <a:p>
            <a:r>
              <a:rPr kumimoji="1" lang="ja-JP" altLang="en-US" dirty="0"/>
              <a:t>いろんな金属単体を、そのイオンを含む溶液に浸したとき</a:t>
            </a:r>
            <a:r>
              <a:rPr lang="ja-JP" altLang="en-US" dirty="0"/>
              <a:t>、</a:t>
            </a:r>
            <a:endParaRPr lang="en-US" altLang="ja-JP" dirty="0"/>
          </a:p>
          <a:p>
            <a:r>
              <a:rPr kumimoji="1" lang="ja-JP" altLang="en-US" dirty="0"/>
              <a:t>金属はイオンとなって溶液中に入る傾向を持つ。</a:t>
            </a:r>
            <a:endParaRPr kumimoji="1" lang="en-US" altLang="ja-JP" dirty="0"/>
          </a:p>
        </p:txBody>
      </p:sp>
      <p:sp>
        <p:nvSpPr>
          <p:cNvPr id="6" name="テキスト ボックス 5"/>
          <p:cNvSpPr txBox="1"/>
          <p:nvPr/>
        </p:nvSpPr>
        <p:spPr>
          <a:xfrm>
            <a:off x="827584" y="3914277"/>
            <a:ext cx="1606530" cy="461665"/>
          </a:xfrm>
          <a:prstGeom prst="rect">
            <a:avLst/>
          </a:prstGeom>
          <a:noFill/>
        </p:spPr>
        <p:txBody>
          <a:bodyPr wrap="none" rtlCol="0">
            <a:spAutoFit/>
          </a:bodyPr>
          <a:lstStyle/>
          <a:p>
            <a:r>
              <a:rPr kumimoji="1" lang="ja-JP" altLang="en-US" dirty="0">
                <a:solidFill>
                  <a:srgbClr val="FF0000"/>
                </a:solidFill>
              </a:rPr>
              <a:t>イオン化列</a:t>
            </a:r>
          </a:p>
        </p:txBody>
      </p:sp>
      <p:sp>
        <p:nvSpPr>
          <p:cNvPr id="7" name="テキスト ボックス 6"/>
          <p:cNvSpPr txBox="1"/>
          <p:nvPr/>
        </p:nvSpPr>
        <p:spPr>
          <a:xfrm>
            <a:off x="1043608" y="4716433"/>
            <a:ext cx="7314823" cy="584775"/>
          </a:xfrm>
          <a:prstGeom prst="rect">
            <a:avLst/>
          </a:prstGeom>
          <a:noFill/>
        </p:spPr>
        <p:txBody>
          <a:bodyPr wrap="none" rtlCol="0">
            <a:spAutoFit/>
          </a:bodyPr>
          <a:lstStyle/>
          <a:p>
            <a:r>
              <a:rPr kumimoji="1" lang="ja-JP" altLang="en-US" sz="3200" dirty="0">
                <a:solidFill>
                  <a:srgbClr val="FF0000"/>
                </a:solidFill>
              </a:rPr>
              <a:t>Ｋ＞Ｃａ＞Ｎａ＞Ｍｇ＞Ａｌ＞Ｚｎ＞Ｆｅ＞Ｎｉ＞</a:t>
            </a:r>
            <a:endParaRPr kumimoji="1" lang="en-US" altLang="ja-JP" dirty="0">
              <a:solidFill>
                <a:srgbClr val="FF0000"/>
              </a:solidFill>
            </a:endParaRPr>
          </a:p>
        </p:txBody>
      </p:sp>
      <p:sp>
        <p:nvSpPr>
          <p:cNvPr id="8" name="テキスト ボックス 7"/>
          <p:cNvSpPr txBox="1"/>
          <p:nvPr/>
        </p:nvSpPr>
        <p:spPr>
          <a:xfrm>
            <a:off x="1043608" y="5868561"/>
            <a:ext cx="7782900" cy="584775"/>
          </a:xfrm>
          <a:prstGeom prst="rect">
            <a:avLst/>
          </a:prstGeom>
          <a:noFill/>
        </p:spPr>
        <p:txBody>
          <a:bodyPr wrap="none" rtlCol="0">
            <a:spAutoFit/>
          </a:bodyPr>
          <a:lstStyle/>
          <a:p>
            <a:r>
              <a:rPr kumimoji="1" lang="ja-JP" altLang="en-US" sz="3200" dirty="0">
                <a:solidFill>
                  <a:srgbClr val="FF0000"/>
                </a:solidFill>
              </a:rPr>
              <a:t>Ｓｎ＞Ｐｂ＞（Ｈ</a:t>
            </a:r>
            <a:r>
              <a:rPr kumimoji="1" lang="ja-JP" altLang="en-US" sz="2000" dirty="0">
                <a:solidFill>
                  <a:srgbClr val="FF0000"/>
                </a:solidFill>
              </a:rPr>
              <a:t>２</a:t>
            </a:r>
            <a:r>
              <a:rPr kumimoji="1" lang="ja-JP" altLang="en-US" sz="3200" dirty="0">
                <a:solidFill>
                  <a:srgbClr val="FF0000"/>
                </a:solidFill>
              </a:rPr>
              <a:t>）＞Ｃｕ＞Ｈｇ＞Ａｇ＞Ｐｔ＞Ａｕ</a:t>
            </a:r>
          </a:p>
        </p:txBody>
      </p:sp>
      <p:sp>
        <p:nvSpPr>
          <p:cNvPr id="9" name="テキスト ボックス 8"/>
          <p:cNvSpPr txBox="1"/>
          <p:nvPr/>
        </p:nvSpPr>
        <p:spPr>
          <a:xfrm>
            <a:off x="1077558" y="4335487"/>
            <a:ext cx="6771405" cy="461665"/>
          </a:xfrm>
          <a:prstGeom prst="rect">
            <a:avLst/>
          </a:prstGeom>
          <a:noFill/>
        </p:spPr>
        <p:txBody>
          <a:bodyPr wrap="none" rtlCol="0">
            <a:spAutoFit/>
          </a:bodyPr>
          <a:lstStyle/>
          <a:p>
            <a:r>
              <a:rPr kumimoji="1" lang="ja-JP" altLang="en-US" dirty="0"/>
              <a:t>かそう か　　　な　　　ま　　　　あ　　あ　　　て　　　に</a:t>
            </a:r>
          </a:p>
        </p:txBody>
      </p:sp>
      <p:sp>
        <p:nvSpPr>
          <p:cNvPr id="10" name="テキスト ボックス 9"/>
          <p:cNvSpPr txBox="1"/>
          <p:nvPr/>
        </p:nvSpPr>
        <p:spPr>
          <a:xfrm>
            <a:off x="1187624" y="5559623"/>
            <a:ext cx="7510389" cy="461665"/>
          </a:xfrm>
          <a:prstGeom prst="rect">
            <a:avLst/>
          </a:prstGeom>
          <a:noFill/>
        </p:spPr>
        <p:txBody>
          <a:bodyPr wrap="none" rtlCol="0">
            <a:spAutoFit/>
          </a:bodyPr>
          <a:lstStyle/>
          <a:p>
            <a:r>
              <a:rPr kumimoji="1" lang="ja-JP" altLang="en-US" dirty="0"/>
              <a:t>す　　　な　　　　　ひ　　　　ど　　　す　　　ぎ　　しゃっ　きん</a:t>
            </a:r>
          </a:p>
        </p:txBody>
      </p:sp>
      <p:sp>
        <p:nvSpPr>
          <p:cNvPr id="11" name="テキスト ボックス 10"/>
          <p:cNvSpPr txBox="1"/>
          <p:nvPr/>
        </p:nvSpPr>
        <p:spPr>
          <a:xfrm>
            <a:off x="899592" y="2463279"/>
            <a:ext cx="1914307" cy="461665"/>
          </a:xfrm>
          <a:prstGeom prst="rect">
            <a:avLst/>
          </a:prstGeom>
          <a:noFill/>
        </p:spPr>
        <p:txBody>
          <a:bodyPr wrap="none" rtlCol="0">
            <a:spAutoFit/>
          </a:bodyPr>
          <a:lstStyle/>
          <a:p>
            <a:r>
              <a:rPr kumimoji="1" lang="ja-JP" altLang="en-US" dirty="0"/>
              <a:t>イオン化傾向</a:t>
            </a:r>
          </a:p>
        </p:txBody>
      </p:sp>
      <p:sp>
        <p:nvSpPr>
          <p:cNvPr id="12" name="テキスト ボックス 11"/>
          <p:cNvSpPr txBox="1"/>
          <p:nvPr/>
        </p:nvSpPr>
        <p:spPr>
          <a:xfrm>
            <a:off x="3344619" y="1988840"/>
            <a:ext cx="1659429" cy="461665"/>
          </a:xfrm>
          <a:prstGeom prst="rect">
            <a:avLst/>
          </a:prstGeom>
          <a:noFill/>
        </p:spPr>
        <p:txBody>
          <a:bodyPr wrap="none" rtlCol="0">
            <a:spAutoFit/>
          </a:bodyPr>
          <a:lstStyle/>
          <a:p>
            <a:r>
              <a:rPr kumimoji="1" lang="ja-JP" altLang="en-US" dirty="0"/>
              <a:t>大きい金属</a:t>
            </a:r>
          </a:p>
        </p:txBody>
      </p:sp>
      <p:sp>
        <p:nvSpPr>
          <p:cNvPr id="13" name="テキスト ボックス 12"/>
          <p:cNvSpPr txBox="1"/>
          <p:nvPr/>
        </p:nvSpPr>
        <p:spPr>
          <a:xfrm>
            <a:off x="5292080" y="1844824"/>
            <a:ext cx="2991525" cy="830997"/>
          </a:xfrm>
          <a:prstGeom prst="rect">
            <a:avLst/>
          </a:prstGeom>
          <a:noFill/>
        </p:spPr>
        <p:txBody>
          <a:bodyPr wrap="none" rtlCol="0">
            <a:spAutoFit/>
          </a:bodyPr>
          <a:lstStyle/>
          <a:p>
            <a:r>
              <a:rPr kumimoji="1" lang="ja-JP" altLang="en-US" dirty="0"/>
              <a:t>陽イオンになりやすい</a:t>
            </a:r>
            <a:endParaRPr kumimoji="1" lang="en-US" altLang="ja-JP" dirty="0"/>
          </a:p>
          <a:p>
            <a:r>
              <a:rPr lang="ja-JP" altLang="en-US" dirty="0"/>
              <a:t>溶け出しやすい</a:t>
            </a:r>
            <a:endParaRPr kumimoji="1" lang="ja-JP" altLang="en-US" dirty="0"/>
          </a:p>
        </p:txBody>
      </p:sp>
      <p:sp>
        <p:nvSpPr>
          <p:cNvPr id="14" name="テキスト ボックス 13"/>
          <p:cNvSpPr txBox="1"/>
          <p:nvPr/>
        </p:nvSpPr>
        <p:spPr>
          <a:xfrm>
            <a:off x="5292080" y="2852936"/>
            <a:ext cx="2858475" cy="830997"/>
          </a:xfrm>
          <a:prstGeom prst="rect">
            <a:avLst/>
          </a:prstGeom>
          <a:noFill/>
        </p:spPr>
        <p:txBody>
          <a:bodyPr wrap="none" rtlCol="0">
            <a:spAutoFit/>
          </a:bodyPr>
          <a:lstStyle/>
          <a:p>
            <a:r>
              <a:rPr kumimoji="1" lang="ja-JP" altLang="en-US" dirty="0"/>
              <a:t>陽イオンになりにくい</a:t>
            </a:r>
            <a:endParaRPr kumimoji="1" lang="en-US" altLang="ja-JP" dirty="0"/>
          </a:p>
          <a:p>
            <a:r>
              <a:rPr lang="ja-JP" altLang="en-US" dirty="0"/>
              <a:t>析出しやすい</a:t>
            </a:r>
            <a:endParaRPr kumimoji="1" lang="ja-JP" altLang="en-US" dirty="0"/>
          </a:p>
        </p:txBody>
      </p:sp>
      <p:sp>
        <p:nvSpPr>
          <p:cNvPr id="15" name="テキスト ボックス 14"/>
          <p:cNvSpPr txBox="1"/>
          <p:nvPr/>
        </p:nvSpPr>
        <p:spPr>
          <a:xfrm>
            <a:off x="3347864" y="2996952"/>
            <a:ext cx="1635384" cy="461665"/>
          </a:xfrm>
          <a:prstGeom prst="rect">
            <a:avLst/>
          </a:prstGeom>
          <a:noFill/>
        </p:spPr>
        <p:txBody>
          <a:bodyPr wrap="none" rtlCol="0">
            <a:spAutoFit/>
          </a:bodyPr>
          <a:lstStyle/>
          <a:p>
            <a:r>
              <a:rPr kumimoji="1" lang="ja-JP" altLang="en-US" dirty="0"/>
              <a:t>小さい金属</a:t>
            </a:r>
          </a:p>
        </p:txBody>
      </p:sp>
      <p:sp>
        <p:nvSpPr>
          <p:cNvPr id="16" name="左中かっこ 15"/>
          <p:cNvSpPr/>
          <p:nvPr/>
        </p:nvSpPr>
        <p:spPr>
          <a:xfrm>
            <a:off x="2987824" y="2219672"/>
            <a:ext cx="216024" cy="105050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左中かっこ 17"/>
          <p:cNvSpPr/>
          <p:nvPr/>
        </p:nvSpPr>
        <p:spPr>
          <a:xfrm>
            <a:off x="5067384" y="1844824"/>
            <a:ext cx="216024" cy="82780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左中かっこ 18"/>
          <p:cNvSpPr/>
          <p:nvPr/>
        </p:nvSpPr>
        <p:spPr>
          <a:xfrm>
            <a:off x="5076056" y="2817218"/>
            <a:ext cx="216024" cy="82780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1462231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108</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２４</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問２９</a:t>
            </a:r>
          </a:p>
        </p:txBody>
      </p:sp>
      <p:sp>
        <p:nvSpPr>
          <p:cNvPr id="7" name="テキスト ボックス 6"/>
          <p:cNvSpPr txBox="1"/>
          <p:nvPr/>
        </p:nvSpPr>
        <p:spPr>
          <a:xfrm>
            <a:off x="636150" y="1196752"/>
            <a:ext cx="7920880" cy="2554545"/>
          </a:xfrm>
          <a:prstGeom prst="rect">
            <a:avLst/>
          </a:prstGeom>
          <a:noFill/>
        </p:spPr>
        <p:txBody>
          <a:bodyPr wrap="square" rtlCol="0">
            <a:spAutoFit/>
          </a:bodyPr>
          <a:lstStyle/>
          <a:p>
            <a:r>
              <a:rPr kumimoji="1" lang="ja-JP" altLang="en-US" sz="3200" dirty="0"/>
              <a:t>「</a:t>
            </a:r>
            <a:r>
              <a:rPr kumimoji="1" lang="ja-JP" altLang="en-US" sz="3200" b="1" dirty="0"/>
              <a:t>一定量の気体の体積は、圧力に反比例し、絶対温度に比例する。</a:t>
            </a:r>
            <a:r>
              <a:rPr kumimoji="1" lang="ja-JP" altLang="en-US" sz="3200" dirty="0"/>
              <a:t>」という法則がある。次の</a:t>
            </a:r>
            <a:r>
              <a:rPr lang="ja-JP" altLang="en-US" sz="3200" dirty="0"/>
              <a:t>うち、この法則の名称として、正しいものを下から一つ選び、その番号を解答欄に記入しなさい。</a:t>
            </a:r>
            <a:endParaRPr kumimoji="1" lang="ja-JP" altLang="en-US" sz="3200" dirty="0"/>
          </a:p>
        </p:txBody>
      </p:sp>
      <p:sp>
        <p:nvSpPr>
          <p:cNvPr id="8" name="テキスト ボックス 7"/>
          <p:cNvSpPr txBox="1"/>
          <p:nvPr/>
        </p:nvSpPr>
        <p:spPr>
          <a:xfrm>
            <a:off x="1475656" y="3826783"/>
            <a:ext cx="5918608" cy="2554545"/>
          </a:xfrm>
          <a:prstGeom prst="rect">
            <a:avLst/>
          </a:prstGeom>
          <a:noFill/>
        </p:spPr>
        <p:txBody>
          <a:bodyPr wrap="none" rtlCol="0">
            <a:spAutoFit/>
          </a:bodyPr>
          <a:lstStyle/>
          <a:p>
            <a:r>
              <a:rPr kumimoji="1" lang="ja-JP" altLang="en-US" sz="4000" b="1" dirty="0">
                <a:latin typeface="+mn-ea"/>
                <a:ea typeface="+mn-ea"/>
              </a:rPr>
              <a:t>１　</a:t>
            </a:r>
            <a:r>
              <a:rPr kumimoji="1" lang="ja-JP" altLang="en-US" sz="4000" b="1" dirty="0">
                <a:latin typeface="ＭＳ Ｐ明朝" pitchFamily="18" charset="-128"/>
                <a:ea typeface="ＭＳ Ｐ明朝" pitchFamily="18" charset="-128"/>
              </a:rPr>
              <a:t>ヘスの法則</a:t>
            </a:r>
            <a:endParaRPr kumimoji="1" lang="en-US" altLang="ja-JP" sz="4000" b="1" dirty="0">
              <a:latin typeface="ＭＳ Ｐ明朝" pitchFamily="18" charset="-128"/>
              <a:ea typeface="ＭＳ Ｐ明朝" pitchFamily="18" charset="-128"/>
            </a:endParaRPr>
          </a:p>
          <a:p>
            <a:r>
              <a:rPr lang="ja-JP" altLang="en-US" sz="4000" b="1" dirty="0">
                <a:latin typeface="+mn-ea"/>
                <a:ea typeface="+mn-ea"/>
              </a:rPr>
              <a:t>２　</a:t>
            </a:r>
            <a:r>
              <a:rPr lang="ja-JP" altLang="en-US" sz="4000" b="1" dirty="0">
                <a:latin typeface="ＭＳ Ｐ明朝" pitchFamily="18" charset="-128"/>
                <a:ea typeface="ＭＳ Ｐ明朝" pitchFamily="18" charset="-128"/>
              </a:rPr>
              <a:t>ヘンリーの法則</a:t>
            </a:r>
            <a:endParaRPr lang="en-US" altLang="ja-JP" sz="4000" b="1" dirty="0">
              <a:latin typeface="ＭＳ Ｐ明朝" pitchFamily="18" charset="-128"/>
              <a:ea typeface="ＭＳ Ｐ明朝" pitchFamily="18" charset="-128"/>
            </a:endParaRPr>
          </a:p>
          <a:p>
            <a:r>
              <a:rPr lang="ja-JP" altLang="en-US" sz="4000" b="1" dirty="0">
                <a:latin typeface="+mn-ea"/>
                <a:ea typeface="+mn-ea"/>
              </a:rPr>
              <a:t>３　</a:t>
            </a:r>
            <a:r>
              <a:rPr lang="ja-JP" altLang="en-US" sz="4000" b="1" dirty="0">
                <a:latin typeface="ＭＳ 明朝" pitchFamily="17" charset="-128"/>
                <a:ea typeface="ＭＳ 明朝" pitchFamily="17" charset="-128"/>
              </a:rPr>
              <a:t>ラボアジエの法則</a:t>
            </a:r>
            <a:endParaRPr lang="en-US" altLang="ja-JP" sz="4000" b="1" dirty="0">
              <a:latin typeface="ＭＳ 明朝" pitchFamily="17" charset="-128"/>
              <a:ea typeface="ＭＳ 明朝" pitchFamily="17" charset="-128"/>
            </a:endParaRPr>
          </a:p>
          <a:p>
            <a:r>
              <a:rPr lang="ja-JP" altLang="en-US" sz="4000" b="1" dirty="0">
                <a:latin typeface="+mn-ea"/>
              </a:rPr>
              <a:t>４　</a:t>
            </a:r>
            <a:r>
              <a:rPr lang="ja-JP" altLang="en-US" sz="4000" b="1" dirty="0">
                <a:latin typeface="ＭＳ Ｐ明朝" pitchFamily="18" charset="-128"/>
                <a:ea typeface="ＭＳ Ｐ明朝" pitchFamily="18" charset="-128"/>
              </a:rPr>
              <a:t>ボイル・シャルルの法則</a:t>
            </a:r>
            <a:endParaRPr kumimoji="1" lang="ja-JP" altLang="en-US" sz="4000" b="1" dirty="0">
              <a:latin typeface="ＭＳ Ｐ明朝" pitchFamily="18" charset="-128"/>
              <a:ea typeface="ＭＳ Ｐ明朝" pitchFamily="18" charset="-128"/>
            </a:endParaRPr>
          </a:p>
        </p:txBody>
      </p:sp>
      <p:sp>
        <p:nvSpPr>
          <p:cNvPr id="9" name="正方形/長方形 8"/>
          <p:cNvSpPr/>
          <p:nvPr/>
        </p:nvSpPr>
        <p:spPr>
          <a:xfrm>
            <a:off x="1475656" y="5661248"/>
            <a:ext cx="5918608"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809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7239000" y="6531898"/>
            <a:ext cx="1905000" cy="304800"/>
          </a:xfrm>
        </p:spPr>
        <p:txBody>
          <a:bodyPr/>
          <a:lstStyle/>
          <a:p>
            <a:pPr>
              <a:defRPr/>
            </a:pPr>
            <a:fld id="{A6395AFC-AFAA-4D62-B387-CF7256273E8D}" type="datetime1">
              <a:rPr lang="ja-JP" altLang="en-US" smtClean="0"/>
              <a:pPr>
                <a:defRPr/>
              </a:pPr>
              <a:t>2019/7/6</a:t>
            </a:fld>
            <a:endParaRPr lang="en-US" altLang="ja-JP" dirty="0"/>
          </a:p>
        </p:txBody>
      </p:sp>
      <p:sp>
        <p:nvSpPr>
          <p:cNvPr id="3" name="スライド番号プレースホルダー 2"/>
          <p:cNvSpPr>
            <a:spLocks noGrp="1"/>
          </p:cNvSpPr>
          <p:nvPr>
            <p:ph type="sldNum" sz="quarter" idx="12"/>
          </p:nvPr>
        </p:nvSpPr>
        <p:spPr>
          <a:xfrm>
            <a:off x="251520" y="6497638"/>
            <a:ext cx="719138" cy="360362"/>
          </a:xfrm>
        </p:spPr>
        <p:txBody>
          <a:bodyPr/>
          <a:lstStyle/>
          <a:p>
            <a:pPr>
              <a:defRPr/>
            </a:pPr>
            <a:fld id="{932DFECD-DFEF-4472-8401-E574EC170895}" type="slidenum">
              <a:rPr lang="en-US" altLang="ja-JP" smtClean="0"/>
              <a:pPr>
                <a:defRPr/>
              </a:pPr>
              <a:t>109</a:t>
            </a:fld>
            <a:endParaRPr lang="en-US" altLang="ja-JP"/>
          </a:p>
        </p:txBody>
      </p:sp>
      <p:sp>
        <p:nvSpPr>
          <p:cNvPr id="4" name="正方形/長方形 3"/>
          <p:cNvSpPr/>
          <p:nvPr/>
        </p:nvSpPr>
        <p:spPr>
          <a:xfrm>
            <a:off x="251520" y="243148"/>
            <a:ext cx="8712968" cy="830997"/>
          </a:xfrm>
          <a:prstGeom prst="rect">
            <a:avLst/>
          </a:prstGeom>
        </p:spPr>
        <p:txBody>
          <a:bodyPr wrap="square">
            <a:spAutoFit/>
          </a:bodyPr>
          <a:lstStyle/>
          <a:p>
            <a:r>
              <a:rPr lang="ja-JP" altLang="en-US" b="1" dirty="0">
                <a:solidFill>
                  <a:srgbClr val="FF0000"/>
                </a:solidFill>
              </a:rPr>
              <a:t>アボガドロの法則：</a:t>
            </a:r>
            <a:r>
              <a:rPr lang="ja-JP" altLang="en-US" dirty="0"/>
              <a:t>同一圧力、同一温度、同一体積のすべての種類の気体には同じ数の分子が含まれるという法則である。</a:t>
            </a:r>
          </a:p>
        </p:txBody>
      </p:sp>
      <p:sp>
        <p:nvSpPr>
          <p:cNvPr id="5" name="正方形/長方形 4"/>
          <p:cNvSpPr/>
          <p:nvPr/>
        </p:nvSpPr>
        <p:spPr>
          <a:xfrm>
            <a:off x="251520" y="1196752"/>
            <a:ext cx="8640960" cy="830997"/>
          </a:xfrm>
          <a:prstGeom prst="rect">
            <a:avLst/>
          </a:prstGeom>
        </p:spPr>
        <p:txBody>
          <a:bodyPr wrap="square">
            <a:spAutoFit/>
          </a:bodyPr>
          <a:lstStyle/>
          <a:p>
            <a:r>
              <a:rPr lang="ja-JP" altLang="en-US" b="1" dirty="0">
                <a:solidFill>
                  <a:srgbClr val="FF0000"/>
                </a:solidFill>
              </a:rPr>
              <a:t>ヘスの法則</a:t>
            </a:r>
            <a:r>
              <a:rPr lang="ja-JP" altLang="en-US" dirty="0">
                <a:solidFill>
                  <a:srgbClr val="FF0000"/>
                </a:solidFill>
              </a:rPr>
              <a:t>：</a:t>
            </a:r>
            <a:r>
              <a:rPr lang="ja-JP" altLang="en-US" dirty="0"/>
              <a:t>反応熱は，反応の経路によらず，最初の状態と最終の状態で決まる。</a:t>
            </a:r>
          </a:p>
        </p:txBody>
      </p:sp>
      <p:sp>
        <p:nvSpPr>
          <p:cNvPr id="7" name="正方形/長方形 6"/>
          <p:cNvSpPr/>
          <p:nvPr/>
        </p:nvSpPr>
        <p:spPr>
          <a:xfrm>
            <a:off x="251520" y="2078335"/>
            <a:ext cx="8568952" cy="854842"/>
          </a:xfrm>
          <a:prstGeom prst="rect">
            <a:avLst/>
          </a:prstGeom>
        </p:spPr>
        <p:txBody>
          <a:bodyPr wrap="square">
            <a:spAutoFit/>
          </a:bodyPr>
          <a:lstStyle/>
          <a:p>
            <a:r>
              <a:rPr lang="ja-JP" altLang="en-US" b="1" dirty="0">
                <a:solidFill>
                  <a:srgbClr val="FF0000"/>
                </a:solidFill>
              </a:rPr>
              <a:t>ボイルの法則：</a:t>
            </a:r>
            <a:r>
              <a:rPr lang="ja-JP" altLang="en-US" dirty="0"/>
              <a:t>一定温度のもとでは，気体の体積と圧力は反比例する．</a:t>
            </a:r>
          </a:p>
        </p:txBody>
      </p:sp>
      <p:sp>
        <p:nvSpPr>
          <p:cNvPr id="8" name="正方形/長方形 7"/>
          <p:cNvSpPr/>
          <p:nvPr/>
        </p:nvSpPr>
        <p:spPr>
          <a:xfrm>
            <a:off x="251520" y="2933177"/>
            <a:ext cx="8617216" cy="830997"/>
          </a:xfrm>
          <a:prstGeom prst="rect">
            <a:avLst/>
          </a:prstGeom>
        </p:spPr>
        <p:txBody>
          <a:bodyPr wrap="square">
            <a:spAutoFit/>
          </a:bodyPr>
          <a:lstStyle/>
          <a:p>
            <a:r>
              <a:rPr lang="ja-JP" altLang="en-US" b="1" dirty="0">
                <a:solidFill>
                  <a:srgbClr val="FF0000"/>
                </a:solidFill>
              </a:rPr>
              <a:t>シャルルの法則：</a:t>
            </a:r>
            <a:r>
              <a:rPr lang="ja-JP" altLang="en-US" dirty="0"/>
              <a:t>圧力が一定のとき、理想気体の体積は絶対温度に比例することを示した法則</a:t>
            </a:r>
          </a:p>
        </p:txBody>
      </p:sp>
      <p:sp>
        <p:nvSpPr>
          <p:cNvPr id="9" name="正方形/長方形 8"/>
          <p:cNvSpPr/>
          <p:nvPr/>
        </p:nvSpPr>
        <p:spPr>
          <a:xfrm>
            <a:off x="251520" y="3861048"/>
            <a:ext cx="8496944" cy="830997"/>
          </a:xfrm>
          <a:prstGeom prst="rect">
            <a:avLst/>
          </a:prstGeom>
        </p:spPr>
        <p:txBody>
          <a:bodyPr wrap="square">
            <a:spAutoFit/>
          </a:bodyPr>
          <a:lstStyle/>
          <a:p>
            <a:r>
              <a:rPr lang="ja-JP" altLang="en-US" b="1" dirty="0">
                <a:solidFill>
                  <a:srgbClr val="FF0000"/>
                </a:solidFill>
              </a:rPr>
              <a:t>ボイル・シャルルの法則：</a:t>
            </a:r>
            <a:r>
              <a:rPr lang="ja-JP" altLang="en-US" dirty="0"/>
              <a:t>気体の体積は、圧力に反比例し、絶対温度に比例する。</a:t>
            </a:r>
          </a:p>
        </p:txBody>
      </p:sp>
      <p:sp>
        <p:nvSpPr>
          <p:cNvPr id="10" name="正方形/長方形 9"/>
          <p:cNvSpPr/>
          <p:nvPr/>
        </p:nvSpPr>
        <p:spPr>
          <a:xfrm>
            <a:off x="251520" y="4797152"/>
            <a:ext cx="8496944" cy="1200329"/>
          </a:xfrm>
          <a:prstGeom prst="rect">
            <a:avLst/>
          </a:prstGeom>
        </p:spPr>
        <p:txBody>
          <a:bodyPr wrap="square">
            <a:spAutoFit/>
          </a:bodyPr>
          <a:lstStyle/>
          <a:p>
            <a:r>
              <a:rPr lang="ja-JP" altLang="en-US" b="1" dirty="0">
                <a:solidFill>
                  <a:srgbClr val="FF0000"/>
                </a:solidFill>
              </a:rPr>
              <a:t>ヘンリーの法則：</a:t>
            </a:r>
            <a:r>
              <a:rPr lang="ja-JP" altLang="en-US" b="1" dirty="0"/>
              <a:t>溶解度の小さな気体では</a:t>
            </a:r>
            <a:r>
              <a:rPr lang="ja-JP" altLang="en-US" dirty="0"/>
              <a:t>、一定温度で一定量の溶媒に溶ける気体の物質量はその気体の</a:t>
            </a:r>
            <a:r>
              <a:rPr lang="ja-JP" altLang="en-US" b="1" dirty="0"/>
              <a:t>圧力に比例</a:t>
            </a:r>
            <a:r>
              <a:rPr lang="ja-JP" altLang="en-US" dirty="0"/>
              <a:t>する。</a:t>
            </a:r>
          </a:p>
          <a:p>
            <a:endParaRPr lang="ja-JP" altLang="en-US" dirty="0"/>
          </a:p>
        </p:txBody>
      </p:sp>
      <p:sp>
        <p:nvSpPr>
          <p:cNvPr id="11" name="正方形/長方形 10"/>
          <p:cNvSpPr/>
          <p:nvPr/>
        </p:nvSpPr>
        <p:spPr>
          <a:xfrm>
            <a:off x="251520" y="5651740"/>
            <a:ext cx="8496944" cy="830997"/>
          </a:xfrm>
          <a:prstGeom prst="rect">
            <a:avLst/>
          </a:prstGeom>
        </p:spPr>
        <p:txBody>
          <a:bodyPr wrap="square">
            <a:spAutoFit/>
          </a:bodyPr>
          <a:lstStyle/>
          <a:p>
            <a:r>
              <a:rPr lang="ja-JP" altLang="en-US" b="1" dirty="0">
                <a:solidFill>
                  <a:srgbClr val="FF0000"/>
                </a:solidFill>
              </a:rPr>
              <a:t>ラボアジエの法則：</a:t>
            </a:r>
            <a:r>
              <a:rPr lang="ja-JP" altLang="en-US" dirty="0"/>
              <a:t>化学変化を起こす前と後では、反応に関係する物質全体の質量は変化しない。（質量保存の法則）</a:t>
            </a:r>
          </a:p>
        </p:txBody>
      </p:sp>
      <p:sp>
        <p:nvSpPr>
          <p:cNvPr id="6" name="テキスト ボックス 5"/>
          <p:cNvSpPr txBox="1"/>
          <p:nvPr/>
        </p:nvSpPr>
        <p:spPr>
          <a:xfrm>
            <a:off x="1691680" y="-819472"/>
            <a:ext cx="5371983" cy="461665"/>
          </a:xfrm>
          <a:prstGeom prst="rect">
            <a:avLst/>
          </a:prstGeom>
          <a:noFill/>
        </p:spPr>
        <p:txBody>
          <a:bodyPr wrap="none" rtlCol="0">
            <a:spAutoFit/>
          </a:bodyPr>
          <a:lstStyle/>
          <a:p>
            <a:r>
              <a:rPr kumimoji="1" lang="ja-JP" altLang="en-US" dirty="0"/>
              <a:t>絶対温度；絶対零度（０ｋ）－２７３．１５℃</a:t>
            </a:r>
          </a:p>
        </p:txBody>
      </p:sp>
    </p:spTree>
    <p:extLst>
      <p:ext uri="{BB962C8B-B14F-4D97-AF65-F5344CB8AC3E}">
        <p14:creationId xmlns:p14="http://schemas.microsoft.com/office/powerpoint/2010/main" val="2176249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11</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2585261084"/>
              </p:ext>
            </p:extLst>
          </p:nvPr>
        </p:nvGraphicFramePr>
        <p:xfrm>
          <a:off x="2051720" y="1844824"/>
          <a:ext cx="4530230" cy="4917280"/>
        </p:xfrm>
        <a:graphic>
          <a:graphicData uri="http://schemas.openxmlformats.org/drawingml/2006/table">
            <a:tbl>
              <a:tblPr>
                <a:tableStyleId>{775DCB02-9BB8-47FD-8907-85C794F793BA}</a:tableStyleId>
              </a:tblPr>
              <a:tblGrid>
                <a:gridCol w="785814">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tblGrid>
              <a:tr h="255688">
                <a:tc>
                  <a:txBody>
                    <a:bodyPr/>
                    <a:lstStyle/>
                    <a:p>
                      <a:pPr algn="ctr"/>
                      <a:r>
                        <a:rPr lang="en-US" sz="1500" dirty="0">
                          <a:solidFill>
                            <a:srgbClr val="FF0000"/>
                          </a:solidFill>
                        </a:rPr>
                        <a:t>[H</a:t>
                      </a:r>
                      <a:r>
                        <a:rPr lang="en-US" sz="1500" baseline="30000" dirty="0">
                          <a:solidFill>
                            <a:srgbClr val="FF0000"/>
                          </a:solidFill>
                        </a:rPr>
                        <a:t>+</a:t>
                      </a:r>
                      <a:r>
                        <a:rPr lang="en-US" sz="1500" dirty="0">
                          <a:solidFill>
                            <a:srgbClr val="FF0000"/>
                          </a:solidFill>
                        </a:rPr>
                        <a:t>]</a:t>
                      </a:r>
                    </a:p>
                  </a:txBody>
                  <a:tcPr marL="78730" marR="78730" marT="39365" marB="39365" anchor="ctr"/>
                </a:tc>
                <a:tc>
                  <a:txBody>
                    <a:bodyPr/>
                    <a:lstStyle/>
                    <a:p>
                      <a:pPr algn="ctr"/>
                      <a:r>
                        <a:rPr lang="en-US" sz="1500" dirty="0">
                          <a:solidFill>
                            <a:srgbClr val="FF0000"/>
                          </a:solidFill>
                        </a:rPr>
                        <a:t>pH</a:t>
                      </a:r>
                    </a:p>
                  </a:txBody>
                  <a:tcPr marL="78730" marR="78730" marT="39365" marB="39365" anchor="ctr"/>
                </a:tc>
                <a:tc>
                  <a:txBody>
                    <a:bodyPr/>
                    <a:lstStyle/>
                    <a:p>
                      <a:pPr algn="ctr"/>
                      <a:r>
                        <a:rPr lang="en-US" sz="1500" dirty="0" err="1">
                          <a:solidFill>
                            <a:srgbClr val="FF0000"/>
                          </a:solidFill>
                        </a:rPr>
                        <a:t>pOH</a:t>
                      </a:r>
                      <a:endParaRPr lang="en-US" sz="1500" dirty="0">
                        <a:solidFill>
                          <a:srgbClr val="FF0000"/>
                        </a:solidFill>
                      </a:endParaRPr>
                    </a:p>
                  </a:txBody>
                  <a:tcPr marL="78730" marR="78730" marT="39365" marB="39365" anchor="ctr"/>
                </a:tc>
                <a:tc>
                  <a:txBody>
                    <a:bodyPr/>
                    <a:lstStyle/>
                    <a:p>
                      <a:pPr algn="ctr"/>
                      <a:r>
                        <a:rPr lang="en-US" sz="1500" dirty="0">
                          <a:solidFill>
                            <a:srgbClr val="FF0000"/>
                          </a:solidFill>
                        </a:rPr>
                        <a:t>[OH</a:t>
                      </a:r>
                      <a:r>
                        <a:rPr lang="en-US" sz="1500" baseline="30000" dirty="0">
                          <a:solidFill>
                            <a:srgbClr val="FF0000"/>
                          </a:solidFill>
                        </a:rPr>
                        <a:t>-</a:t>
                      </a:r>
                      <a:r>
                        <a:rPr lang="en-US" sz="1500" dirty="0">
                          <a:solidFill>
                            <a:srgbClr val="FF0000"/>
                          </a:solidFill>
                        </a:rPr>
                        <a:t>]</a:t>
                      </a:r>
                    </a:p>
                  </a:txBody>
                  <a:tcPr marL="78730" marR="78730" marT="39365" marB="39365" anchor="ctr"/>
                </a:tc>
                <a:tc>
                  <a:txBody>
                    <a:bodyPr/>
                    <a:lstStyle/>
                    <a:p>
                      <a:pPr algn="ctr"/>
                      <a:endParaRPr lang="ja-JP" altLang="en-US" sz="1500" dirty="0">
                        <a:solidFill>
                          <a:srgbClr val="FF0000"/>
                        </a:solidFill>
                      </a:endParaRPr>
                    </a:p>
                  </a:txBody>
                  <a:tcPr marL="78730" marR="78730" marT="39365" marB="39365" anchor="ctr"/>
                </a:tc>
                <a:extLst>
                  <a:ext uri="{0D108BD9-81ED-4DB2-BD59-A6C34878D82A}">
                    <a16:rowId xmlns:a16="http://schemas.microsoft.com/office/drawing/2014/main" val="10000"/>
                  </a:ext>
                </a:extLst>
              </a:tr>
              <a:tr h="255688">
                <a:tc>
                  <a:txBody>
                    <a:bodyPr/>
                    <a:lstStyle/>
                    <a:p>
                      <a:pPr algn="ctr"/>
                      <a:r>
                        <a:rPr lang="en-US" altLang="ja-JP" sz="1500" dirty="0"/>
                        <a:t>10</a:t>
                      </a:r>
                      <a:r>
                        <a:rPr lang="en-US" altLang="ja-JP" sz="1500" baseline="30000" dirty="0"/>
                        <a:t>0</a:t>
                      </a:r>
                      <a:endParaRPr lang="ja-JP" altLang="en-US" sz="1500" dirty="0"/>
                    </a:p>
                  </a:txBody>
                  <a:tcPr marL="78730" marR="78730" marT="39365" marB="39365" anchor="ctr"/>
                </a:tc>
                <a:tc>
                  <a:txBody>
                    <a:bodyPr/>
                    <a:lstStyle/>
                    <a:p>
                      <a:pPr algn="ctr"/>
                      <a:r>
                        <a:rPr lang="en-US" altLang="ja-JP" sz="1500" dirty="0"/>
                        <a:t>0</a:t>
                      </a:r>
                      <a:endParaRPr lang="ja-JP" altLang="en-US" sz="1500" dirty="0"/>
                    </a:p>
                  </a:txBody>
                  <a:tcPr marL="78730" marR="78730" marT="39365" marB="39365" anchor="ctr"/>
                </a:tc>
                <a:tc>
                  <a:txBody>
                    <a:bodyPr/>
                    <a:lstStyle/>
                    <a:p>
                      <a:pPr algn="ctr"/>
                      <a:r>
                        <a:rPr lang="en-US" altLang="ja-JP" sz="1500"/>
                        <a:t>14</a:t>
                      </a:r>
                    </a:p>
                  </a:txBody>
                  <a:tcPr marL="78730" marR="78730" marT="39365" marB="39365" anchor="ctr"/>
                </a:tc>
                <a:tc>
                  <a:txBody>
                    <a:bodyPr/>
                    <a:lstStyle/>
                    <a:p>
                      <a:pPr algn="ctr"/>
                      <a:r>
                        <a:rPr lang="en-US" altLang="ja-JP" sz="1500"/>
                        <a:t>10</a:t>
                      </a:r>
                      <a:r>
                        <a:rPr lang="en-US" altLang="ja-JP" sz="1500" baseline="30000"/>
                        <a:t>-14</a:t>
                      </a:r>
                      <a:endParaRPr lang="ja-JP" altLang="en-US" sz="1500"/>
                    </a:p>
                  </a:txBody>
                  <a:tcPr marL="78730" marR="78730" marT="39365" marB="39365" anchor="ctr"/>
                </a:tc>
                <a:tc rowSpan="7">
                  <a:txBody>
                    <a:bodyPr/>
                    <a:lstStyle/>
                    <a:p>
                      <a:pPr algn="ctr"/>
                      <a:r>
                        <a:rPr lang="ja-JP" altLang="en-US" sz="1500" dirty="0"/>
                        <a:t>酸性</a:t>
                      </a:r>
                    </a:p>
                  </a:txBody>
                  <a:tcPr marL="78730" marR="78730" marT="39365" marB="39365" anchor="ctr"/>
                </a:tc>
                <a:extLst>
                  <a:ext uri="{0D108BD9-81ED-4DB2-BD59-A6C34878D82A}">
                    <a16:rowId xmlns:a16="http://schemas.microsoft.com/office/drawing/2014/main" val="10001"/>
                  </a:ext>
                </a:extLst>
              </a:tr>
              <a:tr h="255688">
                <a:tc>
                  <a:txBody>
                    <a:bodyPr/>
                    <a:lstStyle/>
                    <a:p>
                      <a:pPr algn="ctr"/>
                      <a:r>
                        <a:rPr lang="en-US" altLang="ja-JP" sz="1500" dirty="0"/>
                        <a:t>10</a:t>
                      </a:r>
                      <a:r>
                        <a:rPr lang="en-US" altLang="ja-JP" sz="1500" baseline="30000" dirty="0"/>
                        <a:t>-1</a:t>
                      </a:r>
                      <a:endParaRPr lang="ja-JP" altLang="en-US" sz="1500" dirty="0"/>
                    </a:p>
                  </a:txBody>
                  <a:tcPr marL="78730" marR="78730" marT="39365" marB="39365" anchor="ctr"/>
                </a:tc>
                <a:tc>
                  <a:txBody>
                    <a:bodyPr/>
                    <a:lstStyle/>
                    <a:p>
                      <a:pPr algn="ctr"/>
                      <a:r>
                        <a:rPr lang="en-US" altLang="ja-JP" sz="1500" dirty="0"/>
                        <a:t>1</a:t>
                      </a:r>
                      <a:endParaRPr lang="ja-JP" altLang="en-US" sz="1500" dirty="0"/>
                    </a:p>
                  </a:txBody>
                  <a:tcPr marL="78730" marR="78730" marT="39365" marB="39365" anchor="ctr"/>
                </a:tc>
                <a:tc>
                  <a:txBody>
                    <a:bodyPr/>
                    <a:lstStyle/>
                    <a:p>
                      <a:pPr algn="ctr"/>
                      <a:r>
                        <a:rPr lang="en-US" altLang="ja-JP" sz="1500" dirty="0"/>
                        <a:t>13</a:t>
                      </a:r>
                    </a:p>
                  </a:txBody>
                  <a:tcPr marL="78730" marR="78730" marT="39365" marB="39365" anchor="ctr"/>
                </a:tc>
                <a:tc>
                  <a:txBody>
                    <a:bodyPr/>
                    <a:lstStyle/>
                    <a:p>
                      <a:pPr algn="ctr"/>
                      <a:r>
                        <a:rPr lang="en-US" altLang="ja-JP" sz="1500"/>
                        <a:t>10</a:t>
                      </a:r>
                      <a:r>
                        <a:rPr lang="en-US" altLang="ja-JP" sz="1500" baseline="30000"/>
                        <a:t>-13</a:t>
                      </a:r>
                      <a:endParaRPr lang="ja-JP" altLang="en-US" sz="150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02"/>
                  </a:ext>
                </a:extLst>
              </a:tr>
              <a:tr h="255688">
                <a:tc>
                  <a:txBody>
                    <a:bodyPr/>
                    <a:lstStyle/>
                    <a:p>
                      <a:pPr algn="ctr"/>
                      <a:r>
                        <a:rPr lang="en-US" altLang="ja-JP" sz="1500" dirty="0"/>
                        <a:t>10</a:t>
                      </a:r>
                      <a:r>
                        <a:rPr lang="en-US" altLang="ja-JP" sz="1500" baseline="30000" dirty="0"/>
                        <a:t>-2</a:t>
                      </a:r>
                      <a:endParaRPr lang="ja-JP" altLang="en-US" sz="1500" dirty="0"/>
                    </a:p>
                  </a:txBody>
                  <a:tcPr marL="78730" marR="78730" marT="39365" marB="39365" anchor="ctr"/>
                </a:tc>
                <a:tc>
                  <a:txBody>
                    <a:bodyPr/>
                    <a:lstStyle/>
                    <a:p>
                      <a:pPr algn="ctr"/>
                      <a:r>
                        <a:rPr lang="en-US" altLang="ja-JP" sz="1500"/>
                        <a:t>2</a:t>
                      </a:r>
                      <a:endParaRPr lang="ja-JP" altLang="en-US" sz="1500"/>
                    </a:p>
                  </a:txBody>
                  <a:tcPr marL="78730" marR="78730" marT="39365" marB="39365" anchor="ctr"/>
                </a:tc>
                <a:tc>
                  <a:txBody>
                    <a:bodyPr/>
                    <a:lstStyle/>
                    <a:p>
                      <a:pPr algn="ctr"/>
                      <a:r>
                        <a:rPr lang="en-US" altLang="ja-JP" sz="1500" dirty="0"/>
                        <a:t>12</a:t>
                      </a:r>
                    </a:p>
                  </a:txBody>
                  <a:tcPr marL="78730" marR="78730" marT="39365" marB="39365" anchor="ctr"/>
                </a:tc>
                <a:tc>
                  <a:txBody>
                    <a:bodyPr/>
                    <a:lstStyle/>
                    <a:p>
                      <a:pPr algn="ctr"/>
                      <a:r>
                        <a:rPr lang="en-US" altLang="ja-JP" sz="1500" dirty="0"/>
                        <a:t>10</a:t>
                      </a:r>
                      <a:r>
                        <a:rPr lang="en-US" altLang="ja-JP" sz="1500" baseline="30000" dirty="0"/>
                        <a:t>-12</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03"/>
                  </a:ext>
                </a:extLst>
              </a:tr>
              <a:tr h="255688">
                <a:tc>
                  <a:txBody>
                    <a:bodyPr/>
                    <a:lstStyle/>
                    <a:p>
                      <a:pPr algn="ctr"/>
                      <a:r>
                        <a:rPr lang="en-US" altLang="ja-JP" sz="1500"/>
                        <a:t>10</a:t>
                      </a:r>
                      <a:r>
                        <a:rPr lang="en-US" altLang="ja-JP" sz="1500" baseline="30000"/>
                        <a:t>-3</a:t>
                      </a:r>
                      <a:endParaRPr lang="ja-JP" altLang="en-US" sz="1500"/>
                    </a:p>
                  </a:txBody>
                  <a:tcPr marL="78730" marR="78730" marT="39365" marB="39365" anchor="ctr"/>
                </a:tc>
                <a:tc>
                  <a:txBody>
                    <a:bodyPr/>
                    <a:lstStyle/>
                    <a:p>
                      <a:pPr algn="ctr"/>
                      <a:r>
                        <a:rPr lang="en-US" altLang="ja-JP" sz="1500"/>
                        <a:t>3</a:t>
                      </a:r>
                      <a:endParaRPr lang="ja-JP" altLang="en-US" sz="1500"/>
                    </a:p>
                  </a:txBody>
                  <a:tcPr marL="78730" marR="78730" marT="39365" marB="39365" anchor="ctr"/>
                </a:tc>
                <a:tc>
                  <a:txBody>
                    <a:bodyPr/>
                    <a:lstStyle/>
                    <a:p>
                      <a:pPr algn="ctr"/>
                      <a:r>
                        <a:rPr lang="en-US" altLang="ja-JP" sz="1500"/>
                        <a:t>11</a:t>
                      </a:r>
                    </a:p>
                  </a:txBody>
                  <a:tcPr marL="78730" marR="78730" marT="39365" marB="39365" anchor="ctr"/>
                </a:tc>
                <a:tc>
                  <a:txBody>
                    <a:bodyPr/>
                    <a:lstStyle/>
                    <a:p>
                      <a:pPr algn="ctr"/>
                      <a:r>
                        <a:rPr lang="en-US" altLang="ja-JP" sz="1500" dirty="0"/>
                        <a:t>10</a:t>
                      </a:r>
                      <a:r>
                        <a:rPr lang="en-US" altLang="ja-JP" sz="1500" baseline="30000" dirty="0"/>
                        <a:t>-11</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04"/>
                  </a:ext>
                </a:extLst>
              </a:tr>
              <a:tr h="255688">
                <a:tc>
                  <a:txBody>
                    <a:bodyPr/>
                    <a:lstStyle/>
                    <a:p>
                      <a:pPr algn="ctr"/>
                      <a:r>
                        <a:rPr lang="en-US" altLang="ja-JP" sz="1500"/>
                        <a:t>10</a:t>
                      </a:r>
                      <a:r>
                        <a:rPr lang="en-US" altLang="ja-JP" sz="1500" baseline="30000"/>
                        <a:t>-4</a:t>
                      </a:r>
                      <a:endParaRPr lang="ja-JP" altLang="en-US" sz="1500"/>
                    </a:p>
                  </a:txBody>
                  <a:tcPr marL="78730" marR="78730" marT="39365" marB="39365" anchor="ctr"/>
                </a:tc>
                <a:tc>
                  <a:txBody>
                    <a:bodyPr/>
                    <a:lstStyle/>
                    <a:p>
                      <a:pPr algn="ctr"/>
                      <a:r>
                        <a:rPr lang="en-US" altLang="ja-JP" sz="1500"/>
                        <a:t>4</a:t>
                      </a:r>
                      <a:endParaRPr lang="ja-JP" altLang="en-US" sz="1500"/>
                    </a:p>
                  </a:txBody>
                  <a:tcPr marL="78730" marR="78730" marT="39365" marB="39365" anchor="ctr"/>
                </a:tc>
                <a:tc>
                  <a:txBody>
                    <a:bodyPr/>
                    <a:lstStyle/>
                    <a:p>
                      <a:pPr algn="ctr"/>
                      <a:r>
                        <a:rPr lang="en-US" altLang="ja-JP" sz="1500"/>
                        <a:t>10</a:t>
                      </a:r>
                    </a:p>
                  </a:txBody>
                  <a:tcPr marL="78730" marR="78730" marT="39365" marB="39365" anchor="ctr"/>
                </a:tc>
                <a:tc>
                  <a:txBody>
                    <a:bodyPr/>
                    <a:lstStyle/>
                    <a:p>
                      <a:pPr algn="ctr"/>
                      <a:r>
                        <a:rPr lang="en-US" altLang="ja-JP" sz="1500" dirty="0"/>
                        <a:t>10</a:t>
                      </a:r>
                      <a:r>
                        <a:rPr lang="en-US" altLang="ja-JP" sz="1500" baseline="30000" dirty="0"/>
                        <a:t>-10</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05"/>
                  </a:ext>
                </a:extLst>
              </a:tr>
              <a:tr h="255688">
                <a:tc>
                  <a:txBody>
                    <a:bodyPr/>
                    <a:lstStyle/>
                    <a:p>
                      <a:pPr algn="ctr"/>
                      <a:r>
                        <a:rPr lang="en-US" altLang="ja-JP" sz="1500"/>
                        <a:t>10</a:t>
                      </a:r>
                      <a:r>
                        <a:rPr lang="en-US" altLang="ja-JP" sz="1500" baseline="30000"/>
                        <a:t>-5</a:t>
                      </a:r>
                      <a:endParaRPr lang="ja-JP" altLang="en-US" sz="1500"/>
                    </a:p>
                  </a:txBody>
                  <a:tcPr marL="78730" marR="78730" marT="39365" marB="39365" anchor="ctr"/>
                </a:tc>
                <a:tc>
                  <a:txBody>
                    <a:bodyPr/>
                    <a:lstStyle/>
                    <a:p>
                      <a:pPr algn="ctr"/>
                      <a:r>
                        <a:rPr lang="en-US" altLang="ja-JP" sz="1500"/>
                        <a:t>5</a:t>
                      </a:r>
                      <a:endParaRPr lang="ja-JP" altLang="en-US" sz="1500"/>
                    </a:p>
                  </a:txBody>
                  <a:tcPr marL="78730" marR="78730" marT="39365" marB="39365" anchor="ctr"/>
                </a:tc>
                <a:tc>
                  <a:txBody>
                    <a:bodyPr/>
                    <a:lstStyle/>
                    <a:p>
                      <a:pPr algn="ctr"/>
                      <a:r>
                        <a:rPr lang="en-US" altLang="ja-JP" sz="1500"/>
                        <a:t>9</a:t>
                      </a:r>
                    </a:p>
                  </a:txBody>
                  <a:tcPr marL="78730" marR="78730" marT="39365" marB="39365" anchor="ctr"/>
                </a:tc>
                <a:tc>
                  <a:txBody>
                    <a:bodyPr/>
                    <a:lstStyle/>
                    <a:p>
                      <a:pPr algn="ctr"/>
                      <a:r>
                        <a:rPr lang="en-US" altLang="ja-JP" sz="1500" dirty="0"/>
                        <a:t>10</a:t>
                      </a:r>
                      <a:r>
                        <a:rPr lang="en-US" altLang="ja-JP" sz="1500" baseline="30000" dirty="0"/>
                        <a:t>-9</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06"/>
                  </a:ext>
                </a:extLst>
              </a:tr>
              <a:tr h="255688">
                <a:tc>
                  <a:txBody>
                    <a:bodyPr/>
                    <a:lstStyle/>
                    <a:p>
                      <a:pPr algn="ctr"/>
                      <a:r>
                        <a:rPr lang="en-US" altLang="ja-JP" sz="1500"/>
                        <a:t>10</a:t>
                      </a:r>
                      <a:r>
                        <a:rPr lang="en-US" altLang="ja-JP" sz="1500" baseline="30000"/>
                        <a:t>-6</a:t>
                      </a:r>
                      <a:endParaRPr lang="ja-JP" altLang="en-US" sz="1500"/>
                    </a:p>
                  </a:txBody>
                  <a:tcPr marL="78730" marR="78730" marT="39365" marB="39365" anchor="ctr"/>
                </a:tc>
                <a:tc>
                  <a:txBody>
                    <a:bodyPr/>
                    <a:lstStyle/>
                    <a:p>
                      <a:pPr algn="ctr"/>
                      <a:r>
                        <a:rPr lang="en-US" altLang="ja-JP" sz="1500"/>
                        <a:t>6</a:t>
                      </a:r>
                      <a:endParaRPr lang="ja-JP" altLang="en-US" sz="1500"/>
                    </a:p>
                  </a:txBody>
                  <a:tcPr marL="78730" marR="78730" marT="39365" marB="39365" anchor="ctr"/>
                </a:tc>
                <a:tc>
                  <a:txBody>
                    <a:bodyPr/>
                    <a:lstStyle/>
                    <a:p>
                      <a:pPr algn="ctr"/>
                      <a:r>
                        <a:rPr lang="en-US" altLang="ja-JP" sz="1500"/>
                        <a:t>8</a:t>
                      </a:r>
                    </a:p>
                  </a:txBody>
                  <a:tcPr marL="78730" marR="78730" marT="39365" marB="39365" anchor="ctr"/>
                </a:tc>
                <a:tc>
                  <a:txBody>
                    <a:bodyPr/>
                    <a:lstStyle/>
                    <a:p>
                      <a:pPr algn="ctr"/>
                      <a:r>
                        <a:rPr lang="en-US" altLang="ja-JP" sz="1500" dirty="0"/>
                        <a:t>10</a:t>
                      </a:r>
                      <a:r>
                        <a:rPr lang="en-US" altLang="ja-JP" sz="1500" baseline="30000" dirty="0"/>
                        <a:t>-8</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07"/>
                  </a:ext>
                </a:extLst>
              </a:tr>
              <a:tr h="255688">
                <a:tc>
                  <a:txBody>
                    <a:bodyPr/>
                    <a:lstStyle/>
                    <a:p>
                      <a:pPr algn="ctr"/>
                      <a:r>
                        <a:rPr lang="en-US" altLang="ja-JP" sz="1500"/>
                        <a:t>10</a:t>
                      </a:r>
                      <a:r>
                        <a:rPr lang="en-US" altLang="ja-JP" sz="1500" baseline="30000"/>
                        <a:t>-7</a:t>
                      </a:r>
                      <a:endParaRPr lang="ja-JP" altLang="en-US" sz="1500"/>
                    </a:p>
                  </a:txBody>
                  <a:tcPr marL="78730" marR="78730" marT="39365" marB="39365" anchor="ctr"/>
                </a:tc>
                <a:tc>
                  <a:txBody>
                    <a:bodyPr/>
                    <a:lstStyle/>
                    <a:p>
                      <a:pPr algn="ctr"/>
                      <a:r>
                        <a:rPr lang="en-US" altLang="ja-JP" sz="1500"/>
                        <a:t>7</a:t>
                      </a:r>
                      <a:endParaRPr lang="ja-JP" altLang="en-US" sz="1500"/>
                    </a:p>
                  </a:txBody>
                  <a:tcPr marL="78730" marR="78730" marT="39365" marB="39365" anchor="ctr"/>
                </a:tc>
                <a:tc>
                  <a:txBody>
                    <a:bodyPr/>
                    <a:lstStyle/>
                    <a:p>
                      <a:pPr algn="ctr"/>
                      <a:r>
                        <a:rPr lang="en-US" altLang="ja-JP" sz="1500"/>
                        <a:t>7</a:t>
                      </a:r>
                    </a:p>
                  </a:txBody>
                  <a:tcPr marL="78730" marR="78730" marT="39365" marB="39365" anchor="ctr"/>
                </a:tc>
                <a:tc>
                  <a:txBody>
                    <a:bodyPr/>
                    <a:lstStyle/>
                    <a:p>
                      <a:pPr algn="ctr"/>
                      <a:r>
                        <a:rPr lang="en-US" altLang="ja-JP" sz="1500" dirty="0"/>
                        <a:t>10</a:t>
                      </a:r>
                      <a:r>
                        <a:rPr lang="en-US" altLang="ja-JP" sz="1500" baseline="30000" dirty="0"/>
                        <a:t>-7</a:t>
                      </a:r>
                      <a:endParaRPr lang="ja-JP" altLang="en-US" sz="1500" dirty="0"/>
                    </a:p>
                  </a:txBody>
                  <a:tcPr marL="78730" marR="78730" marT="39365" marB="39365" anchor="ctr"/>
                </a:tc>
                <a:tc>
                  <a:txBody>
                    <a:bodyPr/>
                    <a:lstStyle/>
                    <a:p>
                      <a:pPr algn="ctr"/>
                      <a:r>
                        <a:rPr lang="ja-JP" altLang="en-US" sz="1500" dirty="0"/>
                        <a:t>中性</a:t>
                      </a:r>
                    </a:p>
                  </a:txBody>
                  <a:tcPr marL="78730" marR="78730" marT="39365" marB="39365" anchor="ctr"/>
                </a:tc>
                <a:extLst>
                  <a:ext uri="{0D108BD9-81ED-4DB2-BD59-A6C34878D82A}">
                    <a16:rowId xmlns:a16="http://schemas.microsoft.com/office/drawing/2014/main" val="10008"/>
                  </a:ext>
                </a:extLst>
              </a:tr>
              <a:tr h="255688">
                <a:tc>
                  <a:txBody>
                    <a:bodyPr/>
                    <a:lstStyle/>
                    <a:p>
                      <a:pPr algn="ctr"/>
                      <a:r>
                        <a:rPr lang="en-US" altLang="ja-JP" sz="1500"/>
                        <a:t>10</a:t>
                      </a:r>
                      <a:r>
                        <a:rPr lang="en-US" altLang="ja-JP" sz="1500" baseline="30000"/>
                        <a:t>-8</a:t>
                      </a:r>
                      <a:endParaRPr lang="ja-JP" altLang="en-US" sz="1500"/>
                    </a:p>
                  </a:txBody>
                  <a:tcPr marL="78730" marR="78730" marT="39365" marB="39365" anchor="ctr"/>
                </a:tc>
                <a:tc>
                  <a:txBody>
                    <a:bodyPr/>
                    <a:lstStyle/>
                    <a:p>
                      <a:pPr algn="ctr"/>
                      <a:r>
                        <a:rPr lang="en-US" altLang="ja-JP" sz="1500"/>
                        <a:t>8</a:t>
                      </a:r>
                      <a:endParaRPr lang="ja-JP" altLang="en-US" sz="1500"/>
                    </a:p>
                  </a:txBody>
                  <a:tcPr marL="78730" marR="78730" marT="39365" marB="39365" anchor="ctr"/>
                </a:tc>
                <a:tc>
                  <a:txBody>
                    <a:bodyPr/>
                    <a:lstStyle/>
                    <a:p>
                      <a:pPr algn="ctr"/>
                      <a:r>
                        <a:rPr lang="en-US" altLang="ja-JP" sz="1500"/>
                        <a:t>6</a:t>
                      </a:r>
                    </a:p>
                  </a:txBody>
                  <a:tcPr marL="78730" marR="78730" marT="39365" marB="39365" anchor="ctr"/>
                </a:tc>
                <a:tc>
                  <a:txBody>
                    <a:bodyPr/>
                    <a:lstStyle/>
                    <a:p>
                      <a:pPr algn="ctr"/>
                      <a:r>
                        <a:rPr lang="en-US" altLang="ja-JP" sz="1500" dirty="0"/>
                        <a:t>10</a:t>
                      </a:r>
                      <a:r>
                        <a:rPr lang="en-US" altLang="ja-JP" sz="1500" baseline="30000" dirty="0"/>
                        <a:t>-6</a:t>
                      </a:r>
                      <a:endParaRPr lang="ja-JP" altLang="en-US" sz="1500" dirty="0"/>
                    </a:p>
                  </a:txBody>
                  <a:tcPr marL="78730" marR="78730" marT="39365" marB="39365" anchor="ctr"/>
                </a:tc>
                <a:tc rowSpan="7">
                  <a:txBody>
                    <a:bodyPr/>
                    <a:lstStyle/>
                    <a:p>
                      <a:pPr algn="ctr"/>
                      <a:r>
                        <a:rPr lang="ja-JP" altLang="en-US" sz="1500" dirty="0"/>
                        <a:t>塩基性</a:t>
                      </a:r>
                    </a:p>
                  </a:txBody>
                  <a:tcPr marL="78730" marR="78730" marT="39365" marB="39365" anchor="ctr"/>
                </a:tc>
                <a:extLst>
                  <a:ext uri="{0D108BD9-81ED-4DB2-BD59-A6C34878D82A}">
                    <a16:rowId xmlns:a16="http://schemas.microsoft.com/office/drawing/2014/main" val="10009"/>
                  </a:ext>
                </a:extLst>
              </a:tr>
              <a:tr h="255688">
                <a:tc>
                  <a:txBody>
                    <a:bodyPr/>
                    <a:lstStyle/>
                    <a:p>
                      <a:pPr algn="ctr"/>
                      <a:r>
                        <a:rPr lang="en-US" altLang="ja-JP" sz="1500"/>
                        <a:t>10</a:t>
                      </a:r>
                      <a:r>
                        <a:rPr lang="en-US" altLang="ja-JP" sz="1500" baseline="30000"/>
                        <a:t>-9</a:t>
                      </a:r>
                      <a:endParaRPr lang="ja-JP" altLang="en-US" sz="1500"/>
                    </a:p>
                  </a:txBody>
                  <a:tcPr marL="78730" marR="78730" marT="39365" marB="39365" anchor="ctr"/>
                </a:tc>
                <a:tc>
                  <a:txBody>
                    <a:bodyPr/>
                    <a:lstStyle/>
                    <a:p>
                      <a:pPr algn="ctr"/>
                      <a:r>
                        <a:rPr lang="en-US" altLang="ja-JP" sz="1500"/>
                        <a:t>9</a:t>
                      </a:r>
                      <a:endParaRPr lang="ja-JP" altLang="en-US" sz="1500"/>
                    </a:p>
                  </a:txBody>
                  <a:tcPr marL="78730" marR="78730" marT="39365" marB="39365" anchor="ctr"/>
                </a:tc>
                <a:tc>
                  <a:txBody>
                    <a:bodyPr/>
                    <a:lstStyle/>
                    <a:p>
                      <a:pPr algn="ctr"/>
                      <a:r>
                        <a:rPr lang="en-US" altLang="ja-JP" sz="1500"/>
                        <a:t>5</a:t>
                      </a:r>
                    </a:p>
                  </a:txBody>
                  <a:tcPr marL="78730" marR="78730" marT="39365" marB="39365" anchor="ctr"/>
                </a:tc>
                <a:tc>
                  <a:txBody>
                    <a:bodyPr/>
                    <a:lstStyle/>
                    <a:p>
                      <a:pPr algn="ctr"/>
                      <a:r>
                        <a:rPr lang="en-US" altLang="ja-JP" sz="1500" dirty="0"/>
                        <a:t>10</a:t>
                      </a:r>
                      <a:r>
                        <a:rPr lang="en-US" altLang="ja-JP" sz="1500" baseline="30000" dirty="0"/>
                        <a:t>-5</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10"/>
                  </a:ext>
                </a:extLst>
              </a:tr>
              <a:tr h="255688">
                <a:tc>
                  <a:txBody>
                    <a:bodyPr/>
                    <a:lstStyle/>
                    <a:p>
                      <a:pPr algn="ctr"/>
                      <a:r>
                        <a:rPr lang="en-US" altLang="ja-JP" sz="1500"/>
                        <a:t>10</a:t>
                      </a:r>
                      <a:r>
                        <a:rPr lang="en-US" altLang="ja-JP" sz="1500" baseline="30000"/>
                        <a:t>-10</a:t>
                      </a:r>
                      <a:endParaRPr lang="ja-JP" altLang="en-US" sz="1500"/>
                    </a:p>
                  </a:txBody>
                  <a:tcPr marL="78730" marR="78730" marT="39365" marB="39365" anchor="ctr"/>
                </a:tc>
                <a:tc>
                  <a:txBody>
                    <a:bodyPr/>
                    <a:lstStyle/>
                    <a:p>
                      <a:pPr algn="ctr"/>
                      <a:r>
                        <a:rPr lang="en-US" altLang="ja-JP" sz="1500"/>
                        <a:t>10</a:t>
                      </a:r>
                      <a:endParaRPr lang="ja-JP" altLang="en-US" sz="1500"/>
                    </a:p>
                  </a:txBody>
                  <a:tcPr marL="78730" marR="78730" marT="39365" marB="39365" anchor="ctr"/>
                </a:tc>
                <a:tc>
                  <a:txBody>
                    <a:bodyPr/>
                    <a:lstStyle/>
                    <a:p>
                      <a:pPr algn="ctr"/>
                      <a:r>
                        <a:rPr lang="en-US" altLang="ja-JP" sz="1500"/>
                        <a:t>4</a:t>
                      </a:r>
                    </a:p>
                  </a:txBody>
                  <a:tcPr marL="78730" marR="78730" marT="39365" marB="39365" anchor="ctr"/>
                </a:tc>
                <a:tc>
                  <a:txBody>
                    <a:bodyPr/>
                    <a:lstStyle/>
                    <a:p>
                      <a:pPr algn="ctr"/>
                      <a:r>
                        <a:rPr lang="en-US" altLang="ja-JP" sz="1500" dirty="0"/>
                        <a:t>10</a:t>
                      </a:r>
                      <a:r>
                        <a:rPr lang="en-US" altLang="ja-JP" sz="1500" baseline="30000" dirty="0"/>
                        <a:t>-4</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11"/>
                  </a:ext>
                </a:extLst>
              </a:tr>
              <a:tr h="255688">
                <a:tc>
                  <a:txBody>
                    <a:bodyPr/>
                    <a:lstStyle/>
                    <a:p>
                      <a:pPr algn="ctr"/>
                      <a:r>
                        <a:rPr lang="en-US" altLang="ja-JP" sz="1500"/>
                        <a:t>10</a:t>
                      </a:r>
                      <a:r>
                        <a:rPr lang="en-US" altLang="ja-JP" sz="1500" baseline="30000"/>
                        <a:t>-11</a:t>
                      </a:r>
                      <a:endParaRPr lang="ja-JP" altLang="en-US" sz="1500"/>
                    </a:p>
                  </a:txBody>
                  <a:tcPr marL="78730" marR="78730" marT="39365" marB="39365" anchor="ctr"/>
                </a:tc>
                <a:tc>
                  <a:txBody>
                    <a:bodyPr/>
                    <a:lstStyle/>
                    <a:p>
                      <a:pPr algn="ctr"/>
                      <a:r>
                        <a:rPr lang="en-US" altLang="ja-JP" sz="1500"/>
                        <a:t>11</a:t>
                      </a:r>
                      <a:endParaRPr lang="ja-JP" altLang="en-US" sz="1500"/>
                    </a:p>
                  </a:txBody>
                  <a:tcPr marL="78730" marR="78730" marT="39365" marB="39365" anchor="ctr"/>
                </a:tc>
                <a:tc>
                  <a:txBody>
                    <a:bodyPr/>
                    <a:lstStyle/>
                    <a:p>
                      <a:pPr algn="ctr"/>
                      <a:r>
                        <a:rPr lang="en-US" altLang="ja-JP" sz="1500"/>
                        <a:t>3</a:t>
                      </a:r>
                    </a:p>
                  </a:txBody>
                  <a:tcPr marL="78730" marR="78730" marT="39365" marB="39365" anchor="ctr"/>
                </a:tc>
                <a:tc>
                  <a:txBody>
                    <a:bodyPr/>
                    <a:lstStyle/>
                    <a:p>
                      <a:pPr algn="ctr"/>
                      <a:r>
                        <a:rPr lang="en-US" altLang="ja-JP" sz="1500" dirty="0"/>
                        <a:t>10</a:t>
                      </a:r>
                      <a:r>
                        <a:rPr lang="en-US" altLang="ja-JP" sz="1500" baseline="30000" dirty="0"/>
                        <a:t>-3</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12"/>
                  </a:ext>
                </a:extLst>
              </a:tr>
              <a:tr h="255688">
                <a:tc>
                  <a:txBody>
                    <a:bodyPr/>
                    <a:lstStyle/>
                    <a:p>
                      <a:pPr algn="ctr"/>
                      <a:r>
                        <a:rPr lang="en-US" altLang="ja-JP" sz="1500"/>
                        <a:t>10</a:t>
                      </a:r>
                      <a:r>
                        <a:rPr lang="en-US" altLang="ja-JP" sz="1500" baseline="30000"/>
                        <a:t>-12</a:t>
                      </a:r>
                      <a:endParaRPr lang="ja-JP" altLang="en-US" sz="1500"/>
                    </a:p>
                  </a:txBody>
                  <a:tcPr marL="78730" marR="78730" marT="39365" marB="39365" anchor="ctr"/>
                </a:tc>
                <a:tc>
                  <a:txBody>
                    <a:bodyPr/>
                    <a:lstStyle/>
                    <a:p>
                      <a:pPr algn="ctr"/>
                      <a:r>
                        <a:rPr lang="en-US" altLang="ja-JP" sz="1500"/>
                        <a:t>12</a:t>
                      </a:r>
                      <a:endParaRPr lang="ja-JP" altLang="en-US" sz="1500"/>
                    </a:p>
                  </a:txBody>
                  <a:tcPr marL="78730" marR="78730" marT="39365" marB="39365" anchor="ctr"/>
                </a:tc>
                <a:tc>
                  <a:txBody>
                    <a:bodyPr/>
                    <a:lstStyle/>
                    <a:p>
                      <a:pPr algn="ctr"/>
                      <a:r>
                        <a:rPr lang="en-US" altLang="ja-JP" sz="1500"/>
                        <a:t>2</a:t>
                      </a:r>
                    </a:p>
                  </a:txBody>
                  <a:tcPr marL="78730" marR="78730" marT="39365" marB="39365" anchor="ctr"/>
                </a:tc>
                <a:tc>
                  <a:txBody>
                    <a:bodyPr/>
                    <a:lstStyle/>
                    <a:p>
                      <a:pPr algn="ctr"/>
                      <a:r>
                        <a:rPr lang="en-US" altLang="ja-JP" sz="1500" dirty="0"/>
                        <a:t>10</a:t>
                      </a:r>
                      <a:r>
                        <a:rPr lang="en-US" altLang="ja-JP" sz="1500" baseline="30000" dirty="0"/>
                        <a:t>-2</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13"/>
                  </a:ext>
                </a:extLst>
              </a:tr>
              <a:tr h="255688">
                <a:tc>
                  <a:txBody>
                    <a:bodyPr/>
                    <a:lstStyle/>
                    <a:p>
                      <a:pPr algn="ctr"/>
                      <a:r>
                        <a:rPr lang="en-US" altLang="ja-JP" sz="1500"/>
                        <a:t>10</a:t>
                      </a:r>
                      <a:r>
                        <a:rPr lang="en-US" altLang="ja-JP" sz="1500" baseline="30000"/>
                        <a:t>-13</a:t>
                      </a:r>
                      <a:endParaRPr lang="ja-JP" altLang="en-US" sz="1500"/>
                    </a:p>
                  </a:txBody>
                  <a:tcPr marL="78730" marR="78730" marT="39365" marB="39365" anchor="ctr"/>
                </a:tc>
                <a:tc>
                  <a:txBody>
                    <a:bodyPr/>
                    <a:lstStyle/>
                    <a:p>
                      <a:pPr algn="ctr"/>
                      <a:r>
                        <a:rPr lang="en-US" altLang="ja-JP" sz="1500"/>
                        <a:t>13</a:t>
                      </a:r>
                      <a:endParaRPr lang="ja-JP" altLang="en-US" sz="1500"/>
                    </a:p>
                  </a:txBody>
                  <a:tcPr marL="78730" marR="78730" marT="39365" marB="39365" anchor="ctr"/>
                </a:tc>
                <a:tc>
                  <a:txBody>
                    <a:bodyPr/>
                    <a:lstStyle/>
                    <a:p>
                      <a:pPr algn="ctr"/>
                      <a:r>
                        <a:rPr lang="en-US" altLang="ja-JP" sz="1500"/>
                        <a:t>1</a:t>
                      </a:r>
                    </a:p>
                  </a:txBody>
                  <a:tcPr marL="78730" marR="78730" marT="39365" marB="39365" anchor="ctr"/>
                </a:tc>
                <a:tc>
                  <a:txBody>
                    <a:bodyPr/>
                    <a:lstStyle/>
                    <a:p>
                      <a:pPr algn="ctr"/>
                      <a:r>
                        <a:rPr lang="en-US" altLang="ja-JP" sz="1500" dirty="0"/>
                        <a:t>10</a:t>
                      </a:r>
                      <a:r>
                        <a:rPr lang="en-US" altLang="ja-JP" sz="1500" baseline="30000" dirty="0"/>
                        <a:t>-1</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14"/>
                  </a:ext>
                </a:extLst>
              </a:tr>
              <a:tr h="255688">
                <a:tc>
                  <a:txBody>
                    <a:bodyPr/>
                    <a:lstStyle/>
                    <a:p>
                      <a:pPr algn="ctr"/>
                      <a:r>
                        <a:rPr lang="en-US" altLang="ja-JP" sz="1500"/>
                        <a:t>10</a:t>
                      </a:r>
                      <a:r>
                        <a:rPr lang="en-US" altLang="ja-JP" sz="1500" baseline="30000"/>
                        <a:t>-14</a:t>
                      </a:r>
                      <a:endParaRPr lang="ja-JP" altLang="en-US" sz="1500"/>
                    </a:p>
                  </a:txBody>
                  <a:tcPr marL="78730" marR="78730" marT="39365" marB="39365" anchor="ctr"/>
                </a:tc>
                <a:tc>
                  <a:txBody>
                    <a:bodyPr/>
                    <a:lstStyle/>
                    <a:p>
                      <a:pPr algn="ctr"/>
                      <a:r>
                        <a:rPr lang="en-US" altLang="ja-JP" sz="1500"/>
                        <a:t>14</a:t>
                      </a:r>
                      <a:endParaRPr lang="ja-JP" altLang="en-US" sz="1500"/>
                    </a:p>
                  </a:txBody>
                  <a:tcPr marL="78730" marR="78730" marT="39365" marB="39365" anchor="ctr"/>
                </a:tc>
                <a:tc>
                  <a:txBody>
                    <a:bodyPr/>
                    <a:lstStyle/>
                    <a:p>
                      <a:pPr algn="ctr"/>
                      <a:r>
                        <a:rPr lang="en-US" altLang="ja-JP" sz="1500"/>
                        <a:t>0</a:t>
                      </a:r>
                    </a:p>
                  </a:txBody>
                  <a:tcPr marL="78730" marR="78730" marT="39365" marB="39365" anchor="ctr"/>
                </a:tc>
                <a:tc>
                  <a:txBody>
                    <a:bodyPr/>
                    <a:lstStyle/>
                    <a:p>
                      <a:pPr algn="ctr"/>
                      <a:r>
                        <a:rPr lang="en-US" altLang="ja-JP" sz="1500" dirty="0"/>
                        <a:t>10</a:t>
                      </a:r>
                      <a:r>
                        <a:rPr lang="en-US" altLang="ja-JP" sz="1500" baseline="30000" dirty="0"/>
                        <a:t>0</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15"/>
                  </a:ext>
                </a:extLst>
              </a:tr>
            </a:tbl>
          </a:graphicData>
        </a:graphic>
      </p:graphicFrame>
      <p:sp>
        <p:nvSpPr>
          <p:cNvPr id="5" name="テキスト ボックス 4"/>
          <p:cNvSpPr txBox="1"/>
          <p:nvPr/>
        </p:nvSpPr>
        <p:spPr>
          <a:xfrm>
            <a:off x="1002753" y="123518"/>
            <a:ext cx="7138493" cy="400110"/>
          </a:xfrm>
          <a:prstGeom prst="rect">
            <a:avLst/>
          </a:prstGeom>
          <a:noFill/>
        </p:spPr>
        <p:txBody>
          <a:bodyPr wrap="none" rtlCol="0">
            <a:spAutoFit/>
          </a:bodyPr>
          <a:lstStyle/>
          <a:p>
            <a:r>
              <a:rPr lang="ja-JP" altLang="en-US" sz="2000" b="1" dirty="0"/>
              <a:t>水素イオン濃度</a:t>
            </a:r>
            <a:r>
              <a:rPr lang="en-US" altLang="ja-JP" sz="2000" b="1" dirty="0"/>
              <a:t>[</a:t>
            </a:r>
            <a:r>
              <a:rPr lang="ja-JP" altLang="en-US" sz="2000" b="1" dirty="0"/>
              <a:t>Ｈ</a:t>
            </a:r>
            <a:r>
              <a:rPr lang="ja-JP" altLang="en-US" sz="2000" b="1" baseline="30000" dirty="0"/>
              <a:t>＋</a:t>
            </a:r>
            <a:r>
              <a:rPr lang="en-US" altLang="ja-JP" sz="2000" b="1" dirty="0"/>
              <a:t>]</a:t>
            </a:r>
            <a:r>
              <a:rPr lang="ja-JP" altLang="en-US" sz="2000" b="1" dirty="0"/>
              <a:t>＝酸の価数</a:t>
            </a:r>
            <a:r>
              <a:rPr lang="en-US" altLang="ja-JP" sz="2000" b="1" dirty="0"/>
              <a:t>×</a:t>
            </a:r>
            <a:r>
              <a:rPr lang="ja-JP" altLang="en-US" sz="2000" b="1" dirty="0"/>
              <a:t>酸のモル濃度</a:t>
            </a:r>
            <a:r>
              <a:rPr lang="en-US" altLang="ja-JP" sz="2000" b="1" dirty="0"/>
              <a:t>×</a:t>
            </a:r>
            <a:r>
              <a:rPr lang="ja-JP" altLang="en-US" sz="2000" b="1" dirty="0"/>
              <a:t>酸の電離度</a:t>
            </a:r>
            <a:endParaRPr kumimoji="1" lang="ja-JP" altLang="en-US" sz="2000" dirty="0"/>
          </a:p>
        </p:txBody>
      </p:sp>
      <p:sp>
        <p:nvSpPr>
          <p:cNvPr id="6" name="テキスト ボックス 5"/>
          <p:cNvSpPr txBox="1"/>
          <p:nvPr/>
        </p:nvSpPr>
        <p:spPr>
          <a:xfrm>
            <a:off x="323528" y="552342"/>
            <a:ext cx="8496944" cy="1200329"/>
          </a:xfrm>
          <a:prstGeom prst="rect">
            <a:avLst/>
          </a:prstGeom>
          <a:noFill/>
        </p:spPr>
        <p:txBody>
          <a:bodyPr wrap="square" rtlCol="0">
            <a:spAutoFit/>
          </a:bodyPr>
          <a:lstStyle/>
          <a:p>
            <a:r>
              <a:rPr lang="ja-JP" altLang="en-US" sz="1800" dirty="0"/>
              <a:t>塩酸は１価の酸なので、価数は１です。 </a:t>
            </a:r>
          </a:p>
          <a:p>
            <a:r>
              <a:rPr lang="ja-JP" altLang="en-US" sz="1800" dirty="0"/>
              <a:t>水素イオン濃度</a:t>
            </a:r>
            <a:r>
              <a:rPr lang="en-US" altLang="ja-JP" sz="1800" dirty="0"/>
              <a:t>[</a:t>
            </a:r>
            <a:r>
              <a:rPr lang="ja-JP" altLang="en-US" sz="1800" dirty="0"/>
              <a:t>Ｈ</a:t>
            </a:r>
            <a:r>
              <a:rPr lang="ja-JP" altLang="en-US" sz="1800" baseline="30000" dirty="0"/>
              <a:t>＋</a:t>
            </a:r>
            <a:r>
              <a:rPr lang="en-US" altLang="ja-JP" sz="1800" dirty="0"/>
              <a:t>]</a:t>
            </a:r>
            <a:r>
              <a:rPr lang="ja-JP" altLang="en-US" sz="1800" dirty="0"/>
              <a:t>＝酸の価数</a:t>
            </a:r>
            <a:r>
              <a:rPr lang="en-US" altLang="ja-JP" sz="1800" dirty="0"/>
              <a:t>×</a:t>
            </a:r>
            <a:r>
              <a:rPr lang="ja-JP" altLang="en-US" sz="1800" dirty="0"/>
              <a:t>酸のモル濃度</a:t>
            </a:r>
            <a:r>
              <a:rPr lang="en-US" altLang="ja-JP" sz="1800" dirty="0"/>
              <a:t>×</a:t>
            </a:r>
            <a:r>
              <a:rPr lang="ja-JP" altLang="en-US" sz="1800" dirty="0"/>
              <a:t>酸の電離度から </a:t>
            </a:r>
          </a:p>
          <a:p>
            <a:pPr algn="ctr"/>
            <a:r>
              <a:rPr lang="ja-JP" altLang="en-US" sz="1800" dirty="0"/>
              <a:t>水素イオン濃度</a:t>
            </a:r>
            <a:r>
              <a:rPr lang="en-US" altLang="ja-JP" sz="1800" dirty="0"/>
              <a:t>[</a:t>
            </a:r>
            <a:r>
              <a:rPr lang="ja-JP" altLang="en-US" sz="1800" dirty="0"/>
              <a:t>Ｈ</a:t>
            </a:r>
            <a:r>
              <a:rPr lang="ja-JP" altLang="en-US" sz="1800" baseline="30000" dirty="0"/>
              <a:t>＋</a:t>
            </a:r>
            <a:r>
              <a:rPr lang="en-US" altLang="ja-JP" sz="1800" dirty="0"/>
              <a:t>]</a:t>
            </a:r>
            <a:r>
              <a:rPr lang="ja-JP" altLang="en-US" sz="1800" dirty="0"/>
              <a:t>＝１</a:t>
            </a:r>
            <a:r>
              <a:rPr lang="en-US" altLang="ja-JP" sz="1800" dirty="0"/>
              <a:t>×0.01×</a:t>
            </a:r>
            <a:r>
              <a:rPr lang="ja-JP" altLang="en-US" sz="1800" dirty="0"/>
              <a:t>１＝</a:t>
            </a:r>
            <a:r>
              <a:rPr lang="en-US" altLang="ja-JP" sz="1800" dirty="0"/>
              <a:t>0.01</a:t>
            </a:r>
            <a:r>
              <a:rPr lang="ja-JP" altLang="en-US" sz="1800" dirty="0"/>
              <a:t>＝ </a:t>
            </a:r>
            <a:r>
              <a:rPr lang="en-US" altLang="ja-JP" sz="1800" dirty="0"/>
              <a:t>10</a:t>
            </a:r>
            <a:r>
              <a:rPr lang="en-US" altLang="ja-JP" sz="1800" baseline="30000" dirty="0"/>
              <a:t>-2</a:t>
            </a:r>
            <a:endParaRPr lang="ja-JP" altLang="en-US" sz="1800" dirty="0"/>
          </a:p>
          <a:p>
            <a:r>
              <a:rPr lang="ja-JP" altLang="en-US" sz="1800" dirty="0"/>
              <a:t>この乗数の部分がそのまま</a:t>
            </a:r>
            <a:r>
              <a:rPr lang="en-US" altLang="ja-JP" sz="1800" dirty="0"/>
              <a:t>pH</a:t>
            </a:r>
            <a:r>
              <a:rPr lang="ja-JP" altLang="en-US" sz="1800" dirty="0"/>
              <a:t>の値になるので、この水溶液の</a:t>
            </a:r>
            <a:r>
              <a:rPr lang="en-US" altLang="ja-JP" sz="1800" dirty="0"/>
              <a:t>pH</a:t>
            </a:r>
            <a:r>
              <a:rPr lang="ja-JP" altLang="en-US" sz="1800" dirty="0"/>
              <a:t>は２となります。 </a:t>
            </a:r>
            <a:endParaRPr kumimoji="1" lang="ja-JP" altLang="en-US" sz="1800" dirty="0"/>
          </a:p>
        </p:txBody>
      </p:sp>
    </p:spTree>
    <p:extLst>
      <p:ext uri="{BB962C8B-B14F-4D97-AF65-F5344CB8AC3E}">
        <p14:creationId xmlns:p14="http://schemas.microsoft.com/office/powerpoint/2010/main" val="20327560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110</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２４</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問３０</a:t>
            </a:r>
          </a:p>
        </p:txBody>
      </p:sp>
      <p:sp>
        <p:nvSpPr>
          <p:cNvPr id="7" name="テキスト ボックス 6"/>
          <p:cNvSpPr txBox="1"/>
          <p:nvPr/>
        </p:nvSpPr>
        <p:spPr>
          <a:xfrm>
            <a:off x="611560" y="1412776"/>
            <a:ext cx="7920880" cy="1569660"/>
          </a:xfrm>
          <a:prstGeom prst="rect">
            <a:avLst/>
          </a:prstGeom>
          <a:noFill/>
        </p:spPr>
        <p:txBody>
          <a:bodyPr wrap="square" rtlCol="0">
            <a:spAutoFit/>
          </a:bodyPr>
          <a:lstStyle/>
          <a:p>
            <a:r>
              <a:rPr kumimoji="1" lang="ja-JP" altLang="en-US" sz="3200" dirty="0"/>
              <a:t>０．０１ｍｏｌ／Ｌの希塩酸を水で１０倍に希釈したときのｐＨの</a:t>
            </a:r>
            <a:r>
              <a:rPr lang="ja-JP" altLang="en-US" sz="3200" dirty="0"/>
              <a:t>値として</a:t>
            </a:r>
            <a:r>
              <a:rPr kumimoji="1" lang="ja-JP" altLang="en-US" sz="3200" dirty="0"/>
              <a:t>正しいものを下から一つ選び、その番号を解答欄に記入しなさい。</a:t>
            </a:r>
          </a:p>
        </p:txBody>
      </p:sp>
      <p:sp>
        <p:nvSpPr>
          <p:cNvPr id="8" name="テキスト ボックス 7"/>
          <p:cNvSpPr txBox="1"/>
          <p:nvPr/>
        </p:nvSpPr>
        <p:spPr>
          <a:xfrm>
            <a:off x="2123728" y="3115193"/>
            <a:ext cx="2911374" cy="3046988"/>
          </a:xfrm>
          <a:prstGeom prst="rect">
            <a:avLst/>
          </a:prstGeom>
          <a:noFill/>
        </p:spPr>
        <p:txBody>
          <a:bodyPr wrap="none" rtlCol="0">
            <a:spAutoFit/>
          </a:bodyPr>
          <a:lstStyle/>
          <a:p>
            <a:r>
              <a:rPr kumimoji="1" lang="ja-JP" altLang="en-US" sz="4800" b="1" dirty="0">
                <a:latin typeface="+mn-ea"/>
                <a:ea typeface="+mn-ea"/>
              </a:rPr>
              <a:t>１　</a:t>
            </a:r>
            <a:r>
              <a:rPr kumimoji="1" lang="ja-JP" altLang="en-US" sz="4800" b="1" dirty="0">
                <a:latin typeface="ＭＳ Ｐ明朝" pitchFamily="18" charset="-128"/>
                <a:ea typeface="ＭＳ Ｐ明朝" pitchFamily="18" charset="-128"/>
              </a:rPr>
              <a:t>ｐＨ＝１</a:t>
            </a:r>
            <a:endParaRPr kumimoji="1" lang="en-US" altLang="ja-JP" sz="4800" b="1" dirty="0">
              <a:latin typeface="ＭＳ Ｐ明朝" pitchFamily="18" charset="-128"/>
              <a:ea typeface="ＭＳ Ｐ明朝" pitchFamily="18" charset="-128"/>
            </a:endParaRPr>
          </a:p>
          <a:p>
            <a:r>
              <a:rPr lang="ja-JP" altLang="en-US" sz="4800" b="1" dirty="0">
                <a:latin typeface="+mn-ea"/>
                <a:ea typeface="+mn-ea"/>
              </a:rPr>
              <a:t>２　</a:t>
            </a:r>
            <a:r>
              <a:rPr lang="ja-JP" altLang="en-US" sz="4800" b="1" dirty="0">
                <a:latin typeface="ＭＳ Ｐ明朝" pitchFamily="18" charset="-128"/>
                <a:ea typeface="ＭＳ Ｐ明朝" pitchFamily="18" charset="-128"/>
              </a:rPr>
              <a:t>ｐＨ＝２</a:t>
            </a:r>
            <a:endParaRPr lang="en-US" altLang="ja-JP" sz="4800" b="1" dirty="0">
              <a:latin typeface="ＭＳ Ｐ明朝" pitchFamily="18" charset="-128"/>
              <a:ea typeface="ＭＳ Ｐ明朝" pitchFamily="18" charset="-128"/>
            </a:endParaRPr>
          </a:p>
          <a:p>
            <a:r>
              <a:rPr lang="ja-JP" altLang="en-US" sz="4800" b="1" dirty="0">
                <a:latin typeface="+mn-ea"/>
                <a:ea typeface="+mn-ea"/>
              </a:rPr>
              <a:t>３　</a:t>
            </a:r>
            <a:r>
              <a:rPr lang="ja-JP" altLang="en-US" sz="4800" b="1" dirty="0">
                <a:latin typeface="ＭＳ Ｐ明朝" pitchFamily="18" charset="-128"/>
                <a:ea typeface="ＭＳ Ｐ明朝" pitchFamily="18" charset="-128"/>
              </a:rPr>
              <a:t>ｐＨ＝３</a:t>
            </a:r>
            <a:endParaRPr lang="en-US" altLang="ja-JP" sz="4800" b="1" dirty="0">
              <a:latin typeface="ＭＳ Ｐ明朝" pitchFamily="18" charset="-128"/>
              <a:ea typeface="ＭＳ Ｐ明朝" pitchFamily="18" charset="-128"/>
            </a:endParaRPr>
          </a:p>
          <a:p>
            <a:r>
              <a:rPr lang="ja-JP" altLang="en-US" sz="4800" b="1" dirty="0">
                <a:latin typeface="+mn-ea"/>
              </a:rPr>
              <a:t>４　</a:t>
            </a:r>
            <a:r>
              <a:rPr lang="ja-JP" altLang="en-US" sz="4800" b="1" dirty="0">
                <a:latin typeface="ＭＳ Ｐ明朝" pitchFamily="18" charset="-128"/>
                <a:ea typeface="ＭＳ Ｐ明朝" pitchFamily="18" charset="-128"/>
              </a:rPr>
              <a:t>ｐＨ＝４</a:t>
            </a:r>
            <a:endParaRPr lang="en-US" altLang="ja-JP" sz="4800" b="1" dirty="0">
              <a:latin typeface="ＭＳ Ｐ明朝" pitchFamily="18" charset="-128"/>
              <a:ea typeface="ＭＳ Ｐ明朝" pitchFamily="18" charset="-128"/>
            </a:endParaRPr>
          </a:p>
        </p:txBody>
      </p:sp>
      <p:sp>
        <p:nvSpPr>
          <p:cNvPr id="9" name="正方形/長方形 8"/>
          <p:cNvSpPr/>
          <p:nvPr/>
        </p:nvSpPr>
        <p:spPr>
          <a:xfrm>
            <a:off x="2159127" y="4638687"/>
            <a:ext cx="3240360"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825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111</a:t>
            </a:fld>
            <a:endParaRPr lang="en-US" altLang="ja-JP"/>
          </a:p>
        </p:txBody>
      </p:sp>
      <p:pic>
        <p:nvPicPr>
          <p:cNvPr id="49154" name="Picture 2" descr="http://bio.hamajima.co.jp/image/9th/support/background/ph/CEchem04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00" y="2924944"/>
            <a:ext cx="8885153" cy="1584176"/>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415583" y="620688"/>
            <a:ext cx="8349185" cy="1938992"/>
          </a:xfrm>
          <a:prstGeom prst="rect">
            <a:avLst/>
          </a:prstGeom>
        </p:spPr>
        <p:txBody>
          <a:bodyPr wrap="square">
            <a:spAutoFit/>
          </a:bodyPr>
          <a:lstStyle/>
          <a:p>
            <a:r>
              <a:rPr lang="ja-JP" altLang="en-US" dirty="0"/>
              <a:t>酸性・アルカリ性の程度を表す言葉で、液中の水素イオン濃度の逆数の常用対数で表す。</a:t>
            </a:r>
          </a:p>
          <a:p>
            <a:endParaRPr lang="ja-JP" altLang="en-US" dirty="0"/>
          </a:p>
          <a:p>
            <a:r>
              <a:rPr lang="ja-JP" altLang="en-US" dirty="0"/>
              <a:t>すなわちｐＨの差が２ということは、１０の２乗＝１００倍の差を意味する。</a:t>
            </a:r>
          </a:p>
        </p:txBody>
      </p:sp>
    </p:spTree>
    <p:extLst>
      <p:ext uri="{BB962C8B-B14F-4D97-AF65-F5344CB8AC3E}">
        <p14:creationId xmlns:p14="http://schemas.microsoft.com/office/powerpoint/2010/main" val="22620960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112</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平成２４年度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問３１</a:t>
            </a:r>
          </a:p>
        </p:txBody>
      </p:sp>
      <p:sp>
        <p:nvSpPr>
          <p:cNvPr id="7" name="テキスト ボックス 6"/>
          <p:cNvSpPr txBox="1"/>
          <p:nvPr/>
        </p:nvSpPr>
        <p:spPr>
          <a:xfrm>
            <a:off x="611560" y="1412776"/>
            <a:ext cx="7920880" cy="2062103"/>
          </a:xfrm>
          <a:prstGeom prst="rect">
            <a:avLst/>
          </a:prstGeom>
          <a:noFill/>
        </p:spPr>
        <p:txBody>
          <a:bodyPr wrap="square" rtlCol="0">
            <a:spAutoFit/>
          </a:bodyPr>
          <a:lstStyle/>
          <a:p>
            <a:r>
              <a:rPr lang="ja-JP" altLang="en-US" sz="3200" dirty="0"/>
              <a:t>３５％の塩酸１００ｍＬと１５％の塩酸３００ｍＬを結合すると何％の塩酸が生成するか、次の中から正しいものを下から一つ選び、その番号を解答欄に記入しなさい。</a:t>
            </a:r>
            <a:endParaRPr kumimoji="1" lang="ja-JP" altLang="en-US" sz="3200" dirty="0"/>
          </a:p>
        </p:txBody>
      </p:sp>
      <p:sp>
        <p:nvSpPr>
          <p:cNvPr id="8" name="テキスト ボックス 7"/>
          <p:cNvSpPr txBox="1"/>
          <p:nvPr/>
        </p:nvSpPr>
        <p:spPr>
          <a:xfrm>
            <a:off x="2123728" y="3478356"/>
            <a:ext cx="2446504" cy="3046988"/>
          </a:xfrm>
          <a:prstGeom prst="rect">
            <a:avLst/>
          </a:prstGeom>
          <a:noFill/>
        </p:spPr>
        <p:txBody>
          <a:bodyPr wrap="none" rtlCol="0">
            <a:spAutoFit/>
          </a:bodyPr>
          <a:lstStyle/>
          <a:p>
            <a:r>
              <a:rPr kumimoji="1" lang="ja-JP" altLang="en-US" sz="4800" b="1" dirty="0">
                <a:latin typeface="+mn-ea"/>
                <a:ea typeface="+mn-ea"/>
              </a:rPr>
              <a:t>１　</a:t>
            </a:r>
            <a:r>
              <a:rPr kumimoji="1" lang="ja-JP" altLang="en-US" sz="4800" b="1" dirty="0">
                <a:latin typeface="ＭＳ Ｐ明朝" pitchFamily="18" charset="-128"/>
                <a:ea typeface="ＭＳ Ｐ明朝" pitchFamily="18" charset="-128"/>
              </a:rPr>
              <a:t>１５％</a:t>
            </a:r>
            <a:endParaRPr kumimoji="1" lang="en-US" altLang="ja-JP" sz="4800" b="1" dirty="0">
              <a:latin typeface="ＭＳ Ｐ明朝" pitchFamily="18" charset="-128"/>
              <a:ea typeface="ＭＳ Ｐ明朝" pitchFamily="18" charset="-128"/>
            </a:endParaRPr>
          </a:p>
          <a:p>
            <a:r>
              <a:rPr lang="ja-JP" altLang="en-US" sz="4800" b="1" dirty="0">
                <a:latin typeface="+mn-ea"/>
                <a:ea typeface="+mn-ea"/>
              </a:rPr>
              <a:t>２　</a:t>
            </a:r>
            <a:r>
              <a:rPr lang="ja-JP" altLang="en-US" sz="4800" b="1" dirty="0">
                <a:latin typeface="ＭＳ Ｐ明朝" pitchFamily="18" charset="-128"/>
                <a:ea typeface="ＭＳ Ｐ明朝" pitchFamily="18" charset="-128"/>
              </a:rPr>
              <a:t>２０％</a:t>
            </a:r>
            <a:endParaRPr lang="en-US" altLang="ja-JP" sz="4800" b="1" dirty="0">
              <a:latin typeface="ＭＳ Ｐ明朝" pitchFamily="18" charset="-128"/>
              <a:ea typeface="ＭＳ Ｐ明朝" pitchFamily="18" charset="-128"/>
            </a:endParaRPr>
          </a:p>
          <a:p>
            <a:r>
              <a:rPr lang="ja-JP" altLang="en-US" sz="4800" b="1" dirty="0">
                <a:latin typeface="+mn-ea"/>
                <a:ea typeface="+mn-ea"/>
              </a:rPr>
              <a:t>３　</a:t>
            </a:r>
            <a:r>
              <a:rPr lang="ja-JP" altLang="en-US" sz="4800" b="1" dirty="0">
                <a:latin typeface="ＭＳ Ｐ明朝" pitchFamily="18" charset="-128"/>
                <a:ea typeface="ＭＳ Ｐ明朝" pitchFamily="18" charset="-128"/>
              </a:rPr>
              <a:t>２５％</a:t>
            </a:r>
            <a:endParaRPr lang="en-US" altLang="ja-JP" sz="4800" b="1" dirty="0">
              <a:latin typeface="ＭＳ Ｐ明朝" pitchFamily="18" charset="-128"/>
              <a:ea typeface="ＭＳ Ｐ明朝" pitchFamily="18" charset="-128"/>
            </a:endParaRPr>
          </a:p>
          <a:p>
            <a:r>
              <a:rPr lang="ja-JP" altLang="en-US" sz="4800" b="1" dirty="0">
                <a:latin typeface="+mn-ea"/>
              </a:rPr>
              <a:t>４　</a:t>
            </a:r>
            <a:r>
              <a:rPr lang="ja-JP" altLang="en-US" sz="4800" b="1" dirty="0">
                <a:latin typeface="ＭＳ Ｐ明朝" pitchFamily="18" charset="-128"/>
                <a:ea typeface="ＭＳ Ｐ明朝" pitchFamily="18" charset="-128"/>
              </a:rPr>
              <a:t>３０％</a:t>
            </a:r>
            <a:endParaRPr lang="en-US" altLang="ja-JP" sz="4800" b="1" dirty="0">
              <a:latin typeface="ＭＳ Ｐ明朝" pitchFamily="18" charset="-128"/>
              <a:ea typeface="ＭＳ Ｐ明朝" pitchFamily="18" charset="-128"/>
            </a:endParaRPr>
          </a:p>
        </p:txBody>
      </p:sp>
      <p:sp>
        <p:nvSpPr>
          <p:cNvPr id="9" name="正方形/長方形 8"/>
          <p:cNvSpPr/>
          <p:nvPr/>
        </p:nvSpPr>
        <p:spPr>
          <a:xfrm>
            <a:off x="2123728" y="4240979"/>
            <a:ext cx="2520280"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793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113</a:t>
            </a:fld>
            <a:endParaRPr lang="en-US" altLang="ja-JP"/>
          </a:p>
        </p:txBody>
      </p:sp>
      <p:sp>
        <p:nvSpPr>
          <p:cNvPr id="4" name="正方形/長方形 3"/>
          <p:cNvSpPr/>
          <p:nvPr/>
        </p:nvSpPr>
        <p:spPr>
          <a:xfrm>
            <a:off x="323528" y="487025"/>
            <a:ext cx="8712968" cy="6370975"/>
          </a:xfrm>
          <a:prstGeom prst="rect">
            <a:avLst/>
          </a:prstGeom>
        </p:spPr>
        <p:txBody>
          <a:bodyPr wrap="square">
            <a:spAutoFit/>
          </a:bodyPr>
          <a:lstStyle/>
          <a:p>
            <a:r>
              <a:rPr lang="en-US" altLang="ja-JP" sz="3600" dirty="0"/>
              <a:t>35%</a:t>
            </a:r>
            <a:r>
              <a:rPr lang="ja-JP" altLang="en-US" sz="3600" dirty="0"/>
              <a:t>＝</a:t>
            </a:r>
            <a:r>
              <a:rPr lang="en-US" altLang="ja-JP" sz="3600" dirty="0"/>
              <a:t>0.35</a:t>
            </a:r>
            <a:r>
              <a:rPr lang="ja-JP" altLang="en-US" sz="3600" dirty="0"/>
              <a:t>　　　　　</a:t>
            </a:r>
            <a:r>
              <a:rPr lang="ja-JP" altLang="en-US" sz="3600" dirty="0">
                <a:solidFill>
                  <a:srgbClr val="FF0000"/>
                </a:solidFill>
              </a:rPr>
              <a:t>３５％　</a:t>
            </a:r>
            <a:r>
              <a:rPr lang="en-US" altLang="ja-JP" sz="3600" dirty="0">
                <a:solidFill>
                  <a:srgbClr val="FF0000"/>
                </a:solidFill>
              </a:rPr>
              <a:t>HC</a:t>
            </a:r>
            <a:r>
              <a:rPr lang="ja-JP" altLang="en-US" sz="3600" dirty="0">
                <a:solidFill>
                  <a:srgbClr val="FF0000"/>
                </a:solidFill>
              </a:rPr>
              <a:t>ｌ</a:t>
            </a:r>
            <a:br>
              <a:rPr lang="ja-JP" altLang="en-US" sz="3600" dirty="0">
                <a:solidFill>
                  <a:srgbClr val="FF0000"/>
                </a:solidFill>
              </a:rPr>
            </a:br>
            <a:r>
              <a:rPr lang="en-US" altLang="ja-JP" sz="3600" dirty="0"/>
              <a:t>15%</a:t>
            </a:r>
            <a:r>
              <a:rPr lang="ja-JP" altLang="en-US" sz="3600" dirty="0"/>
              <a:t>＝</a:t>
            </a:r>
            <a:r>
              <a:rPr lang="en-US" altLang="ja-JP" sz="3600" dirty="0"/>
              <a:t>0.15</a:t>
            </a:r>
            <a:r>
              <a:rPr lang="ja-JP" altLang="en-US" sz="3600" dirty="0"/>
              <a:t>　　　　　</a:t>
            </a:r>
            <a:r>
              <a:rPr lang="ja-JP" altLang="en-US" sz="3600" dirty="0">
                <a:solidFill>
                  <a:srgbClr val="FF0000"/>
                </a:solidFill>
              </a:rPr>
              <a:t>１５％　</a:t>
            </a:r>
            <a:r>
              <a:rPr lang="en-US" altLang="ja-JP" sz="3600" dirty="0">
                <a:solidFill>
                  <a:srgbClr val="FF0000"/>
                </a:solidFill>
              </a:rPr>
              <a:t>HC</a:t>
            </a:r>
            <a:r>
              <a:rPr lang="ja-JP" altLang="en-US" sz="3600" dirty="0">
                <a:solidFill>
                  <a:srgbClr val="FF0000"/>
                </a:solidFill>
              </a:rPr>
              <a:t>ｌ</a:t>
            </a:r>
            <a:br>
              <a:rPr lang="ja-JP" altLang="en-US" sz="3600" dirty="0">
                <a:solidFill>
                  <a:srgbClr val="FF0000"/>
                </a:solidFill>
              </a:rPr>
            </a:br>
            <a:endParaRPr lang="en-US" altLang="ja-JP" sz="3600" dirty="0">
              <a:solidFill>
                <a:srgbClr val="FF0000"/>
              </a:solidFill>
            </a:endParaRPr>
          </a:p>
          <a:p>
            <a:r>
              <a:rPr lang="en-US" altLang="ja-JP" sz="3600" dirty="0"/>
              <a:t>100mL</a:t>
            </a:r>
            <a:r>
              <a:rPr lang="ja-JP" altLang="en-US" sz="3600" dirty="0"/>
              <a:t>＋</a:t>
            </a:r>
            <a:r>
              <a:rPr lang="en-US" altLang="ja-JP" sz="3600" dirty="0"/>
              <a:t>300mL</a:t>
            </a:r>
            <a:r>
              <a:rPr lang="ja-JP" altLang="en-US" sz="3600" dirty="0"/>
              <a:t>＝</a:t>
            </a:r>
            <a:r>
              <a:rPr lang="en-US" altLang="ja-JP" sz="3600" dirty="0"/>
              <a:t>400mL</a:t>
            </a:r>
          </a:p>
          <a:p>
            <a:endParaRPr lang="en-US" altLang="ja-JP" dirty="0"/>
          </a:p>
          <a:p>
            <a:r>
              <a:rPr lang="ja-JP" altLang="en-US" dirty="0"/>
              <a:t>塩化水素の量を確認</a:t>
            </a:r>
            <a:br>
              <a:rPr lang="ja-JP" altLang="en-US" dirty="0"/>
            </a:br>
            <a:r>
              <a:rPr lang="en-US" altLang="ja-JP" sz="3600" dirty="0"/>
              <a:t>0.35×100</a:t>
            </a:r>
            <a:r>
              <a:rPr lang="ja-JP" altLang="en-US" sz="3600" dirty="0"/>
              <a:t>＋</a:t>
            </a:r>
            <a:r>
              <a:rPr lang="en-US" altLang="ja-JP" sz="3600" dirty="0"/>
              <a:t>0.15×300</a:t>
            </a:r>
            <a:r>
              <a:rPr lang="ja-JP" altLang="en-US" sz="3600" dirty="0"/>
              <a:t>＝</a:t>
            </a:r>
            <a:r>
              <a:rPr lang="en-US" altLang="ja-JP" sz="3600" dirty="0"/>
              <a:t>35</a:t>
            </a:r>
            <a:r>
              <a:rPr lang="ja-JP" altLang="en-US" sz="3600" dirty="0"/>
              <a:t>＋</a:t>
            </a:r>
            <a:r>
              <a:rPr lang="en-US" altLang="ja-JP" sz="3600" dirty="0"/>
              <a:t>45</a:t>
            </a:r>
            <a:r>
              <a:rPr lang="ja-JP" altLang="en-US" sz="3600" dirty="0"/>
              <a:t>＝</a:t>
            </a:r>
            <a:r>
              <a:rPr lang="en-US" altLang="ja-JP" sz="3600" dirty="0"/>
              <a:t>80mL</a:t>
            </a:r>
            <a:br>
              <a:rPr lang="ja-JP" altLang="en-US" sz="3600" dirty="0"/>
            </a:br>
            <a:endParaRPr lang="en-US" altLang="ja-JP" sz="3600" dirty="0"/>
          </a:p>
          <a:p>
            <a:r>
              <a:rPr lang="en-US" altLang="ja-JP" sz="3600" dirty="0"/>
              <a:t>80÷400</a:t>
            </a:r>
            <a:r>
              <a:rPr lang="ja-JP" altLang="en-US" sz="3600" dirty="0"/>
              <a:t>＝</a:t>
            </a:r>
            <a:r>
              <a:rPr lang="en-US" altLang="ja-JP" sz="3600" dirty="0"/>
              <a:t>0.2</a:t>
            </a:r>
            <a:br>
              <a:rPr lang="ja-JP" altLang="en-US" sz="3600" dirty="0"/>
            </a:br>
            <a:endParaRPr lang="en-US" altLang="ja-JP" sz="3600" dirty="0"/>
          </a:p>
          <a:p>
            <a:r>
              <a:rPr lang="en-US" altLang="ja-JP" sz="3600" dirty="0"/>
              <a:t>0.2</a:t>
            </a:r>
            <a:r>
              <a:rPr lang="ja-JP" altLang="en-US" sz="3600" dirty="0"/>
              <a:t>＝</a:t>
            </a:r>
            <a:r>
              <a:rPr lang="en-US" altLang="ja-JP" sz="3600" dirty="0"/>
              <a:t>20%</a:t>
            </a:r>
            <a:br>
              <a:rPr lang="ja-JP" altLang="en-US" sz="3600" dirty="0"/>
            </a:br>
            <a:endParaRPr lang="ja-JP" altLang="en-US" sz="3600" dirty="0"/>
          </a:p>
        </p:txBody>
      </p:sp>
    </p:spTree>
    <p:extLst>
      <p:ext uri="{BB962C8B-B14F-4D97-AF65-F5344CB8AC3E}">
        <p14:creationId xmlns:p14="http://schemas.microsoft.com/office/powerpoint/2010/main" val="22536785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114</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平成２４年度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問３２</a:t>
            </a:r>
          </a:p>
        </p:txBody>
      </p:sp>
      <p:sp>
        <p:nvSpPr>
          <p:cNvPr id="7" name="テキスト ボックス 6"/>
          <p:cNvSpPr txBox="1"/>
          <p:nvPr/>
        </p:nvSpPr>
        <p:spPr>
          <a:xfrm>
            <a:off x="636150" y="1196752"/>
            <a:ext cx="7920880" cy="2246769"/>
          </a:xfrm>
          <a:prstGeom prst="rect">
            <a:avLst/>
          </a:prstGeom>
          <a:noFill/>
        </p:spPr>
        <p:txBody>
          <a:bodyPr wrap="square" rtlCol="0">
            <a:spAutoFit/>
          </a:bodyPr>
          <a:lstStyle/>
          <a:p>
            <a:r>
              <a:rPr kumimoji="1" lang="ja-JP" altLang="en-US" sz="2800" dirty="0"/>
              <a:t>０．５ｍｏｌ／Ｌの蓚酸水溶液（Ｈ</a:t>
            </a:r>
            <a:r>
              <a:rPr kumimoji="1" lang="ja-JP" altLang="en-US" sz="1800" dirty="0"/>
              <a:t>２</a:t>
            </a:r>
            <a:r>
              <a:rPr kumimoji="1" lang="ja-JP" altLang="en-US" sz="2800" dirty="0"/>
              <a:t>Ｃ</a:t>
            </a:r>
            <a:r>
              <a:rPr kumimoji="1" lang="ja-JP" altLang="en-US" sz="1800" dirty="0"/>
              <a:t>２</a:t>
            </a:r>
            <a:r>
              <a:rPr kumimoji="1" lang="ja-JP" altLang="en-US" sz="2800" dirty="0"/>
              <a:t>Ｏ</a:t>
            </a:r>
            <a:r>
              <a:rPr kumimoji="1" lang="ja-JP" altLang="en-US" sz="1800" dirty="0"/>
              <a:t>４</a:t>
            </a:r>
            <a:r>
              <a:rPr kumimoji="1" lang="ja-JP" altLang="en-US" sz="2800" dirty="0"/>
              <a:t>）１０ｍＬを中和するのに、濃度不明の水酸化ナトリウム水溶液２５ｍＬが必要であった。この水酸化ナトリウムのモル濃度について、正しいものを下から一つ選び、その</a:t>
            </a:r>
            <a:r>
              <a:rPr lang="ja-JP" altLang="en-US" sz="2800" dirty="0"/>
              <a:t>番号を解答欄に記入しなさい。</a:t>
            </a:r>
            <a:endParaRPr lang="en-US" altLang="ja-JP" sz="2800" dirty="0"/>
          </a:p>
        </p:txBody>
      </p:sp>
      <p:sp>
        <p:nvSpPr>
          <p:cNvPr id="8" name="テキスト ボックス 7"/>
          <p:cNvSpPr txBox="1"/>
          <p:nvPr/>
        </p:nvSpPr>
        <p:spPr>
          <a:xfrm>
            <a:off x="1475656" y="3826783"/>
            <a:ext cx="3530134" cy="2554545"/>
          </a:xfrm>
          <a:prstGeom prst="rect">
            <a:avLst/>
          </a:prstGeom>
          <a:noFill/>
        </p:spPr>
        <p:txBody>
          <a:bodyPr wrap="none" rtlCol="0">
            <a:spAutoFit/>
          </a:bodyPr>
          <a:lstStyle/>
          <a:p>
            <a:r>
              <a:rPr kumimoji="1" lang="ja-JP" altLang="en-US" sz="4000" b="1" dirty="0">
                <a:latin typeface="+mn-ea"/>
                <a:ea typeface="+mn-ea"/>
              </a:rPr>
              <a:t>１　</a:t>
            </a:r>
            <a:r>
              <a:rPr kumimoji="1" lang="ja-JP" altLang="en-US" sz="4000" b="1" dirty="0">
                <a:latin typeface="ＭＳ Ｐ明朝" pitchFamily="18" charset="-128"/>
                <a:ea typeface="ＭＳ Ｐ明朝" pitchFamily="18" charset="-128"/>
              </a:rPr>
              <a:t>０．２ ｍｏｌ</a:t>
            </a:r>
            <a:r>
              <a:rPr kumimoji="1" lang="en-US" altLang="ja-JP" sz="4000" b="1" dirty="0">
                <a:latin typeface="ＭＳ Ｐ明朝" pitchFamily="18" charset="-128"/>
                <a:ea typeface="ＭＳ Ｐ明朝" pitchFamily="18" charset="-128"/>
              </a:rPr>
              <a:t>/</a:t>
            </a:r>
            <a:r>
              <a:rPr kumimoji="1" lang="ja-JP" altLang="en-US" sz="4000" b="1" dirty="0">
                <a:latin typeface="ＭＳ Ｐ明朝" pitchFamily="18" charset="-128"/>
                <a:ea typeface="ＭＳ Ｐ明朝" pitchFamily="18" charset="-128"/>
              </a:rPr>
              <a:t>Ｌ</a:t>
            </a:r>
            <a:endParaRPr kumimoji="1" lang="en-US" altLang="ja-JP" sz="4000" b="1" dirty="0">
              <a:latin typeface="ＭＳ Ｐ明朝" pitchFamily="18" charset="-128"/>
              <a:ea typeface="ＭＳ Ｐ明朝" pitchFamily="18" charset="-128"/>
            </a:endParaRPr>
          </a:p>
          <a:p>
            <a:r>
              <a:rPr lang="ja-JP" altLang="en-US" sz="4000" b="1" dirty="0">
                <a:latin typeface="+mn-ea"/>
                <a:ea typeface="+mn-ea"/>
              </a:rPr>
              <a:t>２　</a:t>
            </a:r>
            <a:r>
              <a:rPr lang="ja-JP" altLang="en-US" sz="4000" b="1" dirty="0">
                <a:latin typeface="ＭＳ Ｐ明朝" pitchFamily="18" charset="-128"/>
                <a:ea typeface="ＭＳ Ｐ明朝" pitchFamily="18" charset="-128"/>
              </a:rPr>
              <a:t>０．４ ｍｏｌ</a:t>
            </a:r>
            <a:r>
              <a:rPr lang="en-US" altLang="ja-JP" sz="4000" b="1" dirty="0">
                <a:latin typeface="ＭＳ Ｐ明朝" pitchFamily="18" charset="-128"/>
                <a:ea typeface="ＭＳ Ｐ明朝" pitchFamily="18" charset="-128"/>
              </a:rPr>
              <a:t>/</a:t>
            </a:r>
            <a:r>
              <a:rPr lang="ja-JP" altLang="en-US" sz="4000" b="1" dirty="0">
                <a:latin typeface="ＭＳ Ｐ明朝" pitchFamily="18" charset="-128"/>
                <a:ea typeface="ＭＳ Ｐ明朝" pitchFamily="18" charset="-128"/>
              </a:rPr>
              <a:t>Ｌ</a:t>
            </a:r>
            <a:endParaRPr lang="en-US" altLang="ja-JP" sz="4000" b="1" dirty="0">
              <a:latin typeface="ＭＳ Ｐ明朝" pitchFamily="18" charset="-128"/>
              <a:ea typeface="ＭＳ Ｐ明朝" pitchFamily="18" charset="-128"/>
            </a:endParaRPr>
          </a:p>
          <a:p>
            <a:r>
              <a:rPr lang="ja-JP" altLang="en-US" sz="4000" b="1" dirty="0">
                <a:latin typeface="+mn-ea"/>
                <a:ea typeface="+mn-ea"/>
              </a:rPr>
              <a:t>３　</a:t>
            </a:r>
            <a:r>
              <a:rPr lang="ja-JP" altLang="en-US" sz="4000" b="1" dirty="0">
                <a:latin typeface="ＭＳ Ｐ明朝" pitchFamily="18" charset="-128"/>
                <a:ea typeface="ＭＳ Ｐ明朝" pitchFamily="18" charset="-128"/>
              </a:rPr>
              <a:t>０．６ ｍｏｌ</a:t>
            </a:r>
            <a:r>
              <a:rPr lang="en-US" altLang="ja-JP" sz="4000" b="1" dirty="0">
                <a:latin typeface="ＭＳ Ｐ明朝" pitchFamily="18" charset="-128"/>
                <a:ea typeface="ＭＳ Ｐ明朝" pitchFamily="18" charset="-128"/>
              </a:rPr>
              <a:t>/</a:t>
            </a:r>
            <a:r>
              <a:rPr lang="ja-JP" altLang="en-US" sz="4000" b="1" dirty="0">
                <a:latin typeface="ＭＳ Ｐ明朝" pitchFamily="18" charset="-128"/>
                <a:ea typeface="ＭＳ Ｐ明朝" pitchFamily="18" charset="-128"/>
              </a:rPr>
              <a:t>Ｌ</a:t>
            </a:r>
            <a:endParaRPr lang="en-US" altLang="ja-JP" sz="4000" b="1" dirty="0">
              <a:latin typeface="ＭＳ 明朝" pitchFamily="17" charset="-128"/>
              <a:ea typeface="ＭＳ 明朝" pitchFamily="17" charset="-128"/>
            </a:endParaRPr>
          </a:p>
          <a:p>
            <a:r>
              <a:rPr lang="ja-JP" altLang="en-US" sz="4000" b="1" dirty="0">
                <a:latin typeface="+mn-ea"/>
              </a:rPr>
              <a:t>４　</a:t>
            </a:r>
            <a:r>
              <a:rPr lang="ja-JP" altLang="en-US" sz="4000" b="1" dirty="0">
                <a:latin typeface="ＭＳ Ｐ明朝" pitchFamily="18" charset="-128"/>
                <a:ea typeface="ＭＳ Ｐ明朝" pitchFamily="18" charset="-128"/>
              </a:rPr>
              <a:t>０．８ ｍｏｌ</a:t>
            </a:r>
            <a:r>
              <a:rPr lang="en-US" altLang="ja-JP" sz="4000" b="1" dirty="0">
                <a:latin typeface="ＭＳ Ｐ明朝" pitchFamily="18" charset="-128"/>
                <a:ea typeface="ＭＳ Ｐ明朝" pitchFamily="18" charset="-128"/>
              </a:rPr>
              <a:t>/</a:t>
            </a:r>
            <a:r>
              <a:rPr lang="ja-JP" altLang="en-US" sz="4000" b="1" dirty="0">
                <a:latin typeface="ＭＳ Ｐ明朝" pitchFamily="18" charset="-128"/>
                <a:ea typeface="ＭＳ Ｐ明朝" pitchFamily="18" charset="-128"/>
              </a:rPr>
              <a:t>Ｌ</a:t>
            </a:r>
            <a:endParaRPr kumimoji="1" lang="ja-JP" altLang="en-US" sz="4000" b="1" dirty="0">
              <a:latin typeface="ＭＳ Ｐ明朝" pitchFamily="18" charset="-128"/>
              <a:ea typeface="ＭＳ Ｐ明朝" pitchFamily="18" charset="-128"/>
            </a:endParaRPr>
          </a:p>
        </p:txBody>
      </p:sp>
      <p:sp>
        <p:nvSpPr>
          <p:cNvPr id="9" name="テキスト ボックス 8"/>
          <p:cNvSpPr txBox="1"/>
          <p:nvPr/>
        </p:nvSpPr>
        <p:spPr>
          <a:xfrm>
            <a:off x="2987824" y="1058252"/>
            <a:ext cx="542136" cy="276999"/>
          </a:xfrm>
          <a:prstGeom prst="rect">
            <a:avLst/>
          </a:prstGeom>
          <a:noFill/>
        </p:spPr>
        <p:txBody>
          <a:bodyPr wrap="none" rtlCol="0">
            <a:spAutoFit/>
          </a:bodyPr>
          <a:lstStyle/>
          <a:p>
            <a:r>
              <a:rPr kumimoji="1" lang="ja-JP" altLang="en-US" sz="1200" dirty="0"/>
              <a:t>しゅう</a:t>
            </a:r>
          </a:p>
        </p:txBody>
      </p:sp>
      <p:sp>
        <p:nvSpPr>
          <p:cNvPr id="10" name="正方形/長方形 9"/>
          <p:cNvSpPr/>
          <p:nvPr/>
        </p:nvSpPr>
        <p:spPr>
          <a:xfrm>
            <a:off x="1460051" y="4581128"/>
            <a:ext cx="3960440" cy="6480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729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115</a:t>
            </a:fld>
            <a:endParaRPr lang="en-US" altLang="ja-JP"/>
          </a:p>
        </p:txBody>
      </p:sp>
      <p:grpSp>
        <p:nvGrpSpPr>
          <p:cNvPr id="13" name="グループ化 12"/>
          <p:cNvGrpSpPr/>
          <p:nvPr/>
        </p:nvGrpSpPr>
        <p:grpSpPr>
          <a:xfrm>
            <a:off x="1115616" y="548680"/>
            <a:ext cx="6768752" cy="1224136"/>
            <a:chOff x="395536" y="3933056"/>
            <a:chExt cx="6657971" cy="1138773"/>
          </a:xfrm>
        </p:grpSpPr>
        <p:sp>
          <p:nvSpPr>
            <p:cNvPr id="9" name="テキスト ボックス 8"/>
            <p:cNvSpPr txBox="1"/>
            <p:nvPr/>
          </p:nvSpPr>
          <p:spPr>
            <a:xfrm>
              <a:off x="395536" y="3933056"/>
              <a:ext cx="6657971" cy="1138773"/>
            </a:xfrm>
            <a:prstGeom prst="rect">
              <a:avLst/>
            </a:prstGeom>
            <a:noFill/>
          </p:spPr>
          <p:txBody>
            <a:bodyPr wrap="square" rtlCol="0">
              <a:spAutoFit/>
            </a:bodyPr>
            <a:lstStyle/>
            <a:p>
              <a:r>
                <a:rPr lang="ja-JP" altLang="ja-JP" sz="2800" dirty="0"/>
                <a:t>公式：</a:t>
              </a:r>
              <a:r>
                <a:rPr lang="en-US" altLang="ja-JP" sz="3600" b="1" dirty="0"/>
                <a:t>acv</a:t>
              </a:r>
              <a:r>
                <a:rPr lang="ja-JP" altLang="ja-JP" sz="2800" b="1" dirty="0"/>
                <a:t>＝</a:t>
              </a:r>
              <a:r>
                <a:rPr lang="en-US" altLang="ja-JP" sz="3600" b="1" dirty="0" err="1"/>
                <a:t>bcv</a:t>
              </a:r>
              <a:endParaRPr lang="ja-JP" altLang="ja-JP" sz="3600" b="1" dirty="0"/>
            </a:p>
            <a:p>
              <a:r>
                <a:rPr kumimoji="1" lang="en-US" altLang="ja-JP" sz="3200" dirty="0"/>
                <a:t>a</a:t>
              </a:r>
              <a:r>
                <a:rPr kumimoji="1" lang="ja-JP" altLang="en-US" dirty="0"/>
                <a:t>：酸の価　</a:t>
              </a:r>
              <a:r>
                <a:rPr kumimoji="1" lang="en-US" altLang="ja-JP" sz="3200" dirty="0"/>
                <a:t>b</a:t>
              </a:r>
              <a:r>
                <a:rPr kumimoji="1" lang="ja-JP" altLang="en-US" dirty="0"/>
                <a:t>：塩基の価　</a:t>
              </a:r>
              <a:r>
                <a:rPr kumimoji="1" lang="en-US" altLang="ja-JP" sz="3200" dirty="0"/>
                <a:t>c</a:t>
              </a:r>
              <a:r>
                <a:rPr kumimoji="1" lang="ja-JP" altLang="en-US" dirty="0"/>
                <a:t>：モル濃度　</a:t>
              </a:r>
              <a:r>
                <a:rPr kumimoji="1" lang="en-US" altLang="ja-JP" sz="3200" dirty="0"/>
                <a:t>v</a:t>
              </a:r>
              <a:r>
                <a:rPr kumimoji="1" lang="ja-JP" altLang="en-US" dirty="0"/>
                <a:t>：容量</a:t>
              </a:r>
              <a:endParaRPr kumimoji="1" lang="en-US" altLang="ja-JP" dirty="0"/>
            </a:p>
          </p:txBody>
        </p:sp>
        <p:sp>
          <p:nvSpPr>
            <p:cNvPr id="12" name="正方形/長方形 11"/>
            <p:cNvSpPr/>
            <p:nvPr/>
          </p:nvSpPr>
          <p:spPr>
            <a:xfrm>
              <a:off x="395536" y="4005064"/>
              <a:ext cx="6657971" cy="10052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p:nvGrpSpPr>
        <p:grpSpPr>
          <a:xfrm>
            <a:off x="821542" y="2348880"/>
            <a:ext cx="7700314" cy="1470445"/>
            <a:chOff x="937929" y="2392614"/>
            <a:chExt cx="7700314" cy="1470445"/>
          </a:xfrm>
        </p:grpSpPr>
        <p:sp>
          <p:nvSpPr>
            <p:cNvPr id="7" name="テキスト ボックス 6"/>
            <p:cNvSpPr txBox="1"/>
            <p:nvPr/>
          </p:nvSpPr>
          <p:spPr>
            <a:xfrm>
              <a:off x="971600" y="2847396"/>
              <a:ext cx="7666643" cy="1015663"/>
            </a:xfrm>
            <a:prstGeom prst="rect">
              <a:avLst/>
            </a:prstGeom>
            <a:noFill/>
          </p:spPr>
          <p:txBody>
            <a:bodyPr wrap="square" rtlCol="0">
              <a:spAutoFit/>
            </a:bodyPr>
            <a:lstStyle/>
            <a:p>
              <a:r>
                <a:rPr lang="ja-JP" altLang="en-US" dirty="0"/>
                <a:t>蓚酸</a:t>
              </a:r>
              <a:r>
                <a:rPr lang="en-US" altLang="ja-JP" dirty="0"/>
                <a:t>+</a:t>
              </a:r>
              <a:r>
                <a:rPr lang="ja-JP" altLang="en-US" dirty="0"/>
                <a:t>水酸化ナトリウム→蓚酸ナトリウム</a:t>
              </a:r>
              <a:r>
                <a:rPr lang="en-US" altLang="ja-JP" dirty="0"/>
                <a:t>+</a:t>
              </a:r>
              <a:r>
                <a:rPr lang="ja-JP" altLang="en-US" dirty="0"/>
                <a:t>水</a:t>
              </a:r>
              <a:endParaRPr lang="en-US" altLang="ja-JP" dirty="0"/>
            </a:p>
            <a:p>
              <a:r>
                <a:rPr lang="en-US" altLang="ja-JP" sz="3600" dirty="0"/>
                <a:t>H</a:t>
              </a:r>
              <a:r>
                <a:rPr lang="en-US" altLang="ja-JP" sz="2800" dirty="0"/>
                <a:t>2</a:t>
              </a:r>
              <a:r>
                <a:rPr lang="en-US" altLang="ja-JP" sz="3600" dirty="0"/>
                <a:t>C</a:t>
              </a:r>
              <a:r>
                <a:rPr lang="en-US" altLang="ja-JP" sz="2800" dirty="0"/>
                <a:t>2</a:t>
              </a:r>
              <a:r>
                <a:rPr lang="en-US" altLang="ja-JP" sz="3600" dirty="0"/>
                <a:t>O</a:t>
              </a:r>
              <a:r>
                <a:rPr lang="en-US" altLang="ja-JP" sz="2800" dirty="0"/>
                <a:t>4</a:t>
              </a:r>
              <a:r>
                <a:rPr lang="en-US" altLang="ja-JP" sz="3600" dirty="0"/>
                <a:t> + 2NaOH → Na</a:t>
              </a:r>
              <a:r>
                <a:rPr lang="en-US" altLang="ja-JP" sz="2800" dirty="0"/>
                <a:t>2</a:t>
              </a:r>
              <a:r>
                <a:rPr lang="en-US" altLang="ja-JP" sz="3600" dirty="0"/>
                <a:t>C</a:t>
              </a:r>
              <a:r>
                <a:rPr lang="en-US" altLang="ja-JP" sz="2800" dirty="0"/>
                <a:t>2</a:t>
              </a:r>
              <a:r>
                <a:rPr lang="en-US" altLang="ja-JP" sz="3600" dirty="0"/>
                <a:t>O</a:t>
              </a:r>
              <a:r>
                <a:rPr lang="en-US" altLang="ja-JP" sz="2800" dirty="0"/>
                <a:t>4</a:t>
              </a:r>
              <a:r>
                <a:rPr lang="en-US" altLang="ja-JP" sz="3600" dirty="0"/>
                <a:t> + 2H</a:t>
              </a:r>
              <a:r>
                <a:rPr lang="en-US" altLang="ja-JP" sz="2800" dirty="0"/>
                <a:t>2</a:t>
              </a:r>
              <a:r>
                <a:rPr lang="en-US" altLang="ja-JP" sz="3600" dirty="0"/>
                <a:t>O</a:t>
              </a:r>
              <a:endParaRPr kumimoji="1" lang="ja-JP" altLang="en-US" sz="3600" dirty="0"/>
            </a:p>
          </p:txBody>
        </p:sp>
        <p:sp>
          <p:nvSpPr>
            <p:cNvPr id="8" name="テキスト ボックス 7"/>
            <p:cNvSpPr txBox="1"/>
            <p:nvPr/>
          </p:nvSpPr>
          <p:spPr>
            <a:xfrm>
              <a:off x="937929" y="2392614"/>
              <a:ext cx="4605748" cy="461665"/>
            </a:xfrm>
            <a:prstGeom prst="rect">
              <a:avLst/>
            </a:prstGeom>
            <a:noFill/>
          </p:spPr>
          <p:txBody>
            <a:bodyPr wrap="none" rtlCol="0">
              <a:spAutoFit/>
            </a:bodyPr>
            <a:lstStyle/>
            <a:p>
              <a:r>
                <a:rPr kumimoji="1" lang="ja-JP" altLang="en-US" dirty="0">
                  <a:solidFill>
                    <a:srgbClr val="FF0000"/>
                  </a:solidFill>
                </a:rPr>
                <a:t>２価の酸＋１価の塩基の中和反応</a:t>
              </a:r>
            </a:p>
          </p:txBody>
        </p:sp>
      </p:grpSp>
      <p:sp>
        <p:nvSpPr>
          <p:cNvPr id="22" name="テキスト ボックス 21"/>
          <p:cNvSpPr txBox="1"/>
          <p:nvPr/>
        </p:nvSpPr>
        <p:spPr>
          <a:xfrm>
            <a:off x="821542" y="4074770"/>
            <a:ext cx="7700314" cy="1877437"/>
          </a:xfrm>
          <a:prstGeom prst="rect">
            <a:avLst/>
          </a:prstGeom>
          <a:noFill/>
        </p:spPr>
        <p:txBody>
          <a:bodyPr wrap="square" rtlCol="0">
            <a:spAutoFit/>
          </a:bodyPr>
          <a:lstStyle/>
          <a:p>
            <a:r>
              <a:rPr kumimoji="1" lang="ja-JP" altLang="en-US" sz="3600" dirty="0"/>
              <a:t>２</a:t>
            </a:r>
            <a:r>
              <a:rPr kumimoji="1" lang="en-US" altLang="ja-JP" sz="3600" dirty="0"/>
              <a:t>×</a:t>
            </a:r>
            <a:r>
              <a:rPr kumimoji="1" lang="ja-JP" altLang="en-US" sz="3600" dirty="0"/>
              <a:t>０．５</a:t>
            </a:r>
            <a:r>
              <a:rPr kumimoji="1" lang="en-US" altLang="ja-JP" sz="3600" dirty="0"/>
              <a:t>×</a:t>
            </a:r>
            <a:r>
              <a:rPr kumimoji="1" lang="ja-JP" altLang="en-US" sz="3600" dirty="0"/>
              <a:t>１０　＝　１</a:t>
            </a:r>
            <a:r>
              <a:rPr kumimoji="1" lang="en-US" altLang="ja-JP" sz="3600" dirty="0"/>
              <a:t>× </a:t>
            </a:r>
            <a:r>
              <a:rPr kumimoji="1" lang="ja-JP" altLang="en-US" sz="3600" b="1" dirty="0">
                <a:solidFill>
                  <a:srgbClr val="FF0000"/>
                </a:solidFill>
              </a:rPr>
              <a:t>ｂ </a:t>
            </a:r>
            <a:r>
              <a:rPr lang="en-US" altLang="ja-JP" sz="3600" dirty="0"/>
              <a:t>×</a:t>
            </a:r>
            <a:r>
              <a:rPr lang="ja-JP" altLang="en-US" sz="3600" dirty="0"/>
              <a:t>２５</a:t>
            </a:r>
            <a:endParaRPr lang="en-US" altLang="ja-JP" sz="3600" dirty="0"/>
          </a:p>
          <a:p>
            <a:pPr algn="ctr"/>
            <a:r>
              <a:rPr lang="ja-JP" altLang="en-US" sz="3600" dirty="0"/>
              <a:t>１０　＝　２５ </a:t>
            </a:r>
            <a:r>
              <a:rPr lang="en-US" altLang="ja-JP" sz="3600" dirty="0"/>
              <a:t>× </a:t>
            </a:r>
            <a:r>
              <a:rPr lang="ja-JP" altLang="en-US" sz="3600" b="1" dirty="0" err="1">
                <a:solidFill>
                  <a:srgbClr val="FF0000"/>
                </a:solidFill>
              </a:rPr>
              <a:t>ｂ</a:t>
            </a:r>
            <a:endParaRPr lang="en-US" altLang="ja-JP" sz="3600" b="1" dirty="0">
              <a:solidFill>
                <a:srgbClr val="FF0000"/>
              </a:solidFill>
            </a:endParaRPr>
          </a:p>
          <a:p>
            <a:pPr algn="ctr"/>
            <a:r>
              <a:rPr lang="ja-JP" altLang="en-US" sz="4400" b="1" u="sng" dirty="0">
                <a:solidFill>
                  <a:srgbClr val="FF0000"/>
                </a:solidFill>
              </a:rPr>
              <a:t>ｂ　＝　０．４</a:t>
            </a:r>
            <a:endParaRPr kumimoji="1" lang="ja-JP" altLang="en-US" sz="4400" u="sng" dirty="0"/>
          </a:p>
        </p:txBody>
      </p:sp>
    </p:spTree>
    <p:extLst>
      <p:ext uri="{BB962C8B-B14F-4D97-AF65-F5344CB8AC3E}">
        <p14:creationId xmlns:p14="http://schemas.microsoft.com/office/powerpoint/2010/main" val="23299845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116</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２４</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問３３</a:t>
            </a:r>
          </a:p>
        </p:txBody>
      </p:sp>
      <p:sp>
        <p:nvSpPr>
          <p:cNvPr id="7" name="テキスト ボックス 6"/>
          <p:cNvSpPr txBox="1"/>
          <p:nvPr/>
        </p:nvSpPr>
        <p:spPr>
          <a:xfrm>
            <a:off x="611560" y="1412776"/>
            <a:ext cx="7920880" cy="1569660"/>
          </a:xfrm>
          <a:prstGeom prst="rect">
            <a:avLst/>
          </a:prstGeom>
          <a:noFill/>
        </p:spPr>
        <p:txBody>
          <a:bodyPr wrap="square" rtlCol="0">
            <a:spAutoFit/>
          </a:bodyPr>
          <a:lstStyle/>
          <a:p>
            <a:r>
              <a:rPr kumimoji="1" lang="ja-JP" altLang="en-US" sz="3200" dirty="0"/>
              <a:t>次の官能基とその名称の組み合わせとして、</a:t>
            </a:r>
            <a:r>
              <a:rPr kumimoji="1" lang="ja-JP" altLang="en-US" sz="3200" u="wavy" dirty="0"/>
              <a:t>誤っているもの</a:t>
            </a:r>
            <a:r>
              <a:rPr kumimoji="1" lang="ja-JP" altLang="en-US" sz="3200" dirty="0"/>
              <a:t>を下から一つ選び、その番号を解答欄に記入しなさい。</a:t>
            </a:r>
          </a:p>
        </p:txBody>
      </p:sp>
      <p:sp>
        <p:nvSpPr>
          <p:cNvPr id="9" name="テキスト ボックス 8"/>
          <p:cNvSpPr txBox="1"/>
          <p:nvPr/>
        </p:nvSpPr>
        <p:spPr>
          <a:xfrm>
            <a:off x="1835696" y="3212976"/>
            <a:ext cx="7308304" cy="2862322"/>
          </a:xfrm>
          <a:prstGeom prst="rect">
            <a:avLst/>
          </a:prstGeom>
          <a:noFill/>
        </p:spPr>
        <p:txBody>
          <a:bodyPr wrap="square" rtlCol="0">
            <a:spAutoFit/>
          </a:bodyPr>
          <a:lstStyle/>
          <a:p>
            <a:r>
              <a:rPr kumimoji="1" lang="ja-JP" altLang="en-US" sz="3600" dirty="0"/>
              <a:t>　　官能基　　　　　名称</a:t>
            </a:r>
            <a:endParaRPr kumimoji="1" lang="en-US" altLang="ja-JP" sz="3600" dirty="0"/>
          </a:p>
          <a:p>
            <a:pPr>
              <a:tabLst>
                <a:tab pos="536575" algn="l"/>
              </a:tabLst>
            </a:pPr>
            <a:r>
              <a:rPr kumimoji="1" lang="ja-JP" altLang="en-US" sz="3600" dirty="0"/>
              <a:t>１</a:t>
            </a:r>
            <a:r>
              <a:rPr kumimoji="1" lang="en-US" altLang="ja-JP" sz="3600" dirty="0"/>
              <a:t>	</a:t>
            </a:r>
            <a:r>
              <a:rPr kumimoji="1" lang="ja-JP" altLang="en-US" sz="3600" dirty="0"/>
              <a:t>－ＣＨＯ</a:t>
            </a:r>
            <a:r>
              <a:rPr kumimoji="1" lang="en-US" altLang="ja-JP" sz="3600" dirty="0"/>
              <a:t>	</a:t>
            </a:r>
            <a:r>
              <a:rPr kumimoji="1" lang="ja-JP" altLang="en-US" sz="3600" dirty="0"/>
              <a:t>アルデヒド基</a:t>
            </a:r>
            <a:endParaRPr kumimoji="1" lang="en-US" altLang="ja-JP" sz="3600" dirty="0"/>
          </a:p>
          <a:p>
            <a:pPr>
              <a:tabLst>
                <a:tab pos="536575" algn="l"/>
              </a:tabLst>
            </a:pPr>
            <a:r>
              <a:rPr lang="ja-JP" altLang="en-US" sz="3600" dirty="0"/>
              <a:t>２</a:t>
            </a:r>
            <a:r>
              <a:rPr lang="en-US" altLang="ja-JP" sz="3600" dirty="0"/>
              <a:t>	</a:t>
            </a:r>
            <a:r>
              <a:rPr lang="ja-JP" altLang="en-US" sz="3600" dirty="0"/>
              <a:t>－ＣＯＯＨ</a:t>
            </a:r>
            <a:r>
              <a:rPr lang="en-US" altLang="ja-JP" sz="2800" dirty="0"/>
              <a:t>	</a:t>
            </a:r>
            <a:r>
              <a:rPr lang="ja-JP" altLang="en-US" sz="3600" dirty="0"/>
              <a:t>カルボキシ基</a:t>
            </a:r>
            <a:endParaRPr lang="en-US" altLang="ja-JP" sz="4400" dirty="0"/>
          </a:p>
          <a:p>
            <a:pPr>
              <a:tabLst>
                <a:tab pos="536575" algn="l"/>
              </a:tabLst>
            </a:pPr>
            <a:r>
              <a:rPr kumimoji="1" lang="ja-JP" altLang="en-US" sz="3600" dirty="0"/>
              <a:t>３</a:t>
            </a:r>
            <a:r>
              <a:rPr kumimoji="1" lang="en-US" altLang="ja-JP" sz="3600" dirty="0"/>
              <a:t>	</a:t>
            </a:r>
            <a:r>
              <a:rPr kumimoji="1" lang="ja-JP" altLang="en-US" sz="3600" dirty="0"/>
              <a:t>－ＯＨ</a:t>
            </a:r>
            <a:r>
              <a:rPr kumimoji="1" lang="en-US" altLang="ja-JP" sz="3600" dirty="0"/>
              <a:t>		</a:t>
            </a:r>
            <a:r>
              <a:rPr lang="ja-JP" altLang="en-US" sz="3600" dirty="0"/>
              <a:t>ヒドロキシル基</a:t>
            </a:r>
            <a:endParaRPr kumimoji="1" lang="en-US" altLang="ja-JP" sz="3600" dirty="0"/>
          </a:p>
          <a:p>
            <a:pPr>
              <a:tabLst>
                <a:tab pos="536575" algn="l"/>
              </a:tabLst>
            </a:pPr>
            <a:r>
              <a:rPr lang="ja-JP" altLang="en-US" sz="3600" dirty="0"/>
              <a:t>４</a:t>
            </a:r>
            <a:r>
              <a:rPr lang="en-US" altLang="ja-JP" sz="3600" dirty="0"/>
              <a:t>	</a:t>
            </a:r>
            <a:r>
              <a:rPr lang="ja-JP" altLang="en-US" sz="3600" dirty="0"/>
              <a:t>－ＮＨ</a:t>
            </a:r>
            <a:r>
              <a:rPr lang="ja-JP" altLang="en-US" sz="2800" dirty="0"/>
              <a:t>２</a:t>
            </a:r>
            <a:r>
              <a:rPr lang="en-US" altLang="ja-JP" sz="2800" dirty="0"/>
              <a:t>	</a:t>
            </a:r>
            <a:r>
              <a:rPr lang="ja-JP" altLang="en-US" sz="3600" dirty="0"/>
              <a:t>ニトロ基</a:t>
            </a:r>
            <a:endParaRPr lang="en-US" altLang="ja-JP" sz="3600" dirty="0"/>
          </a:p>
        </p:txBody>
      </p:sp>
      <p:cxnSp>
        <p:nvCxnSpPr>
          <p:cNvPr id="11" name="直線コネクタ 10"/>
          <p:cNvCxnSpPr/>
          <p:nvPr/>
        </p:nvCxnSpPr>
        <p:spPr>
          <a:xfrm>
            <a:off x="1691680" y="3861048"/>
            <a:ext cx="61926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2338408" y="3234058"/>
            <a:ext cx="0" cy="2931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835696" y="5445224"/>
            <a:ext cx="5958438" cy="63007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0834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r>
              <a:rPr lang="en-US" altLang="ja-JP"/>
              <a:t>2014/6/29</a:t>
            </a:r>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117</a:t>
            </a:fld>
            <a:endParaRPr lang="en-US" altLang="ja-JP"/>
          </a:p>
        </p:txBody>
      </p:sp>
      <p:sp>
        <p:nvSpPr>
          <p:cNvPr id="4" name="正方形/長方形 3"/>
          <p:cNvSpPr/>
          <p:nvPr/>
        </p:nvSpPr>
        <p:spPr>
          <a:xfrm>
            <a:off x="107504" y="620688"/>
            <a:ext cx="2678938" cy="400110"/>
          </a:xfrm>
          <a:prstGeom prst="rect">
            <a:avLst/>
          </a:prstGeom>
        </p:spPr>
        <p:txBody>
          <a:bodyPr wrap="none">
            <a:spAutoFit/>
          </a:bodyPr>
          <a:lstStyle/>
          <a:p>
            <a:r>
              <a:rPr lang="ja-JP" altLang="ja-JP" sz="2000" b="1" dirty="0">
                <a:highlight>
                  <a:srgbClr val="00FF00"/>
                </a:highlight>
                <a:ea typeface="ＭＳ Ｐゴシック"/>
              </a:rPr>
              <a:t>官能基や基による分類</a:t>
            </a:r>
            <a:endParaRPr lang="ja-JP" altLang="en-US" sz="2000" dirty="0"/>
          </a:p>
        </p:txBody>
      </p:sp>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３）炭化水素の分類</a:t>
            </a:r>
            <a:r>
              <a:rPr kumimoji="1" lang="ja-JP"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242" name="Picture 2" descr="C:\Users\okamotot\Desktop\sc0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85" y="3717032"/>
            <a:ext cx="8341029" cy="1800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251520" y="1196752"/>
            <a:ext cx="852527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　</a:t>
            </a:r>
            <a:r>
              <a:rPr kumimoji="1" 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炭化水素の水素原子を他の原子または原子団で置き換えるといろいろと性質の異なる化合物ができる。例えば、炭化水素であるメタン</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CH</a:t>
            </a:r>
            <a:r>
              <a:rPr kumimoji="1" lang="en-US" altLang="ja-JP" sz="2000" b="1" i="0" u="none" strike="noStrike" cap="none" normalizeH="0" baseline="-30000" dirty="0">
                <a:ln>
                  <a:noFill/>
                </a:ln>
                <a:solidFill>
                  <a:schemeClr val="tx1"/>
                </a:solidFill>
                <a:effectLst/>
                <a:latin typeface="ＭＳ Ｐゴシック" pitchFamily="50" charset="-128"/>
                <a:ea typeface="ＭＳ Ｐゴシック" pitchFamily="50" charset="-128"/>
                <a:cs typeface="ＭＳ Ｐゴシック" pitchFamily="50" charset="-128"/>
              </a:rPr>
              <a:t>4</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は水に溶けない気体だがメタンから</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原子１個を</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OH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（ヒドロキシ基）で置き換えたメタノール</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CH</a:t>
            </a:r>
            <a:r>
              <a:rPr kumimoji="1" lang="en-US" altLang="ja-JP" sz="2000" b="1" i="0" u="none" strike="noStrike" cap="none" normalizeH="0" baseline="-30000" dirty="0">
                <a:ln>
                  <a:noFill/>
                </a:ln>
                <a:solidFill>
                  <a:schemeClr val="tx1"/>
                </a:solidFill>
                <a:effectLst/>
                <a:latin typeface="ＭＳ Ｐゴシック" pitchFamily="50" charset="-128"/>
                <a:ea typeface="ＭＳ Ｐゴシック" pitchFamily="50" charset="-128"/>
                <a:cs typeface="ＭＳ Ｐゴシック" pitchFamily="50" charset="-128"/>
              </a:rPr>
              <a:t>3</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OH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は、液体でよく水に溶ける性質がある。炭化水素にヒドロキシ基のような特定の原子団が結合すると、化学的性質の良く似た一群の化合物ができる。このように、化合物の性質を特徴づける特定の原子団を</a:t>
            </a:r>
            <a:r>
              <a:rPr kumimoji="1" lang="ja-JP" altLang="en-US" sz="2000" b="1" i="0" u="none" strike="noStrike" cap="none" normalizeH="0" baseline="0" dirty="0">
                <a:ln>
                  <a:noFill/>
                </a:ln>
                <a:solidFill>
                  <a:srgbClr val="FF0000"/>
                </a:solidFill>
                <a:effectLst/>
                <a:latin typeface="ＭＳ Ｐゴシック" pitchFamily="50" charset="-128"/>
                <a:ea typeface="ＭＳ Ｐゴシック" pitchFamily="50" charset="-128"/>
                <a:cs typeface="ＭＳ Ｐゴシック" pitchFamily="50" charset="-128"/>
              </a:rPr>
              <a:t>官能基</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という。</a:t>
            </a:r>
            <a:r>
              <a:rPr kumimoji="1" lang="ja-JP" altLang="en-US"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en-US"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12889733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118</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平成２４年度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問３４</a:t>
            </a:r>
          </a:p>
        </p:txBody>
      </p:sp>
      <p:sp>
        <p:nvSpPr>
          <p:cNvPr id="7" name="テキスト ボックス 6"/>
          <p:cNvSpPr txBox="1"/>
          <p:nvPr/>
        </p:nvSpPr>
        <p:spPr>
          <a:xfrm>
            <a:off x="582900" y="1098505"/>
            <a:ext cx="7920880" cy="1384995"/>
          </a:xfrm>
          <a:prstGeom prst="rect">
            <a:avLst/>
          </a:prstGeom>
          <a:noFill/>
        </p:spPr>
        <p:txBody>
          <a:bodyPr wrap="square" rtlCol="0">
            <a:spAutoFit/>
          </a:bodyPr>
          <a:lstStyle/>
          <a:p>
            <a:r>
              <a:rPr kumimoji="1" lang="ja-JP" altLang="en-US" sz="2800" dirty="0"/>
              <a:t>次の化学反応式の（　）の中に入る数字の組み合わせとして、正しいものを下から一つ選び、その番号を解答欄に記入しなさい。</a:t>
            </a:r>
            <a:endParaRPr kumimoji="1" lang="ja-JP" altLang="en-US" sz="3200" dirty="0"/>
          </a:p>
        </p:txBody>
      </p:sp>
      <p:sp>
        <p:nvSpPr>
          <p:cNvPr id="9" name="テキスト ボックス 8"/>
          <p:cNvSpPr txBox="1"/>
          <p:nvPr/>
        </p:nvSpPr>
        <p:spPr>
          <a:xfrm>
            <a:off x="971600" y="3674612"/>
            <a:ext cx="5151090" cy="2862322"/>
          </a:xfrm>
          <a:prstGeom prst="rect">
            <a:avLst/>
          </a:prstGeom>
          <a:noFill/>
        </p:spPr>
        <p:txBody>
          <a:bodyPr wrap="none" rtlCol="0">
            <a:spAutoFit/>
          </a:bodyPr>
          <a:lstStyle/>
          <a:p>
            <a:pPr>
              <a:tabLst>
                <a:tab pos="1344613" algn="l"/>
                <a:tab pos="2598738" algn="l"/>
                <a:tab pos="3852863" algn="l"/>
                <a:tab pos="5199063" algn="l"/>
              </a:tabLst>
            </a:pPr>
            <a:r>
              <a:rPr kumimoji="1" lang="ja-JP" altLang="en-US" sz="3600" dirty="0"/>
              <a:t>　　</a:t>
            </a:r>
            <a:r>
              <a:rPr lang="en-US" altLang="ja-JP" sz="3600" dirty="0"/>
              <a:t>	</a:t>
            </a:r>
            <a:r>
              <a:rPr kumimoji="1" lang="ja-JP" altLang="en-US" sz="3600" b="1" dirty="0">
                <a:latin typeface="ＭＳ 明朝" pitchFamily="17" charset="-128"/>
                <a:ea typeface="ＭＳ 明朝" pitchFamily="17" charset="-128"/>
              </a:rPr>
              <a:t>ア</a:t>
            </a:r>
            <a:r>
              <a:rPr lang="en-US" altLang="ja-JP" sz="3600" b="1" dirty="0">
                <a:latin typeface="ＭＳ 明朝" pitchFamily="17" charset="-128"/>
                <a:ea typeface="ＭＳ 明朝" pitchFamily="17" charset="-128"/>
              </a:rPr>
              <a:t>	</a:t>
            </a:r>
            <a:r>
              <a:rPr kumimoji="1" lang="ja-JP" altLang="en-US" sz="3600" b="1" dirty="0">
                <a:latin typeface="ＭＳ 明朝" pitchFamily="17" charset="-128"/>
                <a:ea typeface="ＭＳ 明朝" pitchFamily="17" charset="-128"/>
              </a:rPr>
              <a:t>イ</a:t>
            </a:r>
            <a:r>
              <a:rPr kumimoji="1" lang="en-US" altLang="ja-JP" sz="3600" b="1" dirty="0">
                <a:latin typeface="ＭＳ 明朝" pitchFamily="17" charset="-128"/>
                <a:ea typeface="ＭＳ 明朝" pitchFamily="17" charset="-128"/>
              </a:rPr>
              <a:t>	</a:t>
            </a:r>
            <a:r>
              <a:rPr kumimoji="1" lang="ja-JP" altLang="en-US" sz="3600" b="1" dirty="0">
                <a:latin typeface="ＭＳ 明朝" pitchFamily="17" charset="-128"/>
                <a:ea typeface="ＭＳ 明朝" pitchFamily="17" charset="-128"/>
              </a:rPr>
              <a:t>ウ</a:t>
            </a:r>
            <a:r>
              <a:rPr kumimoji="1" lang="ja-JP" altLang="en-US" sz="3600" dirty="0"/>
              <a:t>　　</a:t>
            </a:r>
            <a:endParaRPr kumimoji="1" lang="en-US" altLang="ja-JP" sz="3600" dirty="0"/>
          </a:p>
          <a:p>
            <a:pPr>
              <a:tabLst>
                <a:tab pos="1344613" algn="l"/>
                <a:tab pos="2598738" algn="l"/>
                <a:tab pos="3852863" algn="l"/>
                <a:tab pos="5199063" algn="l"/>
              </a:tabLst>
            </a:pPr>
            <a:r>
              <a:rPr kumimoji="1" lang="ja-JP" altLang="en-US" sz="3600" dirty="0"/>
              <a:t>１</a:t>
            </a:r>
            <a:r>
              <a:rPr kumimoji="1" lang="en-US" altLang="ja-JP" sz="3600" dirty="0"/>
              <a:t>	</a:t>
            </a:r>
            <a:r>
              <a:rPr lang="ja-JP" altLang="en-US" sz="3600" dirty="0"/>
              <a:t>５</a:t>
            </a:r>
            <a:r>
              <a:rPr kumimoji="1" lang="en-US" altLang="ja-JP" sz="3600" dirty="0"/>
              <a:t>	</a:t>
            </a:r>
            <a:r>
              <a:rPr lang="ja-JP" altLang="en-US" sz="3600" dirty="0"/>
              <a:t>６</a:t>
            </a:r>
            <a:r>
              <a:rPr kumimoji="1" lang="en-US" altLang="ja-JP" sz="3600" dirty="0"/>
              <a:t>	</a:t>
            </a:r>
            <a:r>
              <a:rPr lang="ja-JP" altLang="en-US" sz="3600" dirty="0"/>
              <a:t>３</a:t>
            </a:r>
            <a:endParaRPr kumimoji="1" lang="en-US" altLang="ja-JP" sz="3600" dirty="0"/>
          </a:p>
          <a:p>
            <a:pPr>
              <a:tabLst>
                <a:tab pos="1344613" algn="l"/>
                <a:tab pos="2598738" algn="l"/>
                <a:tab pos="3852863" algn="l"/>
                <a:tab pos="5199063" algn="l"/>
              </a:tabLst>
            </a:pPr>
            <a:r>
              <a:rPr lang="ja-JP" altLang="en-US" sz="3600" dirty="0"/>
              <a:t>２</a:t>
            </a:r>
            <a:r>
              <a:rPr lang="en-US" altLang="ja-JP" sz="3600" dirty="0"/>
              <a:t>	</a:t>
            </a:r>
            <a:r>
              <a:rPr lang="ja-JP" altLang="en-US" sz="3600" dirty="0"/>
              <a:t>４</a:t>
            </a:r>
            <a:r>
              <a:rPr lang="en-US" altLang="ja-JP" sz="3600" dirty="0"/>
              <a:t>	</a:t>
            </a:r>
            <a:r>
              <a:rPr lang="ja-JP" altLang="en-US" sz="3600" dirty="0"/>
              <a:t>７</a:t>
            </a:r>
            <a:r>
              <a:rPr lang="en-US" altLang="ja-JP" sz="3600" dirty="0"/>
              <a:t>	</a:t>
            </a:r>
            <a:r>
              <a:rPr lang="ja-JP" altLang="en-US" sz="3600" dirty="0"/>
              <a:t>４</a:t>
            </a:r>
            <a:endParaRPr lang="en-US" altLang="ja-JP" sz="4400" dirty="0"/>
          </a:p>
          <a:p>
            <a:pPr>
              <a:tabLst>
                <a:tab pos="1344613" algn="l"/>
                <a:tab pos="2598738" algn="l"/>
                <a:tab pos="3852863" algn="l"/>
                <a:tab pos="5199063" algn="l"/>
              </a:tabLst>
            </a:pPr>
            <a:r>
              <a:rPr kumimoji="1" lang="ja-JP" altLang="en-US" sz="3600" dirty="0"/>
              <a:t>３</a:t>
            </a:r>
            <a:r>
              <a:rPr lang="en-US" altLang="ja-JP" sz="3600" dirty="0"/>
              <a:t>	</a:t>
            </a:r>
            <a:r>
              <a:rPr lang="ja-JP" altLang="en-US" sz="3600" dirty="0"/>
              <a:t>５</a:t>
            </a:r>
            <a:r>
              <a:rPr lang="en-US" altLang="ja-JP" sz="3600" dirty="0"/>
              <a:t>	</a:t>
            </a:r>
            <a:r>
              <a:rPr lang="ja-JP" altLang="en-US" sz="3600" dirty="0"/>
              <a:t>８</a:t>
            </a:r>
            <a:r>
              <a:rPr lang="en-US" altLang="ja-JP" sz="3600" dirty="0"/>
              <a:t>	</a:t>
            </a:r>
            <a:r>
              <a:rPr lang="ja-JP" altLang="en-US" sz="3600" dirty="0"/>
              <a:t>５</a:t>
            </a:r>
            <a:endParaRPr kumimoji="1" lang="en-US" altLang="ja-JP" sz="3600" dirty="0"/>
          </a:p>
          <a:p>
            <a:pPr>
              <a:tabLst>
                <a:tab pos="1344613" algn="l"/>
                <a:tab pos="2598738" algn="l"/>
                <a:tab pos="3852863" algn="l"/>
                <a:tab pos="5199063" algn="l"/>
              </a:tabLst>
            </a:pPr>
            <a:r>
              <a:rPr lang="ja-JP" altLang="en-US" sz="3600" dirty="0"/>
              <a:t>４</a:t>
            </a:r>
            <a:r>
              <a:rPr lang="en-US" altLang="ja-JP" sz="3600" dirty="0"/>
              <a:t>	</a:t>
            </a:r>
            <a:r>
              <a:rPr lang="ja-JP" altLang="en-US" sz="3600" dirty="0"/>
              <a:t>６</a:t>
            </a:r>
            <a:r>
              <a:rPr lang="en-US" altLang="ja-JP" sz="3600" dirty="0"/>
              <a:t>	</a:t>
            </a:r>
            <a:r>
              <a:rPr lang="ja-JP" altLang="en-US" sz="3600" dirty="0"/>
              <a:t>９</a:t>
            </a:r>
            <a:r>
              <a:rPr lang="en-US" altLang="ja-JP" sz="3600" dirty="0"/>
              <a:t>	</a:t>
            </a:r>
            <a:r>
              <a:rPr lang="ja-JP" altLang="en-US" sz="3600" dirty="0"/>
              <a:t>６</a:t>
            </a:r>
            <a:endParaRPr lang="en-US" altLang="ja-JP" sz="3600" dirty="0"/>
          </a:p>
        </p:txBody>
      </p:sp>
      <p:cxnSp>
        <p:nvCxnSpPr>
          <p:cNvPr id="11" name="直線コネクタ 10"/>
          <p:cNvCxnSpPr/>
          <p:nvPr/>
        </p:nvCxnSpPr>
        <p:spPr>
          <a:xfrm flipV="1">
            <a:off x="971600" y="4291371"/>
            <a:ext cx="4913006" cy="17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1691680" y="3674612"/>
            <a:ext cx="0" cy="2931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91654" y="2483500"/>
            <a:ext cx="8762335" cy="1077218"/>
          </a:xfrm>
          <a:prstGeom prst="rect">
            <a:avLst/>
          </a:prstGeom>
          <a:noFill/>
        </p:spPr>
        <p:txBody>
          <a:bodyPr wrap="none" rtlCol="0">
            <a:spAutoFit/>
          </a:bodyPr>
          <a:lstStyle/>
          <a:p>
            <a:r>
              <a:rPr lang="ja-JP" altLang="en-US" sz="3200" b="1" dirty="0">
                <a:latin typeface="ＭＳ Ｐ明朝" pitchFamily="18" charset="-128"/>
                <a:ea typeface="ＭＳ Ｐ明朝" pitchFamily="18" charset="-128"/>
              </a:rPr>
              <a:t>２ＫＭｎＯ</a:t>
            </a:r>
            <a:r>
              <a:rPr lang="ja-JP" altLang="en-US" sz="2000" b="1" dirty="0">
                <a:latin typeface="ＭＳ Ｐ明朝" pitchFamily="18" charset="-128"/>
                <a:ea typeface="ＭＳ Ｐ明朝" pitchFamily="18" charset="-128"/>
              </a:rPr>
              <a:t>４</a:t>
            </a:r>
            <a:r>
              <a:rPr kumimoji="1" lang="ja-JP" altLang="en-US" sz="3200" b="1" dirty="0">
                <a:latin typeface="ＭＳ Ｐ明朝" pitchFamily="18" charset="-128"/>
                <a:ea typeface="ＭＳ Ｐ明朝" pitchFamily="18" charset="-128"/>
              </a:rPr>
              <a:t>＋（ア） Ｈ</a:t>
            </a:r>
            <a:r>
              <a:rPr lang="ja-JP" altLang="en-US" sz="2000" b="1" dirty="0">
                <a:latin typeface="ＭＳ Ｐ明朝" pitchFamily="18" charset="-128"/>
                <a:ea typeface="ＭＳ Ｐ明朝" pitchFamily="18" charset="-128"/>
              </a:rPr>
              <a:t>２</a:t>
            </a:r>
            <a:r>
              <a:rPr lang="ja-JP" altLang="en-US" sz="3200" b="1" dirty="0">
                <a:latin typeface="ＭＳ Ｐ明朝" pitchFamily="18" charset="-128"/>
                <a:ea typeface="ＭＳ Ｐ明朝" pitchFamily="18" charset="-128"/>
              </a:rPr>
              <a:t>Ｏ</a:t>
            </a:r>
            <a:r>
              <a:rPr lang="ja-JP" altLang="en-US" sz="2000" b="1" dirty="0">
                <a:latin typeface="ＭＳ Ｐ明朝" pitchFamily="18" charset="-128"/>
                <a:ea typeface="ＭＳ Ｐ明朝" pitchFamily="18" charset="-128"/>
              </a:rPr>
              <a:t>２</a:t>
            </a:r>
            <a:r>
              <a:rPr lang="ja-JP" altLang="en-US" sz="3200" b="1" dirty="0">
                <a:latin typeface="ＭＳ Ｐ明朝" pitchFamily="18" charset="-128"/>
                <a:ea typeface="ＭＳ Ｐ明朝" pitchFamily="18" charset="-128"/>
              </a:rPr>
              <a:t>＋３Ｈ</a:t>
            </a:r>
            <a:r>
              <a:rPr lang="ja-JP" altLang="en-US" sz="2000" b="1" dirty="0">
                <a:latin typeface="ＭＳ Ｐ明朝" pitchFamily="18" charset="-128"/>
                <a:ea typeface="ＭＳ Ｐ明朝" pitchFamily="18" charset="-128"/>
              </a:rPr>
              <a:t>２</a:t>
            </a:r>
            <a:r>
              <a:rPr lang="ja-JP" altLang="en-US" sz="3200" b="1" dirty="0">
                <a:latin typeface="ＭＳ Ｐ明朝" pitchFamily="18" charset="-128"/>
                <a:ea typeface="ＭＳ Ｐ明朝" pitchFamily="18" charset="-128"/>
              </a:rPr>
              <a:t>ＳＯ</a:t>
            </a:r>
            <a:r>
              <a:rPr lang="ja-JP" altLang="en-US" sz="2000" b="1" dirty="0">
                <a:latin typeface="ＭＳ Ｐ明朝" pitchFamily="18" charset="-128"/>
                <a:ea typeface="ＭＳ Ｐ明朝" pitchFamily="18" charset="-128"/>
              </a:rPr>
              <a:t>４</a:t>
            </a:r>
            <a:r>
              <a:rPr kumimoji="1" lang="ja-JP" altLang="en-US" sz="3200" b="1" dirty="0">
                <a:latin typeface="ＭＳ Ｐ明朝" pitchFamily="18" charset="-128"/>
                <a:ea typeface="ＭＳ Ｐ明朝" pitchFamily="18" charset="-128"/>
              </a:rPr>
              <a:t>→ </a:t>
            </a:r>
            <a:endParaRPr kumimoji="1" lang="en-US" altLang="ja-JP" sz="3200" b="1" dirty="0">
              <a:latin typeface="ＭＳ Ｐ明朝" pitchFamily="18" charset="-128"/>
              <a:ea typeface="ＭＳ Ｐ明朝" pitchFamily="18" charset="-128"/>
            </a:endParaRPr>
          </a:p>
          <a:p>
            <a:r>
              <a:rPr lang="ja-JP" altLang="en-US" sz="3200" b="1" dirty="0">
                <a:latin typeface="ＭＳ Ｐ明朝" pitchFamily="18" charset="-128"/>
                <a:ea typeface="ＭＳ Ｐ明朝" pitchFamily="18" charset="-128"/>
              </a:rPr>
              <a:t>　　　　　　２ＭｎＳＯ</a:t>
            </a:r>
            <a:r>
              <a:rPr lang="ja-JP" altLang="en-US" sz="2000" b="1" dirty="0">
                <a:latin typeface="ＭＳ Ｐ明朝" pitchFamily="18" charset="-128"/>
                <a:ea typeface="ＭＳ Ｐ明朝" pitchFamily="18" charset="-128"/>
              </a:rPr>
              <a:t>４</a:t>
            </a:r>
            <a:r>
              <a:rPr kumimoji="1" lang="ja-JP" altLang="en-US" sz="3200" b="1" dirty="0">
                <a:latin typeface="ＭＳ Ｐ明朝" pitchFamily="18" charset="-128"/>
                <a:ea typeface="ＭＳ Ｐ明朝" pitchFamily="18" charset="-128"/>
              </a:rPr>
              <a:t>＋</a:t>
            </a:r>
            <a:r>
              <a:rPr kumimoji="1" lang="en-US" altLang="ja-JP" sz="3200" b="1" dirty="0">
                <a:latin typeface="ＭＳ Ｐ明朝" pitchFamily="18" charset="-128"/>
                <a:ea typeface="ＭＳ Ｐ明朝" pitchFamily="18" charset="-128"/>
              </a:rPr>
              <a:t>(</a:t>
            </a:r>
            <a:r>
              <a:rPr lang="ja-JP" altLang="en-US" sz="3200" b="1" dirty="0">
                <a:latin typeface="ＭＳ Ｐ明朝" pitchFamily="18" charset="-128"/>
                <a:ea typeface="ＭＳ Ｐ明朝" pitchFamily="18" charset="-128"/>
              </a:rPr>
              <a:t>イ</a:t>
            </a:r>
            <a:r>
              <a:rPr lang="en-US" altLang="ja-JP" sz="3200" b="1" dirty="0">
                <a:latin typeface="ＭＳ Ｐ明朝" pitchFamily="18" charset="-128"/>
                <a:ea typeface="ＭＳ Ｐ明朝" pitchFamily="18" charset="-128"/>
              </a:rPr>
              <a:t>)</a:t>
            </a:r>
            <a:r>
              <a:rPr lang="ja-JP" altLang="en-US" sz="3200" b="1" dirty="0">
                <a:latin typeface="ＭＳ Ｐ明朝" pitchFamily="18" charset="-128"/>
                <a:ea typeface="ＭＳ Ｐ明朝" pitchFamily="18" charset="-128"/>
              </a:rPr>
              <a:t>Ｈ</a:t>
            </a:r>
            <a:r>
              <a:rPr lang="ja-JP" altLang="en-US" sz="2000" b="1" dirty="0">
                <a:latin typeface="ＭＳ Ｐ明朝" pitchFamily="18" charset="-128"/>
                <a:ea typeface="ＭＳ Ｐ明朝" pitchFamily="18" charset="-128"/>
              </a:rPr>
              <a:t>２</a:t>
            </a:r>
            <a:r>
              <a:rPr lang="ja-JP" altLang="en-US" sz="3200" b="1" dirty="0">
                <a:latin typeface="ＭＳ Ｐ明朝" pitchFamily="18" charset="-128"/>
                <a:ea typeface="ＭＳ Ｐ明朝" pitchFamily="18" charset="-128"/>
              </a:rPr>
              <a:t>Ｏ＋</a:t>
            </a:r>
            <a:r>
              <a:rPr lang="en-US" altLang="ja-JP" sz="3200" b="1" dirty="0">
                <a:latin typeface="ＭＳ Ｐ明朝" pitchFamily="18" charset="-128"/>
                <a:ea typeface="ＭＳ Ｐ明朝" pitchFamily="18" charset="-128"/>
              </a:rPr>
              <a:t> (</a:t>
            </a:r>
            <a:r>
              <a:rPr lang="ja-JP" altLang="en-US" sz="3200" b="1" dirty="0">
                <a:latin typeface="ＭＳ Ｐ明朝" pitchFamily="18" charset="-128"/>
                <a:ea typeface="ＭＳ Ｐ明朝" pitchFamily="18" charset="-128"/>
              </a:rPr>
              <a:t>ウ</a:t>
            </a:r>
            <a:r>
              <a:rPr lang="en-US" altLang="ja-JP" sz="3200" b="1" dirty="0">
                <a:latin typeface="ＭＳ Ｐ明朝" pitchFamily="18" charset="-128"/>
                <a:ea typeface="ＭＳ Ｐ明朝" pitchFamily="18" charset="-128"/>
              </a:rPr>
              <a:t>)</a:t>
            </a:r>
            <a:r>
              <a:rPr kumimoji="1" lang="ja-JP" altLang="en-US" sz="3200" b="1" dirty="0">
                <a:latin typeface="ＭＳ Ｐ明朝" pitchFamily="18" charset="-128"/>
                <a:ea typeface="ＭＳ Ｐ明朝" pitchFamily="18" charset="-128"/>
              </a:rPr>
              <a:t>Ｏ</a:t>
            </a:r>
            <a:r>
              <a:rPr lang="ja-JP" altLang="en-US" sz="2000"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＋Ｋ</a:t>
            </a:r>
            <a:r>
              <a:rPr kumimoji="1" lang="ja-JP" altLang="en-US" sz="2000"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ＳＯ</a:t>
            </a:r>
            <a:r>
              <a:rPr kumimoji="1" lang="ja-JP" altLang="en-US" sz="2000" b="1" dirty="0">
                <a:latin typeface="ＭＳ Ｐ明朝" pitchFamily="18" charset="-128"/>
                <a:ea typeface="ＭＳ Ｐ明朝" pitchFamily="18" charset="-128"/>
              </a:rPr>
              <a:t>４</a:t>
            </a:r>
            <a:endParaRPr kumimoji="1" lang="ja-JP" altLang="en-US" sz="3200" b="1" dirty="0">
              <a:latin typeface="ＭＳ Ｐ明朝" pitchFamily="18" charset="-128"/>
              <a:ea typeface="ＭＳ Ｐ明朝" pitchFamily="18" charset="-128"/>
            </a:endParaRPr>
          </a:p>
        </p:txBody>
      </p:sp>
      <p:sp>
        <p:nvSpPr>
          <p:cNvPr id="13" name="正方形/長方形 12"/>
          <p:cNvSpPr/>
          <p:nvPr/>
        </p:nvSpPr>
        <p:spPr>
          <a:xfrm>
            <a:off x="935595" y="5373216"/>
            <a:ext cx="4985015"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744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119</a:t>
            </a:fld>
            <a:endParaRPr lang="en-US" altLang="ja-JP"/>
          </a:p>
        </p:txBody>
      </p:sp>
      <p:sp>
        <p:nvSpPr>
          <p:cNvPr id="4" name="テキスト ボックス 3"/>
          <p:cNvSpPr txBox="1"/>
          <p:nvPr/>
        </p:nvSpPr>
        <p:spPr>
          <a:xfrm>
            <a:off x="406345" y="1844824"/>
            <a:ext cx="8272924" cy="3231654"/>
          </a:xfrm>
          <a:prstGeom prst="rect">
            <a:avLst/>
          </a:prstGeom>
          <a:noFill/>
        </p:spPr>
        <p:txBody>
          <a:bodyPr wrap="square" rtlCol="0">
            <a:spAutoFit/>
          </a:bodyPr>
          <a:lstStyle/>
          <a:p>
            <a:r>
              <a:rPr lang="ja-JP" altLang="en-US" sz="3200" dirty="0"/>
              <a:t>Ｈ　：　２</a:t>
            </a:r>
            <a:r>
              <a:rPr lang="en-US" altLang="ja-JP" sz="3200" dirty="0">
                <a:solidFill>
                  <a:srgbClr val="FF0000"/>
                </a:solidFill>
              </a:rPr>
              <a:t>a</a:t>
            </a:r>
            <a:r>
              <a:rPr lang="en-US" altLang="ja-JP" sz="3200" dirty="0"/>
              <a:t> </a:t>
            </a:r>
            <a:r>
              <a:rPr lang="ja-JP" altLang="en-US" sz="3200" dirty="0"/>
              <a:t>＋ ６</a:t>
            </a:r>
            <a:r>
              <a:rPr lang="en-US" altLang="ja-JP" sz="3200" dirty="0"/>
              <a:t> </a:t>
            </a:r>
            <a:r>
              <a:rPr lang="ja-JP" altLang="en-US" sz="3200" dirty="0"/>
              <a:t>＝ ２</a:t>
            </a:r>
            <a:r>
              <a:rPr lang="en-US" altLang="ja-JP" sz="3200" dirty="0">
                <a:solidFill>
                  <a:srgbClr val="FF0000"/>
                </a:solidFill>
              </a:rPr>
              <a:t>b</a:t>
            </a:r>
            <a:br>
              <a:rPr lang="en-US" altLang="ja-JP" sz="3200" dirty="0"/>
            </a:br>
            <a:r>
              <a:rPr lang="ja-JP" altLang="en-US" sz="3200" dirty="0"/>
              <a:t>Ｏ　：　８＋２</a:t>
            </a:r>
            <a:r>
              <a:rPr lang="en-US" altLang="ja-JP" sz="3200" dirty="0">
                <a:solidFill>
                  <a:srgbClr val="FF0000"/>
                </a:solidFill>
              </a:rPr>
              <a:t>a</a:t>
            </a:r>
            <a:r>
              <a:rPr lang="ja-JP" altLang="en-US" sz="3200" dirty="0"/>
              <a:t>＋１２</a:t>
            </a:r>
            <a:r>
              <a:rPr lang="en-US" altLang="ja-JP" sz="3200" dirty="0"/>
              <a:t> </a:t>
            </a:r>
            <a:r>
              <a:rPr lang="ja-JP" altLang="en-US" sz="3200" dirty="0"/>
              <a:t>＝ ８ ＋ </a:t>
            </a:r>
            <a:r>
              <a:rPr lang="en-US" altLang="ja-JP" sz="3200" dirty="0">
                <a:solidFill>
                  <a:srgbClr val="FF0000"/>
                </a:solidFill>
              </a:rPr>
              <a:t>b </a:t>
            </a:r>
            <a:r>
              <a:rPr lang="ja-JP" altLang="en-US" sz="3200" dirty="0"/>
              <a:t>＋２</a:t>
            </a:r>
            <a:r>
              <a:rPr lang="en-US" altLang="ja-JP" sz="3200" dirty="0">
                <a:solidFill>
                  <a:srgbClr val="FF0000"/>
                </a:solidFill>
              </a:rPr>
              <a:t>c</a:t>
            </a:r>
            <a:r>
              <a:rPr lang="ja-JP" altLang="en-US" sz="3200" dirty="0"/>
              <a:t>＋４</a:t>
            </a:r>
            <a:br>
              <a:rPr lang="ja-JP" altLang="en-US" sz="3200" dirty="0"/>
            </a:br>
            <a:r>
              <a:rPr lang="ja-JP" altLang="en-US" sz="3200" dirty="0"/>
              <a:t>代入法を使い、仮に</a:t>
            </a:r>
            <a:r>
              <a:rPr lang="en-US" altLang="ja-JP" sz="4400" dirty="0">
                <a:solidFill>
                  <a:srgbClr val="FF0000"/>
                </a:solidFill>
              </a:rPr>
              <a:t>a</a:t>
            </a:r>
            <a:r>
              <a:rPr lang="ja-JP" altLang="en-US" sz="3200" dirty="0"/>
              <a:t>を５と仮定して代入する。</a:t>
            </a:r>
            <a:br>
              <a:rPr lang="ja-JP" altLang="en-US" sz="3200" dirty="0"/>
            </a:br>
            <a:r>
              <a:rPr lang="ja-JP" altLang="en-US" sz="3200" dirty="0"/>
              <a:t>Ｈ　：　１６ ＝ ２</a:t>
            </a:r>
            <a:r>
              <a:rPr lang="en-US" altLang="ja-JP" sz="3200" dirty="0">
                <a:solidFill>
                  <a:srgbClr val="FF0000"/>
                </a:solidFill>
              </a:rPr>
              <a:t>b</a:t>
            </a:r>
            <a:br>
              <a:rPr lang="en-US" altLang="ja-JP" sz="3200" dirty="0"/>
            </a:br>
            <a:r>
              <a:rPr lang="ja-JP" altLang="en-US" sz="3200" dirty="0"/>
              <a:t>Ｏ　：　３０</a:t>
            </a:r>
            <a:r>
              <a:rPr lang="en-US" altLang="ja-JP" sz="3200" dirty="0"/>
              <a:t> </a:t>
            </a:r>
            <a:r>
              <a:rPr lang="ja-JP" altLang="en-US" sz="3200" dirty="0"/>
              <a:t>＝ ２０ ＋ </a:t>
            </a:r>
            <a:r>
              <a:rPr lang="en-US" altLang="ja-JP" sz="3200" dirty="0"/>
              <a:t>2</a:t>
            </a:r>
            <a:r>
              <a:rPr lang="en-US" altLang="ja-JP" sz="3200" dirty="0">
                <a:solidFill>
                  <a:srgbClr val="FF0000"/>
                </a:solidFill>
              </a:rPr>
              <a:t>c</a:t>
            </a:r>
            <a:br>
              <a:rPr lang="ja-JP" altLang="en-US" sz="3200" dirty="0"/>
            </a:br>
            <a:r>
              <a:rPr lang="en-US" altLang="ja-JP" sz="3200" dirty="0">
                <a:solidFill>
                  <a:srgbClr val="FF0000"/>
                </a:solidFill>
              </a:rPr>
              <a:t>b</a:t>
            </a:r>
            <a:r>
              <a:rPr lang="en-US" altLang="ja-JP" sz="3200" dirty="0"/>
              <a:t> = </a:t>
            </a:r>
            <a:r>
              <a:rPr lang="ja-JP" altLang="en-US" sz="3200" dirty="0"/>
              <a:t>８</a:t>
            </a:r>
            <a:r>
              <a:rPr lang="en-US" altLang="ja-JP" sz="3200" dirty="0"/>
              <a:t> </a:t>
            </a:r>
            <a:r>
              <a:rPr lang="ja-JP" altLang="en-US" sz="3200" dirty="0" err="1"/>
              <a:t>、</a:t>
            </a:r>
            <a:r>
              <a:rPr lang="ja-JP" altLang="en-US" sz="3200" dirty="0"/>
              <a:t> </a:t>
            </a:r>
            <a:r>
              <a:rPr lang="en-US" altLang="ja-JP" sz="3200" dirty="0">
                <a:solidFill>
                  <a:srgbClr val="FF0000"/>
                </a:solidFill>
              </a:rPr>
              <a:t>c</a:t>
            </a:r>
            <a:r>
              <a:rPr lang="en-US" altLang="ja-JP" sz="3200" dirty="0"/>
              <a:t> = </a:t>
            </a:r>
            <a:r>
              <a:rPr lang="ja-JP" altLang="en-US" sz="3200" dirty="0"/>
              <a:t>５</a:t>
            </a:r>
            <a:r>
              <a:rPr lang="en-US" altLang="ja-JP" sz="3200" dirty="0"/>
              <a:t> </a:t>
            </a:r>
            <a:r>
              <a:rPr lang="ja-JP" altLang="en-US" sz="3200" dirty="0"/>
              <a:t>となります。</a:t>
            </a:r>
            <a:endParaRPr kumimoji="1" lang="ja-JP" altLang="en-US" sz="4400" dirty="0"/>
          </a:p>
        </p:txBody>
      </p:sp>
      <p:sp>
        <p:nvSpPr>
          <p:cNvPr id="5" name="テキスト ボックス 4"/>
          <p:cNvSpPr txBox="1"/>
          <p:nvPr/>
        </p:nvSpPr>
        <p:spPr>
          <a:xfrm>
            <a:off x="290849" y="442915"/>
            <a:ext cx="8281434" cy="1200329"/>
          </a:xfrm>
          <a:prstGeom prst="rect">
            <a:avLst/>
          </a:prstGeom>
          <a:noFill/>
        </p:spPr>
        <p:txBody>
          <a:bodyPr wrap="none" rtlCol="0">
            <a:spAutoFit/>
          </a:bodyPr>
          <a:lstStyle/>
          <a:p>
            <a:r>
              <a:rPr lang="ja-JP" altLang="en-US" sz="3200" b="1" dirty="0">
                <a:latin typeface="ＭＳ Ｐ明朝" pitchFamily="18" charset="-128"/>
                <a:ea typeface="ＭＳ Ｐ明朝" pitchFamily="18" charset="-128"/>
              </a:rPr>
              <a:t>２ＫＭｎＯ</a:t>
            </a:r>
            <a:r>
              <a:rPr lang="ja-JP" altLang="en-US" sz="2000" b="1" dirty="0">
                <a:latin typeface="ＭＳ Ｐ明朝" pitchFamily="18" charset="-128"/>
                <a:ea typeface="ＭＳ Ｐ明朝" pitchFamily="18" charset="-128"/>
              </a:rPr>
              <a:t>４</a:t>
            </a:r>
            <a:r>
              <a:rPr kumimoji="1" lang="ja-JP" altLang="en-US" sz="3200" b="1" dirty="0">
                <a:latin typeface="ＭＳ Ｐ明朝" pitchFamily="18" charset="-128"/>
                <a:ea typeface="ＭＳ Ｐ明朝" pitchFamily="18" charset="-128"/>
              </a:rPr>
              <a:t>＋</a:t>
            </a:r>
            <a:r>
              <a:rPr lang="en-US" altLang="ja-JP" sz="3200" dirty="0">
                <a:solidFill>
                  <a:srgbClr val="FF0000"/>
                </a:solidFill>
              </a:rPr>
              <a:t> </a:t>
            </a:r>
            <a:r>
              <a:rPr lang="en-US" altLang="ja-JP" sz="3600" b="1" dirty="0">
                <a:solidFill>
                  <a:srgbClr val="FF0000"/>
                </a:solidFill>
              </a:rPr>
              <a:t>a</a:t>
            </a:r>
            <a:r>
              <a:rPr kumimoji="1" lang="ja-JP" altLang="en-US" sz="3200" b="1" dirty="0">
                <a:latin typeface="ＭＳ Ｐ明朝" pitchFamily="18" charset="-128"/>
                <a:ea typeface="ＭＳ Ｐ明朝" pitchFamily="18" charset="-128"/>
              </a:rPr>
              <a:t> Ｈ</a:t>
            </a:r>
            <a:r>
              <a:rPr lang="ja-JP" altLang="en-US" sz="2000" b="1" dirty="0">
                <a:latin typeface="ＭＳ Ｐ明朝" pitchFamily="18" charset="-128"/>
                <a:ea typeface="ＭＳ Ｐ明朝" pitchFamily="18" charset="-128"/>
              </a:rPr>
              <a:t>２</a:t>
            </a:r>
            <a:r>
              <a:rPr lang="ja-JP" altLang="en-US" sz="3200" b="1" dirty="0">
                <a:latin typeface="ＭＳ Ｐ明朝" pitchFamily="18" charset="-128"/>
                <a:ea typeface="ＭＳ Ｐ明朝" pitchFamily="18" charset="-128"/>
              </a:rPr>
              <a:t>Ｏ</a:t>
            </a:r>
            <a:r>
              <a:rPr lang="ja-JP" altLang="en-US" sz="2000" b="1" dirty="0">
                <a:latin typeface="ＭＳ Ｐ明朝" pitchFamily="18" charset="-128"/>
                <a:ea typeface="ＭＳ Ｐ明朝" pitchFamily="18" charset="-128"/>
              </a:rPr>
              <a:t>２</a:t>
            </a:r>
            <a:r>
              <a:rPr lang="ja-JP" altLang="en-US" sz="3200" b="1" dirty="0">
                <a:latin typeface="ＭＳ Ｐ明朝" pitchFamily="18" charset="-128"/>
                <a:ea typeface="ＭＳ Ｐ明朝" pitchFamily="18" charset="-128"/>
              </a:rPr>
              <a:t>＋３Ｈ</a:t>
            </a:r>
            <a:r>
              <a:rPr lang="ja-JP" altLang="en-US" sz="2000" b="1" dirty="0">
                <a:latin typeface="ＭＳ Ｐ明朝" pitchFamily="18" charset="-128"/>
                <a:ea typeface="ＭＳ Ｐ明朝" pitchFamily="18" charset="-128"/>
              </a:rPr>
              <a:t>２</a:t>
            </a:r>
            <a:r>
              <a:rPr lang="ja-JP" altLang="en-US" sz="3200" b="1" dirty="0">
                <a:latin typeface="ＭＳ Ｐ明朝" pitchFamily="18" charset="-128"/>
                <a:ea typeface="ＭＳ Ｐ明朝" pitchFamily="18" charset="-128"/>
              </a:rPr>
              <a:t>ＳＯ</a:t>
            </a:r>
            <a:r>
              <a:rPr lang="ja-JP" altLang="en-US" sz="2000" b="1" dirty="0">
                <a:latin typeface="ＭＳ Ｐ明朝" pitchFamily="18" charset="-128"/>
                <a:ea typeface="ＭＳ Ｐ明朝" pitchFamily="18" charset="-128"/>
              </a:rPr>
              <a:t>４</a:t>
            </a:r>
            <a:r>
              <a:rPr kumimoji="1" lang="ja-JP" altLang="en-US" sz="3200" b="1" dirty="0">
                <a:latin typeface="ＭＳ Ｐ明朝" pitchFamily="18" charset="-128"/>
                <a:ea typeface="ＭＳ Ｐ明朝" pitchFamily="18" charset="-128"/>
              </a:rPr>
              <a:t>→ </a:t>
            </a:r>
            <a:endParaRPr kumimoji="1" lang="en-US" altLang="ja-JP" sz="3200" b="1" dirty="0">
              <a:latin typeface="ＭＳ Ｐ明朝" pitchFamily="18" charset="-128"/>
              <a:ea typeface="ＭＳ Ｐ明朝" pitchFamily="18" charset="-128"/>
            </a:endParaRPr>
          </a:p>
          <a:p>
            <a:r>
              <a:rPr lang="ja-JP" altLang="en-US" sz="3200" b="1" dirty="0">
                <a:latin typeface="ＭＳ Ｐ明朝" pitchFamily="18" charset="-128"/>
                <a:ea typeface="ＭＳ Ｐ明朝" pitchFamily="18" charset="-128"/>
              </a:rPr>
              <a:t>　　　　　　２ＭｎＳＯ</a:t>
            </a:r>
            <a:r>
              <a:rPr lang="ja-JP" altLang="en-US" sz="2000" b="1" dirty="0">
                <a:latin typeface="ＭＳ Ｐ明朝" pitchFamily="18" charset="-128"/>
                <a:ea typeface="ＭＳ Ｐ明朝" pitchFamily="18" charset="-128"/>
              </a:rPr>
              <a:t>４</a:t>
            </a:r>
            <a:r>
              <a:rPr kumimoji="1" lang="ja-JP" altLang="en-US" sz="3200" b="1" dirty="0">
                <a:latin typeface="ＭＳ Ｐ明朝" pitchFamily="18" charset="-128"/>
                <a:ea typeface="ＭＳ Ｐ明朝" pitchFamily="18" charset="-128"/>
              </a:rPr>
              <a:t>＋</a:t>
            </a:r>
            <a:r>
              <a:rPr lang="en-US" altLang="ja-JP" sz="3200" dirty="0">
                <a:solidFill>
                  <a:srgbClr val="FF0000"/>
                </a:solidFill>
              </a:rPr>
              <a:t> </a:t>
            </a:r>
            <a:r>
              <a:rPr lang="en-US" altLang="ja-JP" sz="3600" b="1" dirty="0">
                <a:solidFill>
                  <a:srgbClr val="FF0000"/>
                </a:solidFill>
              </a:rPr>
              <a:t>b</a:t>
            </a:r>
            <a:r>
              <a:rPr lang="en-US" altLang="ja-JP" sz="3200" dirty="0">
                <a:solidFill>
                  <a:srgbClr val="FF0000"/>
                </a:solidFill>
              </a:rPr>
              <a:t> </a:t>
            </a:r>
            <a:r>
              <a:rPr lang="ja-JP" altLang="en-US" sz="3200" b="1" dirty="0">
                <a:latin typeface="ＭＳ Ｐ明朝" pitchFamily="18" charset="-128"/>
                <a:ea typeface="ＭＳ Ｐ明朝" pitchFamily="18" charset="-128"/>
              </a:rPr>
              <a:t>Ｈ</a:t>
            </a:r>
            <a:r>
              <a:rPr lang="ja-JP" altLang="en-US" sz="2000" b="1" dirty="0">
                <a:latin typeface="ＭＳ Ｐ明朝" pitchFamily="18" charset="-128"/>
                <a:ea typeface="ＭＳ Ｐ明朝" pitchFamily="18" charset="-128"/>
              </a:rPr>
              <a:t>２</a:t>
            </a:r>
            <a:r>
              <a:rPr lang="ja-JP" altLang="en-US" sz="3200" b="1" dirty="0">
                <a:latin typeface="ＭＳ Ｐ明朝" pitchFamily="18" charset="-128"/>
                <a:ea typeface="ＭＳ Ｐ明朝" pitchFamily="18" charset="-128"/>
              </a:rPr>
              <a:t>Ｏ＋</a:t>
            </a:r>
            <a:r>
              <a:rPr lang="en-US" altLang="ja-JP" sz="3200" b="1" dirty="0">
                <a:latin typeface="ＭＳ Ｐ明朝" pitchFamily="18" charset="-128"/>
                <a:ea typeface="ＭＳ Ｐ明朝" pitchFamily="18" charset="-128"/>
              </a:rPr>
              <a:t> </a:t>
            </a:r>
            <a:r>
              <a:rPr lang="en-US" altLang="ja-JP" sz="3600" b="1" dirty="0">
                <a:solidFill>
                  <a:srgbClr val="FF0000"/>
                </a:solidFill>
              </a:rPr>
              <a:t>c</a:t>
            </a:r>
            <a:r>
              <a:rPr lang="en-US" altLang="ja-JP" sz="3200" dirty="0">
                <a:solidFill>
                  <a:srgbClr val="FF0000"/>
                </a:solidFill>
              </a:rPr>
              <a:t> </a:t>
            </a:r>
            <a:r>
              <a:rPr kumimoji="1" lang="ja-JP" altLang="en-US" sz="3200" b="1" dirty="0">
                <a:latin typeface="ＭＳ Ｐ明朝" pitchFamily="18" charset="-128"/>
                <a:ea typeface="ＭＳ Ｐ明朝" pitchFamily="18" charset="-128"/>
              </a:rPr>
              <a:t>Ｏ</a:t>
            </a:r>
            <a:r>
              <a:rPr lang="ja-JP" altLang="en-US" sz="2000"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＋Ｋ</a:t>
            </a:r>
            <a:r>
              <a:rPr kumimoji="1" lang="ja-JP" altLang="en-US" sz="2000"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ＳＯ</a:t>
            </a:r>
            <a:r>
              <a:rPr kumimoji="1" lang="ja-JP" altLang="en-US" sz="2000" b="1" dirty="0">
                <a:latin typeface="ＭＳ Ｐ明朝" pitchFamily="18" charset="-128"/>
                <a:ea typeface="ＭＳ Ｐ明朝" pitchFamily="18" charset="-128"/>
              </a:rPr>
              <a:t>４</a:t>
            </a:r>
            <a:endParaRPr kumimoji="1" lang="ja-JP" altLang="en-US" sz="3200" b="1" dirty="0">
              <a:latin typeface="ＭＳ Ｐ明朝" pitchFamily="18" charset="-128"/>
              <a:ea typeface="ＭＳ Ｐ明朝" pitchFamily="18" charset="-128"/>
            </a:endParaRPr>
          </a:p>
        </p:txBody>
      </p:sp>
      <p:sp>
        <p:nvSpPr>
          <p:cNvPr id="6" name="テキスト ボックス 5"/>
          <p:cNvSpPr txBox="1"/>
          <p:nvPr/>
        </p:nvSpPr>
        <p:spPr>
          <a:xfrm>
            <a:off x="397835" y="5229200"/>
            <a:ext cx="8422498" cy="1200329"/>
          </a:xfrm>
          <a:prstGeom prst="rect">
            <a:avLst/>
          </a:prstGeom>
          <a:noFill/>
        </p:spPr>
        <p:txBody>
          <a:bodyPr wrap="none" rtlCol="0">
            <a:spAutoFit/>
          </a:bodyPr>
          <a:lstStyle/>
          <a:p>
            <a:r>
              <a:rPr lang="ja-JP" altLang="en-US" sz="3200" b="1" dirty="0">
                <a:latin typeface="ＭＳ Ｐ明朝" pitchFamily="18" charset="-128"/>
                <a:ea typeface="ＭＳ Ｐ明朝" pitchFamily="18" charset="-128"/>
              </a:rPr>
              <a:t>２ＫＭｎＯ</a:t>
            </a:r>
            <a:r>
              <a:rPr lang="ja-JP" altLang="en-US" sz="2000" b="1" dirty="0">
                <a:latin typeface="ＭＳ Ｐ明朝" pitchFamily="18" charset="-128"/>
                <a:ea typeface="ＭＳ Ｐ明朝" pitchFamily="18" charset="-128"/>
              </a:rPr>
              <a:t>４</a:t>
            </a:r>
            <a:r>
              <a:rPr kumimoji="1" lang="ja-JP" altLang="en-US" sz="3200" b="1" dirty="0">
                <a:latin typeface="ＭＳ Ｐ明朝" pitchFamily="18" charset="-128"/>
                <a:ea typeface="ＭＳ Ｐ明朝" pitchFamily="18" charset="-128"/>
              </a:rPr>
              <a:t>＋</a:t>
            </a:r>
            <a:r>
              <a:rPr lang="en-US" altLang="ja-JP" sz="3200" dirty="0">
                <a:solidFill>
                  <a:srgbClr val="FF0000"/>
                </a:solidFill>
              </a:rPr>
              <a:t> </a:t>
            </a:r>
            <a:r>
              <a:rPr lang="ja-JP" altLang="en-US" sz="3600" b="1" dirty="0">
                <a:solidFill>
                  <a:srgbClr val="FF0000"/>
                </a:solidFill>
              </a:rPr>
              <a:t>５</a:t>
            </a:r>
            <a:r>
              <a:rPr kumimoji="1" lang="ja-JP" altLang="en-US" sz="3200" b="1" dirty="0">
                <a:latin typeface="ＭＳ Ｐ明朝" pitchFamily="18" charset="-128"/>
                <a:ea typeface="ＭＳ Ｐ明朝" pitchFamily="18" charset="-128"/>
              </a:rPr>
              <a:t>Ｈ</a:t>
            </a:r>
            <a:r>
              <a:rPr lang="ja-JP" altLang="en-US" sz="2000" b="1" dirty="0">
                <a:latin typeface="ＭＳ Ｐ明朝" pitchFamily="18" charset="-128"/>
                <a:ea typeface="ＭＳ Ｐ明朝" pitchFamily="18" charset="-128"/>
              </a:rPr>
              <a:t>２</a:t>
            </a:r>
            <a:r>
              <a:rPr lang="ja-JP" altLang="en-US" sz="3200" b="1" dirty="0">
                <a:latin typeface="ＭＳ Ｐ明朝" pitchFamily="18" charset="-128"/>
                <a:ea typeface="ＭＳ Ｐ明朝" pitchFamily="18" charset="-128"/>
              </a:rPr>
              <a:t>Ｏ</a:t>
            </a:r>
            <a:r>
              <a:rPr lang="ja-JP" altLang="en-US" sz="2000" b="1" dirty="0">
                <a:latin typeface="ＭＳ Ｐ明朝" pitchFamily="18" charset="-128"/>
                <a:ea typeface="ＭＳ Ｐ明朝" pitchFamily="18" charset="-128"/>
              </a:rPr>
              <a:t>２</a:t>
            </a:r>
            <a:r>
              <a:rPr lang="ja-JP" altLang="en-US" sz="3200" b="1" dirty="0">
                <a:latin typeface="ＭＳ Ｐ明朝" pitchFamily="18" charset="-128"/>
                <a:ea typeface="ＭＳ Ｐ明朝" pitchFamily="18" charset="-128"/>
              </a:rPr>
              <a:t>＋３Ｈ</a:t>
            </a:r>
            <a:r>
              <a:rPr lang="ja-JP" altLang="en-US" sz="2000" b="1" dirty="0">
                <a:latin typeface="ＭＳ Ｐ明朝" pitchFamily="18" charset="-128"/>
                <a:ea typeface="ＭＳ Ｐ明朝" pitchFamily="18" charset="-128"/>
              </a:rPr>
              <a:t>２</a:t>
            </a:r>
            <a:r>
              <a:rPr lang="ja-JP" altLang="en-US" sz="3200" b="1" dirty="0">
                <a:latin typeface="ＭＳ Ｐ明朝" pitchFamily="18" charset="-128"/>
                <a:ea typeface="ＭＳ Ｐ明朝" pitchFamily="18" charset="-128"/>
              </a:rPr>
              <a:t>ＳＯ</a:t>
            </a:r>
            <a:r>
              <a:rPr lang="ja-JP" altLang="en-US" sz="2000" b="1" dirty="0">
                <a:latin typeface="ＭＳ Ｐ明朝" pitchFamily="18" charset="-128"/>
                <a:ea typeface="ＭＳ Ｐ明朝" pitchFamily="18" charset="-128"/>
              </a:rPr>
              <a:t>４</a:t>
            </a:r>
            <a:r>
              <a:rPr kumimoji="1" lang="ja-JP" altLang="en-US" sz="3200" b="1" dirty="0">
                <a:latin typeface="ＭＳ Ｐ明朝" pitchFamily="18" charset="-128"/>
                <a:ea typeface="ＭＳ Ｐ明朝" pitchFamily="18" charset="-128"/>
              </a:rPr>
              <a:t>→ </a:t>
            </a:r>
            <a:endParaRPr kumimoji="1" lang="en-US" altLang="ja-JP" sz="3200" b="1" dirty="0">
              <a:latin typeface="ＭＳ Ｐ明朝" pitchFamily="18" charset="-128"/>
              <a:ea typeface="ＭＳ Ｐ明朝" pitchFamily="18" charset="-128"/>
            </a:endParaRPr>
          </a:p>
          <a:p>
            <a:r>
              <a:rPr lang="ja-JP" altLang="en-US" sz="3200" b="1" dirty="0">
                <a:latin typeface="ＭＳ Ｐ明朝" pitchFamily="18" charset="-128"/>
                <a:ea typeface="ＭＳ Ｐ明朝" pitchFamily="18" charset="-128"/>
              </a:rPr>
              <a:t>　　　　　　２ＭｎＳＯ</a:t>
            </a:r>
            <a:r>
              <a:rPr lang="ja-JP" altLang="en-US" sz="2000" b="1" dirty="0">
                <a:latin typeface="ＭＳ Ｐ明朝" pitchFamily="18" charset="-128"/>
                <a:ea typeface="ＭＳ Ｐ明朝" pitchFamily="18" charset="-128"/>
              </a:rPr>
              <a:t>４</a:t>
            </a:r>
            <a:r>
              <a:rPr kumimoji="1" lang="ja-JP" altLang="en-US" sz="3200" b="1" dirty="0">
                <a:latin typeface="ＭＳ Ｐ明朝" pitchFamily="18" charset="-128"/>
                <a:ea typeface="ＭＳ Ｐ明朝" pitchFamily="18" charset="-128"/>
              </a:rPr>
              <a:t>＋</a:t>
            </a:r>
            <a:r>
              <a:rPr lang="en-US" altLang="ja-JP" sz="3200" dirty="0">
                <a:solidFill>
                  <a:srgbClr val="FF0000"/>
                </a:solidFill>
              </a:rPr>
              <a:t> </a:t>
            </a:r>
            <a:r>
              <a:rPr lang="ja-JP" altLang="en-US" sz="3600" b="1" dirty="0">
                <a:solidFill>
                  <a:srgbClr val="FF0000"/>
                </a:solidFill>
              </a:rPr>
              <a:t>８</a:t>
            </a:r>
            <a:r>
              <a:rPr lang="ja-JP" altLang="en-US" sz="3200" b="1" dirty="0">
                <a:latin typeface="ＭＳ Ｐ明朝" pitchFamily="18" charset="-128"/>
                <a:ea typeface="ＭＳ Ｐ明朝" pitchFamily="18" charset="-128"/>
              </a:rPr>
              <a:t>Ｈ</a:t>
            </a:r>
            <a:r>
              <a:rPr lang="ja-JP" altLang="en-US" sz="2000" b="1" dirty="0">
                <a:latin typeface="ＭＳ Ｐ明朝" pitchFamily="18" charset="-128"/>
                <a:ea typeface="ＭＳ Ｐ明朝" pitchFamily="18" charset="-128"/>
              </a:rPr>
              <a:t>２</a:t>
            </a:r>
            <a:r>
              <a:rPr lang="ja-JP" altLang="en-US" sz="3200" b="1" dirty="0">
                <a:latin typeface="ＭＳ Ｐ明朝" pitchFamily="18" charset="-128"/>
                <a:ea typeface="ＭＳ Ｐ明朝" pitchFamily="18" charset="-128"/>
              </a:rPr>
              <a:t>Ｏ＋</a:t>
            </a:r>
            <a:r>
              <a:rPr lang="en-US" altLang="ja-JP" sz="3200" b="1" dirty="0">
                <a:latin typeface="ＭＳ Ｐ明朝" pitchFamily="18" charset="-128"/>
                <a:ea typeface="ＭＳ Ｐ明朝" pitchFamily="18" charset="-128"/>
              </a:rPr>
              <a:t> </a:t>
            </a:r>
            <a:r>
              <a:rPr lang="ja-JP" altLang="en-US" sz="3600" b="1" dirty="0">
                <a:solidFill>
                  <a:srgbClr val="FF0000"/>
                </a:solidFill>
              </a:rPr>
              <a:t>５</a:t>
            </a:r>
            <a:r>
              <a:rPr kumimoji="1" lang="ja-JP" altLang="en-US" sz="3200" b="1" dirty="0">
                <a:latin typeface="ＭＳ Ｐ明朝" pitchFamily="18" charset="-128"/>
                <a:ea typeface="ＭＳ Ｐ明朝" pitchFamily="18" charset="-128"/>
              </a:rPr>
              <a:t>Ｏ</a:t>
            </a:r>
            <a:r>
              <a:rPr lang="ja-JP" altLang="en-US" sz="2000"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＋Ｋ</a:t>
            </a:r>
            <a:r>
              <a:rPr kumimoji="1" lang="ja-JP" altLang="en-US" sz="2000"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ＳＯ</a:t>
            </a:r>
            <a:r>
              <a:rPr kumimoji="1" lang="ja-JP" altLang="en-US" sz="2000" b="1" dirty="0">
                <a:latin typeface="ＭＳ Ｐ明朝" pitchFamily="18" charset="-128"/>
                <a:ea typeface="ＭＳ Ｐ明朝" pitchFamily="18" charset="-128"/>
              </a:rPr>
              <a:t>４</a:t>
            </a:r>
            <a:endParaRPr kumimoji="1" lang="ja-JP" altLang="en-US" sz="3200" b="1" dirty="0">
              <a:latin typeface="ＭＳ Ｐ明朝" pitchFamily="18" charset="-128"/>
              <a:ea typeface="ＭＳ Ｐ明朝" pitchFamily="18" charset="-128"/>
            </a:endParaRPr>
          </a:p>
        </p:txBody>
      </p:sp>
      <p:sp>
        <p:nvSpPr>
          <p:cNvPr id="7" name="正方形/長方形 6"/>
          <p:cNvSpPr/>
          <p:nvPr/>
        </p:nvSpPr>
        <p:spPr>
          <a:xfrm>
            <a:off x="290849" y="5076478"/>
            <a:ext cx="8673639" cy="14488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2662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12</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平成１９年度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問３１</a:t>
            </a:r>
          </a:p>
        </p:txBody>
      </p:sp>
      <p:sp>
        <p:nvSpPr>
          <p:cNvPr id="7" name="テキスト ボックス 6"/>
          <p:cNvSpPr txBox="1"/>
          <p:nvPr/>
        </p:nvSpPr>
        <p:spPr>
          <a:xfrm>
            <a:off x="611560" y="1412776"/>
            <a:ext cx="7920880" cy="2062103"/>
          </a:xfrm>
          <a:prstGeom prst="rect">
            <a:avLst/>
          </a:prstGeom>
          <a:noFill/>
        </p:spPr>
        <p:txBody>
          <a:bodyPr wrap="square" rtlCol="0">
            <a:spAutoFit/>
          </a:bodyPr>
          <a:lstStyle/>
          <a:p>
            <a:r>
              <a:rPr lang="ja-JP" altLang="en-US" sz="3200" dirty="0"/>
              <a:t>３５％の塩酸１００ｍＬと１５％の塩酸３００ｍＬを結合すると何％の塩酸が生成するか、次の中から正しいものを下から一つ選び、その番号を解答欄に記入しなさい。</a:t>
            </a:r>
            <a:endParaRPr kumimoji="1" lang="ja-JP" altLang="en-US" sz="3200" dirty="0"/>
          </a:p>
        </p:txBody>
      </p:sp>
      <p:sp>
        <p:nvSpPr>
          <p:cNvPr id="8" name="テキスト ボックス 7"/>
          <p:cNvSpPr txBox="1"/>
          <p:nvPr/>
        </p:nvSpPr>
        <p:spPr>
          <a:xfrm>
            <a:off x="2123728" y="3478356"/>
            <a:ext cx="2446504" cy="3046988"/>
          </a:xfrm>
          <a:prstGeom prst="rect">
            <a:avLst/>
          </a:prstGeom>
          <a:noFill/>
        </p:spPr>
        <p:txBody>
          <a:bodyPr wrap="none" rtlCol="0">
            <a:spAutoFit/>
          </a:bodyPr>
          <a:lstStyle/>
          <a:p>
            <a:r>
              <a:rPr kumimoji="1" lang="ja-JP" altLang="en-US" sz="4800" b="1" dirty="0">
                <a:latin typeface="+mn-ea"/>
                <a:ea typeface="+mn-ea"/>
              </a:rPr>
              <a:t>１　</a:t>
            </a:r>
            <a:r>
              <a:rPr kumimoji="1" lang="ja-JP" altLang="en-US" sz="4800" b="1" dirty="0">
                <a:latin typeface="ＭＳ Ｐ明朝" pitchFamily="18" charset="-128"/>
                <a:ea typeface="ＭＳ Ｐ明朝" pitchFamily="18" charset="-128"/>
              </a:rPr>
              <a:t>１５％</a:t>
            </a:r>
            <a:endParaRPr kumimoji="1" lang="en-US" altLang="ja-JP" sz="4800" b="1" dirty="0">
              <a:latin typeface="ＭＳ Ｐ明朝" pitchFamily="18" charset="-128"/>
              <a:ea typeface="ＭＳ Ｐ明朝" pitchFamily="18" charset="-128"/>
            </a:endParaRPr>
          </a:p>
          <a:p>
            <a:r>
              <a:rPr lang="ja-JP" altLang="en-US" sz="4800" b="1" dirty="0">
                <a:latin typeface="+mn-ea"/>
                <a:ea typeface="+mn-ea"/>
              </a:rPr>
              <a:t>２　</a:t>
            </a:r>
            <a:r>
              <a:rPr lang="ja-JP" altLang="en-US" sz="4800" b="1" dirty="0">
                <a:latin typeface="ＭＳ Ｐ明朝" pitchFamily="18" charset="-128"/>
                <a:ea typeface="ＭＳ Ｐ明朝" pitchFamily="18" charset="-128"/>
              </a:rPr>
              <a:t>２０％</a:t>
            </a:r>
            <a:endParaRPr lang="en-US" altLang="ja-JP" sz="4800" b="1" dirty="0">
              <a:latin typeface="ＭＳ Ｐ明朝" pitchFamily="18" charset="-128"/>
              <a:ea typeface="ＭＳ Ｐ明朝" pitchFamily="18" charset="-128"/>
            </a:endParaRPr>
          </a:p>
          <a:p>
            <a:r>
              <a:rPr lang="ja-JP" altLang="en-US" sz="4800" b="1" dirty="0">
                <a:latin typeface="+mn-ea"/>
                <a:ea typeface="+mn-ea"/>
              </a:rPr>
              <a:t>３　</a:t>
            </a:r>
            <a:r>
              <a:rPr lang="ja-JP" altLang="en-US" sz="4800" b="1" dirty="0">
                <a:latin typeface="ＭＳ Ｐ明朝" pitchFamily="18" charset="-128"/>
                <a:ea typeface="ＭＳ Ｐ明朝" pitchFamily="18" charset="-128"/>
              </a:rPr>
              <a:t>２５％</a:t>
            </a:r>
            <a:endParaRPr lang="en-US" altLang="ja-JP" sz="4800" b="1" dirty="0">
              <a:latin typeface="ＭＳ Ｐ明朝" pitchFamily="18" charset="-128"/>
              <a:ea typeface="ＭＳ Ｐ明朝" pitchFamily="18" charset="-128"/>
            </a:endParaRPr>
          </a:p>
          <a:p>
            <a:r>
              <a:rPr lang="ja-JP" altLang="en-US" sz="4800" b="1" dirty="0">
                <a:latin typeface="+mn-ea"/>
              </a:rPr>
              <a:t>４　</a:t>
            </a:r>
            <a:r>
              <a:rPr lang="ja-JP" altLang="en-US" sz="4800" b="1" dirty="0">
                <a:latin typeface="ＭＳ Ｐ明朝" pitchFamily="18" charset="-128"/>
                <a:ea typeface="ＭＳ Ｐ明朝" pitchFamily="18" charset="-128"/>
              </a:rPr>
              <a:t>３０％</a:t>
            </a:r>
            <a:endParaRPr lang="en-US" altLang="ja-JP" sz="4800" b="1" dirty="0">
              <a:latin typeface="ＭＳ Ｐ明朝" pitchFamily="18" charset="-128"/>
              <a:ea typeface="ＭＳ Ｐ明朝" pitchFamily="18" charset="-128"/>
            </a:endParaRPr>
          </a:p>
        </p:txBody>
      </p:sp>
      <p:sp>
        <p:nvSpPr>
          <p:cNvPr id="9" name="正方形/長方形 8"/>
          <p:cNvSpPr/>
          <p:nvPr/>
        </p:nvSpPr>
        <p:spPr>
          <a:xfrm>
            <a:off x="2123728" y="4240979"/>
            <a:ext cx="2520280"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477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120</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２４</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問３５</a:t>
            </a:r>
          </a:p>
        </p:txBody>
      </p:sp>
      <p:sp>
        <p:nvSpPr>
          <p:cNvPr id="7" name="テキスト ボックス 6"/>
          <p:cNvSpPr txBox="1"/>
          <p:nvPr/>
        </p:nvSpPr>
        <p:spPr>
          <a:xfrm>
            <a:off x="618258" y="1156122"/>
            <a:ext cx="7920880" cy="1569660"/>
          </a:xfrm>
          <a:prstGeom prst="rect">
            <a:avLst/>
          </a:prstGeom>
          <a:noFill/>
        </p:spPr>
        <p:txBody>
          <a:bodyPr wrap="square" rtlCol="0">
            <a:spAutoFit/>
          </a:bodyPr>
          <a:lstStyle/>
          <a:p>
            <a:r>
              <a:rPr kumimoji="1" lang="ja-JP" altLang="en-US" sz="3200" dirty="0"/>
              <a:t>石灰水に希塩酸を</a:t>
            </a:r>
            <a:r>
              <a:rPr lang="ja-JP" altLang="en-US" sz="3200" dirty="0"/>
              <a:t>注ぐ操作で発生する気体の説明として、正しいものを下から一つ選び、その番号を解答欄に記入しなさい。</a:t>
            </a:r>
            <a:endParaRPr kumimoji="1" lang="ja-JP" altLang="en-US" sz="3200" dirty="0"/>
          </a:p>
        </p:txBody>
      </p:sp>
      <p:sp>
        <p:nvSpPr>
          <p:cNvPr id="8" name="テキスト ボックス 7"/>
          <p:cNvSpPr txBox="1"/>
          <p:nvPr/>
        </p:nvSpPr>
        <p:spPr>
          <a:xfrm>
            <a:off x="251520" y="3429000"/>
            <a:ext cx="8712968" cy="2323713"/>
          </a:xfrm>
          <a:prstGeom prst="rect">
            <a:avLst/>
          </a:prstGeom>
          <a:noFill/>
        </p:spPr>
        <p:txBody>
          <a:bodyPr wrap="square" rtlCol="0">
            <a:spAutoFit/>
          </a:bodyPr>
          <a:lstStyle/>
          <a:p>
            <a:pPr marL="357188" indent="-357188">
              <a:spcAft>
                <a:spcPts val="1000"/>
              </a:spcAft>
            </a:pPr>
            <a:r>
              <a:rPr kumimoji="1" lang="ja-JP" altLang="en-US" dirty="0"/>
              <a:t>１　水によく溶ける刺激臭のある気体で、水溶液は塩基性を示す。</a:t>
            </a:r>
            <a:endParaRPr kumimoji="1" lang="en-US" altLang="ja-JP" dirty="0"/>
          </a:p>
          <a:p>
            <a:pPr marL="357188" indent="-357188">
              <a:spcAft>
                <a:spcPts val="1000"/>
              </a:spcAft>
            </a:pPr>
            <a:r>
              <a:rPr lang="ja-JP" altLang="en-US" dirty="0"/>
              <a:t>２　無色・無臭の気体で、大気中の増加は地球温暖化の原因といわれてる。</a:t>
            </a:r>
            <a:endParaRPr lang="en-US" altLang="ja-JP" dirty="0"/>
          </a:p>
          <a:p>
            <a:pPr marL="357188" indent="-357188">
              <a:spcAft>
                <a:spcPts val="1000"/>
              </a:spcAft>
            </a:pPr>
            <a:r>
              <a:rPr kumimoji="1" lang="ja-JP" altLang="en-US" dirty="0"/>
              <a:t>３　無色・無臭で、可燃性がある。</a:t>
            </a:r>
            <a:endParaRPr kumimoji="1" lang="en-US" altLang="ja-JP" dirty="0"/>
          </a:p>
          <a:p>
            <a:pPr marL="357188" indent="-357188">
              <a:spcAft>
                <a:spcPts val="1000"/>
              </a:spcAft>
            </a:pPr>
            <a:r>
              <a:rPr lang="ja-JP" altLang="en-US" dirty="0"/>
              <a:t>４　無色・無臭で、水によく溶けて、水溶液は強い酸性を示す。</a:t>
            </a:r>
            <a:endParaRPr kumimoji="1" lang="ja-JP" altLang="en-US" dirty="0"/>
          </a:p>
        </p:txBody>
      </p:sp>
      <p:sp>
        <p:nvSpPr>
          <p:cNvPr id="9" name="正方形/長方形 8"/>
          <p:cNvSpPr/>
          <p:nvPr/>
        </p:nvSpPr>
        <p:spPr>
          <a:xfrm>
            <a:off x="251519" y="3933056"/>
            <a:ext cx="8460495"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216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121</a:t>
            </a:fld>
            <a:endParaRPr lang="en-US" altLang="ja-JP"/>
          </a:p>
        </p:txBody>
      </p:sp>
      <p:sp>
        <p:nvSpPr>
          <p:cNvPr id="4" name="テキスト ボックス 3"/>
          <p:cNvSpPr txBox="1"/>
          <p:nvPr/>
        </p:nvSpPr>
        <p:spPr>
          <a:xfrm>
            <a:off x="323528" y="1484784"/>
            <a:ext cx="8424936" cy="646331"/>
          </a:xfrm>
          <a:prstGeom prst="rect">
            <a:avLst/>
          </a:prstGeom>
          <a:noFill/>
        </p:spPr>
        <p:txBody>
          <a:bodyPr wrap="square" rtlCol="0">
            <a:spAutoFit/>
          </a:bodyPr>
          <a:lstStyle/>
          <a:p>
            <a:r>
              <a:rPr lang="ja-JP" altLang="en-US" sz="3600" dirty="0"/>
              <a:t>ＣａＣＯ</a:t>
            </a:r>
            <a:r>
              <a:rPr lang="en-US" altLang="ja-JP" sz="3600" baseline="-25000" dirty="0"/>
              <a:t>3</a:t>
            </a:r>
            <a:r>
              <a:rPr lang="ja-JP" altLang="en-US" sz="3600" dirty="0"/>
              <a:t>＋２ＨＣｌ　→　ＣａＣｌ</a:t>
            </a:r>
            <a:r>
              <a:rPr lang="en-US" altLang="ja-JP" sz="3600" baseline="-25000" dirty="0"/>
              <a:t>2</a:t>
            </a:r>
            <a:r>
              <a:rPr lang="ja-JP" altLang="en-US" sz="3600" dirty="0"/>
              <a:t>＋Ｈ</a:t>
            </a:r>
            <a:r>
              <a:rPr lang="en-US" altLang="ja-JP" sz="3600" baseline="-25000" dirty="0"/>
              <a:t>2</a:t>
            </a:r>
            <a:r>
              <a:rPr lang="ja-JP" altLang="en-US" sz="3600" dirty="0"/>
              <a:t>Ｏ＋ＣＯ</a:t>
            </a:r>
            <a:r>
              <a:rPr lang="en-US" altLang="ja-JP" sz="3600" baseline="-25000" dirty="0"/>
              <a:t>2</a:t>
            </a:r>
            <a:r>
              <a:rPr lang="en-US" altLang="ja-JP" sz="3600" dirty="0"/>
              <a:t>↑</a:t>
            </a:r>
            <a:endParaRPr kumimoji="1" lang="ja-JP" altLang="en-US" sz="3600" dirty="0"/>
          </a:p>
        </p:txBody>
      </p:sp>
      <p:sp>
        <p:nvSpPr>
          <p:cNvPr id="5" name="テキスト ボックス 4"/>
          <p:cNvSpPr txBox="1"/>
          <p:nvPr/>
        </p:nvSpPr>
        <p:spPr>
          <a:xfrm>
            <a:off x="478529" y="620687"/>
            <a:ext cx="8280920" cy="584775"/>
          </a:xfrm>
          <a:prstGeom prst="rect">
            <a:avLst/>
          </a:prstGeom>
          <a:noFill/>
        </p:spPr>
        <p:txBody>
          <a:bodyPr wrap="square" rtlCol="0">
            <a:spAutoFit/>
          </a:bodyPr>
          <a:lstStyle/>
          <a:p>
            <a:pPr algn="ctr"/>
            <a:r>
              <a:rPr lang="ja-JP" altLang="en-US" sz="3200" dirty="0"/>
              <a:t>石灰水（ＣａＣＯ</a:t>
            </a:r>
            <a:r>
              <a:rPr lang="ja-JP" altLang="en-US" dirty="0"/>
              <a:t>３</a:t>
            </a:r>
            <a:r>
              <a:rPr lang="ja-JP" altLang="en-US" sz="3200" dirty="0"/>
              <a:t>）に希塩酸（ＨＣｌ）を加える。</a:t>
            </a:r>
            <a:endParaRPr kumimoji="1" lang="ja-JP" altLang="en-US" sz="3200" dirty="0"/>
          </a:p>
        </p:txBody>
      </p:sp>
      <p:sp>
        <p:nvSpPr>
          <p:cNvPr id="6" name="テキスト ボックス 5"/>
          <p:cNvSpPr txBox="1"/>
          <p:nvPr/>
        </p:nvSpPr>
        <p:spPr>
          <a:xfrm>
            <a:off x="827584" y="3501007"/>
            <a:ext cx="7416824" cy="646331"/>
          </a:xfrm>
          <a:prstGeom prst="rect">
            <a:avLst/>
          </a:prstGeom>
          <a:noFill/>
        </p:spPr>
        <p:txBody>
          <a:bodyPr wrap="square" rtlCol="0">
            <a:spAutoFit/>
          </a:bodyPr>
          <a:lstStyle/>
          <a:p>
            <a:r>
              <a:rPr kumimoji="1" lang="ja-JP" altLang="en-US" sz="3600" dirty="0"/>
              <a:t>発生する気体は、二酸化炭素（ＣＯ</a:t>
            </a:r>
            <a:r>
              <a:rPr kumimoji="1" lang="ja-JP" altLang="en-US" sz="2800" dirty="0"/>
              <a:t>２</a:t>
            </a:r>
            <a:r>
              <a:rPr kumimoji="1" lang="ja-JP" altLang="en-US" sz="3600" dirty="0"/>
              <a:t>）</a:t>
            </a:r>
          </a:p>
        </p:txBody>
      </p:sp>
    </p:spTree>
    <p:extLst>
      <p:ext uri="{BB962C8B-B14F-4D97-AF65-F5344CB8AC3E}">
        <p14:creationId xmlns:p14="http://schemas.microsoft.com/office/powerpoint/2010/main" val="30589474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122</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２４</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a:t>
            </a:r>
            <a:r>
              <a:rPr lang="ja-JP" altLang="en-US" dirty="0"/>
              <a:t>３６</a:t>
            </a:r>
            <a:endParaRPr kumimoji="1" lang="en-US" altLang="ja-JP" dirty="0"/>
          </a:p>
        </p:txBody>
      </p:sp>
      <p:sp>
        <p:nvSpPr>
          <p:cNvPr id="7" name="テキスト ボックス 6"/>
          <p:cNvSpPr txBox="1"/>
          <p:nvPr/>
        </p:nvSpPr>
        <p:spPr>
          <a:xfrm>
            <a:off x="618258" y="1156122"/>
            <a:ext cx="7920880" cy="2062103"/>
          </a:xfrm>
          <a:prstGeom prst="rect">
            <a:avLst/>
          </a:prstGeom>
          <a:noFill/>
        </p:spPr>
        <p:txBody>
          <a:bodyPr wrap="square" rtlCol="0">
            <a:spAutoFit/>
          </a:bodyPr>
          <a:lstStyle/>
          <a:p>
            <a:r>
              <a:rPr kumimoji="1" lang="ja-JP" altLang="en-US" sz="3200" dirty="0"/>
              <a:t>硫化鉄</a:t>
            </a:r>
            <a:r>
              <a:rPr kumimoji="1" lang="en-US" altLang="ja-JP" sz="3200" dirty="0"/>
              <a:t>(Ⅱ)</a:t>
            </a:r>
            <a:r>
              <a:rPr kumimoji="1" lang="ja-JP" altLang="en-US" sz="3200" dirty="0"/>
              <a:t>に希塩酸や希硫酸を加えると発生する硫化水素の説明として、正しいものを下から一つ選び、その番号を解答欄に記入しなさい。</a:t>
            </a:r>
          </a:p>
        </p:txBody>
      </p:sp>
      <p:sp>
        <p:nvSpPr>
          <p:cNvPr id="8" name="テキスト ボックス 7"/>
          <p:cNvSpPr txBox="1"/>
          <p:nvPr/>
        </p:nvSpPr>
        <p:spPr>
          <a:xfrm>
            <a:off x="107504" y="3645024"/>
            <a:ext cx="8856984" cy="1954381"/>
          </a:xfrm>
          <a:prstGeom prst="rect">
            <a:avLst/>
          </a:prstGeom>
          <a:noFill/>
        </p:spPr>
        <p:txBody>
          <a:bodyPr wrap="square" rtlCol="0">
            <a:spAutoFit/>
          </a:bodyPr>
          <a:lstStyle/>
          <a:p>
            <a:pPr marL="357188" indent="-357188">
              <a:spcAft>
                <a:spcPts val="1000"/>
              </a:spcAft>
            </a:pPr>
            <a:r>
              <a:rPr kumimoji="1" lang="ja-JP" altLang="en-US" dirty="0"/>
              <a:t>１　無色</a:t>
            </a:r>
            <a:r>
              <a:rPr lang="ja-JP" altLang="en-US" dirty="0"/>
              <a:t>、刺激臭、有毒性の気体で、水に溶けて弱塩基性を示す</a:t>
            </a:r>
            <a:r>
              <a:rPr kumimoji="1" lang="ja-JP" altLang="en-US" dirty="0"/>
              <a:t>。</a:t>
            </a:r>
            <a:endParaRPr kumimoji="1" lang="en-US" altLang="ja-JP" dirty="0"/>
          </a:p>
          <a:p>
            <a:pPr marL="357188" indent="-357188">
              <a:spcAft>
                <a:spcPts val="1000"/>
              </a:spcAft>
            </a:pPr>
            <a:r>
              <a:rPr lang="ja-JP" altLang="en-US" dirty="0"/>
              <a:t>２　無色、刺激臭、有毒性の気体で、水に溶けて弱酸性を示す。</a:t>
            </a:r>
            <a:endParaRPr lang="en-US" altLang="ja-JP" dirty="0"/>
          </a:p>
          <a:p>
            <a:pPr marL="357188" indent="-357188">
              <a:spcAft>
                <a:spcPts val="1000"/>
              </a:spcAft>
            </a:pPr>
            <a:r>
              <a:rPr kumimoji="1" lang="ja-JP" altLang="en-US" dirty="0"/>
              <a:t>３　</a:t>
            </a:r>
            <a:r>
              <a:rPr lang="ja-JP" altLang="en-US" dirty="0"/>
              <a:t>無色、腐乱臭、有毒性の気体で、水に溶けて弱酸性を示す。</a:t>
            </a:r>
            <a:endParaRPr lang="en-US" altLang="ja-JP" dirty="0"/>
          </a:p>
          <a:p>
            <a:pPr marL="357188" indent="-357188">
              <a:spcAft>
                <a:spcPts val="1000"/>
              </a:spcAft>
            </a:pPr>
            <a:r>
              <a:rPr lang="ja-JP" altLang="en-US" dirty="0"/>
              <a:t>４　無色、腐乱臭、有毒性の気体で、水に溶けて弱塩基性を示す。</a:t>
            </a:r>
            <a:endParaRPr lang="en-US" altLang="ja-JP" dirty="0"/>
          </a:p>
        </p:txBody>
      </p:sp>
      <p:sp>
        <p:nvSpPr>
          <p:cNvPr id="9" name="正方形/長方形 8"/>
          <p:cNvSpPr/>
          <p:nvPr/>
        </p:nvSpPr>
        <p:spPr>
          <a:xfrm>
            <a:off x="114490" y="4622214"/>
            <a:ext cx="8424648" cy="53497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235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123</a:t>
            </a:fld>
            <a:endParaRPr lang="en-US" altLang="ja-JP"/>
          </a:p>
        </p:txBody>
      </p:sp>
      <p:sp>
        <p:nvSpPr>
          <p:cNvPr id="4" name="正方形/長方形 3"/>
          <p:cNvSpPr/>
          <p:nvPr/>
        </p:nvSpPr>
        <p:spPr>
          <a:xfrm>
            <a:off x="323528" y="1628800"/>
            <a:ext cx="8352928" cy="3970318"/>
          </a:xfrm>
          <a:prstGeom prst="rect">
            <a:avLst/>
          </a:prstGeom>
        </p:spPr>
        <p:txBody>
          <a:bodyPr wrap="square">
            <a:spAutoFit/>
          </a:bodyPr>
          <a:lstStyle/>
          <a:p>
            <a:r>
              <a:rPr lang="ja-JP" altLang="en-US" sz="2800" dirty="0"/>
              <a:t>・空気より重い（比重</a:t>
            </a:r>
            <a:r>
              <a:rPr lang="en-US" altLang="ja-JP" sz="2800" dirty="0"/>
              <a:t>1.1905</a:t>
            </a:r>
            <a:r>
              <a:rPr lang="ja-JP" altLang="en-US" sz="2800" dirty="0"/>
              <a:t>）</a:t>
            </a:r>
            <a:endParaRPr lang="en-US" altLang="ja-JP" sz="2800" dirty="0"/>
          </a:p>
          <a:p>
            <a:r>
              <a:rPr lang="ja-JP" altLang="en-US" sz="2800" dirty="0"/>
              <a:t>・無色</a:t>
            </a:r>
            <a:endParaRPr lang="en-US" altLang="ja-JP" sz="2800" dirty="0"/>
          </a:p>
          <a:p>
            <a:r>
              <a:rPr lang="ja-JP" altLang="en-US" sz="2800" dirty="0"/>
              <a:t>・水によく溶け弱い酸性を示す</a:t>
            </a:r>
            <a:endParaRPr lang="en-US" altLang="ja-JP" sz="2800" dirty="0"/>
          </a:p>
          <a:p>
            <a:r>
              <a:rPr lang="ja-JP" altLang="en-US" sz="2800" dirty="0"/>
              <a:t>・腐った卵に似た特徴的な強い刺激臭（腐卵臭）がある</a:t>
            </a:r>
            <a:endParaRPr lang="en-US" altLang="ja-JP" sz="2800" dirty="0"/>
          </a:p>
          <a:p>
            <a:r>
              <a:rPr lang="ja-JP" altLang="en-US" sz="2800" dirty="0"/>
              <a:t>・目、皮膚、粘膜を刺激する有毒な気体</a:t>
            </a:r>
            <a:endParaRPr lang="en-US" altLang="ja-JP" sz="2800" dirty="0"/>
          </a:p>
          <a:p>
            <a:r>
              <a:rPr lang="ja-JP" altLang="en-US" sz="2800" dirty="0"/>
              <a:t>・悪臭防止法に基づく特定悪臭物質のひとつ</a:t>
            </a:r>
            <a:endParaRPr lang="en-US" altLang="ja-JP" sz="2800" dirty="0"/>
          </a:p>
          <a:p>
            <a:pPr marL="174625" indent="-174625"/>
            <a:r>
              <a:rPr lang="ja-JP" altLang="en-US" sz="2800" dirty="0"/>
              <a:t>・噴火口や硫黄泉などの臭いが「硫黄の臭い」と形容される場合があるが、硫黄は無臭であり、これは硫化水素の臭いをさしている。</a:t>
            </a:r>
          </a:p>
        </p:txBody>
      </p:sp>
      <p:sp>
        <p:nvSpPr>
          <p:cNvPr id="5" name="テキスト ボックス 4"/>
          <p:cNvSpPr txBox="1"/>
          <p:nvPr/>
        </p:nvSpPr>
        <p:spPr>
          <a:xfrm>
            <a:off x="539552" y="332655"/>
            <a:ext cx="4368504" cy="584775"/>
          </a:xfrm>
          <a:prstGeom prst="rect">
            <a:avLst/>
          </a:prstGeom>
          <a:noFill/>
        </p:spPr>
        <p:txBody>
          <a:bodyPr wrap="none" rtlCol="0">
            <a:spAutoFit/>
          </a:bodyPr>
          <a:lstStyle/>
          <a:p>
            <a:r>
              <a:rPr kumimoji="1" lang="ja-JP" altLang="en-US" sz="3200" dirty="0"/>
              <a:t>硫化水素（Ｈ</a:t>
            </a:r>
            <a:r>
              <a:rPr kumimoji="1" lang="ja-JP" altLang="en-US" sz="2000" dirty="0"/>
              <a:t>２</a:t>
            </a:r>
            <a:r>
              <a:rPr kumimoji="1" lang="ja-JP" altLang="en-US" sz="3200" dirty="0"/>
              <a:t>Ｓ）の特徴</a:t>
            </a:r>
          </a:p>
        </p:txBody>
      </p:sp>
    </p:spTree>
    <p:extLst>
      <p:ext uri="{BB962C8B-B14F-4D97-AF65-F5344CB8AC3E}">
        <p14:creationId xmlns:p14="http://schemas.microsoft.com/office/powerpoint/2010/main" val="34534369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124</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平成２４年度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問３７</a:t>
            </a:r>
          </a:p>
        </p:txBody>
      </p:sp>
      <p:sp>
        <p:nvSpPr>
          <p:cNvPr id="7" name="テキスト ボックス 6"/>
          <p:cNvSpPr txBox="1"/>
          <p:nvPr/>
        </p:nvSpPr>
        <p:spPr>
          <a:xfrm>
            <a:off x="636149" y="1196752"/>
            <a:ext cx="8075865" cy="2062103"/>
          </a:xfrm>
          <a:prstGeom prst="rect">
            <a:avLst/>
          </a:prstGeom>
          <a:noFill/>
        </p:spPr>
        <p:txBody>
          <a:bodyPr wrap="square" rtlCol="0">
            <a:spAutoFit/>
          </a:bodyPr>
          <a:lstStyle/>
          <a:p>
            <a:r>
              <a:rPr lang="ja-JP" altLang="en-US" sz="3200" dirty="0"/>
              <a:t>分子式が Ｃ</a:t>
            </a:r>
            <a:r>
              <a:rPr lang="ja-JP" altLang="en-US" sz="2000" dirty="0"/>
              <a:t>４</a:t>
            </a:r>
            <a:r>
              <a:rPr lang="ja-JP" altLang="en-US" sz="3200" dirty="0"/>
              <a:t>Ｈ</a:t>
            </a:r>
            <a:r>
              <a:rPr lang="ja-JP" altLang="en-US" sz="2000" dirty="0"/>
              <a:t>８ </a:t>
            </a:r>
            <a:r>
              <a:rPr lang="ja-JP" altLang="en-US" sz="3200" dirty="0"/>
              <a:t>で表される化合物の異性体の数で正しいものを下から一つ選び、その番号を解答欄に記入しなさい。なお、異性体には構造異性体と幾何異性体がある。</a:t>
            </a:r>
            <a:endParaRPr kumimoji="1" lang="ja-JP" altLang="en-US" sz="3200" dirty="0"/>
          </a:p>
        </p:txBody>
      </p:sp>
      <p:sp>
        <p:nvSpPr>
          <p:cNvPr id="8" name="テキスト ボックス 7"/>
          <p:cNvSpPr txBox="1"/>
          <p:nvPr/>
        </p:nvSpPr>
        <p:spPr>
          <a:xfrm>
            <a:off x="1835696" y="3573016"/>
            <a:ext cx="2254143" cy="2554545"/>
          </a:xfrm>
          <a:prstGeom prst="rect">
            <a:avLst/>
          </a:prstGeom>
          <a:noFill/>
        </p:spPr>
        <p:txBody>
          <a:bodyPr wrap="none" rtlCol="0">
            <a:spAutoFit/>
          </a:bodyPr>
          <a:lstStyle/>
          <a:p>
            <a:r>
              <a:rPr kumimoji="1" lang="ja-JP" altLang="en-US" sz="4000" dirty="0">
                <a:latin typeface="+mn-ea"/>
                <a:ea typeface="+mn-ea"/>
              </a:rPr>
              <a:t>１　</a:t>
            </a:r>
            <a:r>
              <a:rPr lang="ja-JP" altLang="en-US" sz="4000" dirty="0">
                <a:latin typeface="+mn-ea"/>
                <a:ea typeface="+mn-ea"/>
              </a:rPr>
              <a:t>２種類</a:t>
            </a:r>
            <a:endParaRPr lang="en-US" altLang="ja-JP" sz="4000" dirty="0">
              <a:latin typeface="+mn-ea"/>
              <a:ea typeface="+mn-ea"/>
            </a:endParaRPr>
          </a:p>
          <a:p>
            <a:r>
              <a:rPr lang="ja-JP" altLang="en-US" sz="4000" dirty="0">
                <a:latin typeface="+mn-ea"/>
                <a:ea typeface="+mn-ea"/>
              </a:rPr>
              <a:t>２　４種類</a:t>
            </a:r>
            <a:endParaRPr lang="en-US" altLang="ja-JP" sz="4000" dirty="0">
              <a:latin typeface="ＭＳ Ｐ明朝" pitchFamily="18" charset="-128"/>
              <a:ea typeface="ＭＳ Ｐ明朝" pitchFamily="18" charset="-128"/>
            </a:endParaRPr>
          </a:p>
          <a:p>
            <a:r>
              <a:rPr lang="ja-JP" altLang="en-US" sz="4000" dirty="0">
                <a:latin typeface="+mn-ea"/>
                <a:ea typeface="+mn-ea"/>
              </a:rPr>
              <a:t>３　６種類</a:t>
            </a:r>
            <a:endParaRPr lang="en-US" altLang="ja-JP" sz="4000" dirty="0">
              <a:latin typeface="ＭＳ 明朝" pitchFamily="17" charset="-128"/>
              <a:ea typeface="ＭＳ 明朝" pitchFamily="17" charset="-128"/>
            </a:endParaRPr>
          </a:p>
          <a:p>
            <a:r>
              <a:rPr lang="ja-JP" altLang="en-US" sz="4000" dirty="0">
                <a:latin typeface="+mn-ea"/>
              </a:rPr>
              <a:t>４　８種類</a:t>
            </a:r>
            <a:endParaRPr kumimoji="1" lang="ja-JP" altLang="en-US" sz="4000" dirty="0">
              <a:latin typeface="ＭＳ Ｐ明朝" pitchFamily="18" charset="-128"/>
              <a:ea typeface="ＭＳ Ｐ明朝" pitchFamily="18" charset="-128"/>
            </a:endParaRPr>
          </a:p>
        </p:txBody>
      </p:sp>
      <p:sp>
        <p:nvSpPr>
          <p:cNvPr id="9" name="正方形/長方形 8"/>
          <p:cNvSpPr/>
          <p:nvPr/>
        </p:nvSpPr>
        <p:spPr>
          <a:xfrm>
            <a:off x="1816603" y="4894482"/>
            <a:ext cx="266429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048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125</a:t>
            </a:fld>
            <a:endParaRPr lang="en-US" altLang="ja-JP"/>
          </a:p>
        </p:txBody>
      </p:sp>
      <p:pic>
        <p:nvPicPr>
          <p:cNvPr id="7174" name="Picture 6" descr="http://lexus-ec.com/images/series/okite/006/ans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8000886"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26905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126</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平成２４年度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問３８</a:t>
            </a:r>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lang="ja-JP" altLang="en-US" sz="3200" dirty="0"/>
              <a:t>次の物質の水溶液で、塩基性を示すものを下から一つ選び、その番号を解答欄に記入しなさい。</a:t>
            </a:r>
            <a:endParaRPr kumimoji="1" lang="ja-JP" altLang="en-US" sz="3200" dirty="0"/>
          </a:p>
        </p:txBody>
      </p:sp>
      <p:sp>
        <p:nvSpPr>
          <p:cNvPr id="8" name="テキスト ボックス 7"/>
          <p:cNvSpPr txBox="1"/>
          <p:nvPr/>
        </p:nvSpPr>
        <p:spPr>
          <a:xfrm>
            <a:off x="1763688" y="3068960"/>
            <a:ext cx="5112297" cy="2554545"/>
          </a:xfrm>
          <a:prstGeom prst="rect">
            <a:avLst/>
          </a:prstGeom>
          <a:noFill/>
        </p:spPr>
        <p:txBody>
          <a:bodyPr wrap="none" rtlCol="0">
            <a:spAutoFit/>
          </a:bodyPr>
          <a:lstStyle/>
          <a:p>
            <a:r>
              <a:rPr kumimoji="1" lang="ja-JP" altLang="en-US" sz="4000" dirty="0">
                <a:latin typeface="+mn-ea"/>
                <a:ea typeface="+mn-ea"/>
              </a:rPr>
              <a:t>１　</a:t>
            </a:r>
            <a:r>
              <a:rPr lang="ja-JP" altLang="en-US" sz="4000" dirty="0"/>
              <a:t>炭酸水素ナトリウム</a:t>
            </a:r>
            <a:endParaRPr kumimoji="1" lang="en-US" altLang="ja-JP" sz="4000" dirty="0">
              <a:latin typeface="+mn-ea"/>
              <a:ea typeface="+mn-ea"/>
            </a:endParaRPr>
          </a:p>
          <a:p>
            <a:r>
              <a:rPr lang="ja-JP" altLang="en-US" sz="4000" dirty="0">
                <a:latin typeface="+mn-ea"/>
                <a:ea typeface="+mn-ea"/>
              </a:rPr>
              <a:t>２　</a:t>
            </a:r>
            <a:r>
              <a:rPr lang="ja-JP" altLang="en-US" sz="4000" dirty="0"/>
              <a:t>塩化ナトリウム</a:t>
            </a:r>
            <a:endParaRPr lang="en-US" altLang="ja-JP" sz="4000" dirty="0">
              <a:latin typeface="ＭＳ Ｐ明朝" pitchFamily="18" charset="-128"/>
              <a:ea typeface="ＭＳ Ｐ明朝" pitchFamily="18" charset="-128"/>
            </a:endParaRPr>
          </a:p>
          <a:p>
            <a:r>
              <a:rPr lang="ja-JP" altLang="en-US" sz="4000" dirty="0">
                <a:latin typeface="+mn-ea"/>
                <a:ea typeface="+mn-ea"/>
              </a:rPr>
              <a:t>３　</a:t>
            </a:r>
            <a:r>
              <a:rPr lang="ja-JP" altLang="en-US" sz="4000" dirty="0"/>
              <a:t>塩化アンモニウム</a:t>
            </a:r>
            <a:endParaRPr lang="en-US" altLang="ja-JP" sz="4000" dirty="0">
              <a:latin typeface="ＭＳ 明朝" pitchFamily="17" charset="-128"/>
              <a:ea typeface="ＭＳ 明朝" pitchFamily="17" charset="-128"/>
            </a:endParaRPr>
          </a:p>
          <a:p>
            <a:r>
              <a:rPr lang="ja-JP" altLang="en-US" sz="4000" dirty="0">
                <a:latin typeface="+mn-ea"/>
              </a:rPr>
              <a:t>４　</a:t>
            </a:r>
            <a:r>
              <a:rPr lang="ja-JP" altLang="en-US" sz="4000" dirty="0"/>
              <a:t>硫酸水素ナトリウム</a:t>
            </a:r>
            <a:endParaRPr lang="en-US" altLang="ja-JP" sz="4000" dirty="0">
              <a:latin typeface="+mn-ea"/>
              <a:ea typeface="+mn-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536" y="3140968"/>
            <a:ext cx="54006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9276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127</a:t>
            </a:fld>
            <a:endParaRPr lang="en-US" altLang="ja-JP"/>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540" y="404664"/>
            <a:ext cx="7285372" cy="539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8876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128</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平成２４年度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問３９</a:t>
            </a:r>
          </a:p>
        </p:txBody>
      </p:sp>
      <p:sp>
        <p:nvSpPr>
          <p:cNvPr id="7" name="テキスト ボックス 6"/>
          <p:cNvSpPr txBox="1"/>
          <p:nvPr/>
        </p:nvSpPr>
        <p:spPr>
          <a:xfrm>
            <a:off x="618258" y="1156122"/>
            <a:ext cx="8346230" cy="1077218"/>
          </a:xfrm>
          <a:prstGeom prst="rect">
            <a:avLst/>
          </a:prstGeom>
          <a:noFill/>
        </p:spPr>
        <p:txBody>
          <a:bodyPr wrap="square" rtlCol="0">
            <a:spAutoFit/>
          </a:bodyPr>
          <a:lstStyle/>
          <a:p>
            <a:r>
              <a:rPr lang="ja-JP" altLang="en-US" sz="3200" dirty="0"/>
              <a:t>ハロゲンの性質として、正しいものを下から一つ選び、その番号を解答欄に記入しなさい。</a:t>
            </a:r>
            <a:endParaRPr kumimoji="1" lang="ja-JP" altLang="en-US" sz="3200" dirty="0"/>
          </a:p>
        </p:txBody>
      </p:sp>
      <p:sp>
        <p:nvSpPr>
          <p:cNvPr id="8" name="テキスト ボックス 7"/>
          <p:cNvSpPr txBox="1"/>
          <p:nvPr/>
        </p:nvSpPr>
        <p:spPr>
          <a:xfrm>
            <a:off x="180465" y="2827261"/>
            <a:ext cx="8712015" cy="2877711"/>
          </a:xfrm>
          <a:prstGeom prst="rect">
            <a:avLst/>
          </a:prstGeom>
          <a:noFill/>
        </p:spPr>
        <p:txBody>
          <a:bodyPr wrap="square" rtlCol="0">
            <a:spAutoFit/>
          </a:bodyPr>
          <a:lstStyle/>
          <a:p>
            <a:pPr marL="357188" indent="-357188">
              <a:spcAft>
                <a:spcPts val="1000"/>
              </a:spcAft>
            </a:pPr>
            <a:r>
              <a:rPr kumimoji="1" lang="ja-JP" altLang="en-US" sz="2600" dirty="0"/>
              <a:t>１　</a:t>
            </a:r>
            <a:r>
              <a:rPr lang="ja-JP" altLang="en-US" sz="2600" dirty="0"/>
              <a:t>ハロゲンは、原子番号の大きいものほど水と反応しやすい。</a:t>
            </a:r>
            <a:endParaRPr kumimoji="1" lang="en-US" altLang="ja-JP" sz="2600" dirty="0">
              <a:latin typeface="ＭＳ Ｐ明朝" pitchFamily="18" charset="-128"/>
              <a:ea typeface="ＭＳ Ｐ明朝" pitchFamily="18" charset="-128"/>
            </a:endParaRPr>
          </a:p>
          <a:p>
            <a:pPr marL="357188" indent="-357188">
              <a:spcAft>
                <a:spcPts val="1000"/>
              </a:spcAft>
            </a:pPr>
            <a:r>
              <a:rPr lang="ja-JP" altLang="en-US" sz="2600" dirty="0"/>
              <a:t>２　塩素、臭素、ヨウ素の単体はすべて二原子分子からなる。</a:t>
            </a:r>
            <a:endParaRPr lang="en-US" altLang="ja-JP" sz="2600" dirty="0"/>
          </a:p>
          <a:p>
            <a:pPr marL="357188" indent="-357188">
              <a:spcAft>
                <a:spcPts val="1000"/>
              </a:spcAft>
            </a:pPr>
            <a:r>
              <a:rPr kumimoji="1" lang="ja-JP" altLang="en-US" sz="2600" dirty="0"/>
              <a:t>３　</a:t>
            </a:r>
            <a:r>
              <a:rPr lang="ja-JP" altLang="en-US" sz="2600" dirty="0"/>
              <a:t>フッ素、塩素、臭素の単体の酸化力は、臭素＞塩素＞フッ素の順に強い。</a:t>
            </a:r>
            <a:endParaRPr kumimoji="1" lang="en-US" altLang="ja-JP" sz="2600" dirty="0"/>
          </a:p>
          <a:p>
            <a:pPr marL="357188" indent="-357188">
              <a:spcAft>
                <a:spcPts val="1000"/>
              </a:spcAft>
            </a:pPr>
            <a:r>
              <a:rPr lang="ja-JP" altLang="en-US" sz="2600" dirty="0"/>
              <a:t>４　塩素は常温で赤褐色の気体で、臭素は常温で黄緑色の液体である。</a:t>
            </a:r>
            <a:endParaRPr kumimoji="1" lang="ja-JP" altLang="en-US" sz="2600" dirty="0"/>
          </a:p>
        </p:txBody>
      </p:sp>
      <p:sp>
        <p:nvSpPr>
          <p:cNvPr id="9" name="正方形/長方形 8"/>
          <p:cNvSpPr/>
          <p:nvPr/>
        </p:nvSpPr>
        <p:spPr>
          <a:xfrm>
            <a:off x="194566" y="3356874"/>
            <a:ext cx="8697914"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9670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129</a:t>
            </a:fld>
            <a:endParaRPr lang="en-US" altLang="ja-JP"/>
          </a:p>
        </p:txBody>
      </p:sp>
      <p:sp>
        <p:nvSpPr>
          <p:cNvPr id="4" name="テキスト ボックス 3"/>
          <p:cNvSpPr txBox="1"/>
          <p:nvPr/>
        </p:nvSpPr>
        <p:spPr>
          <a:xfrm>
            <a:off x="150619" y="188640"/>
            <a:ext cx="8712015" cy="2667397"/>
          </a:xfrm>
          <a:prstGeom prst="rect">
            <a:avLst/>
          </a:prstGeom>
          <a:noFill/>
        </p:spPr>
        <p:txBody>
          <a:bodyPr wrap="square" rtlCol="0">
            <a:spAutoFit/>
          </a:bodyPr>
          <a:lstStyle/>
          <a:p>
            <a:pPr marL="357188" indent="-357188">
              <a:spcAft>
                <a:spcPts val="1000"/>
              </a:spcAft>
            </a:pPr>
            <a:r>
              <a:rPr lang="ja-JP" altLang="en-US" sz="2600" dirty="0"/>
              <a:t>・ハロゲンは、原子番号の小さいものほど水と反応しやすい。</a:t>
            </a:r>
            <a:endParaRPr kumimoji="1" lang="en-US" altLang="ja-JP" sz="2600" dirty="0">
              <a:latin typeface="ＭＳ Ｐ明朝" pitchFamily="18" charset="-128"/>
              <a:ea typeface="ＭＳ Ｐ明朝" pitchFamily="18" charset="-128"/>
            </a:endParaRPr>
          </a:p>
          <a:p>
            <a:pPr marL="357188" indent="-357188">
              <a:spcAft>
                <a:spcPts val="1000"/>
              </a:spcAft>
            </a:pPr>
            <a:r>
              <a:rPr lang="ja-JP" altLang="en-US" sz="2600" dirty="0"/>
              <a:t>・塩素、臭素、ヨウ素の単体はすべて二原子分子からなる。</a:t>
            </a:r>
            <a:endParaRPr lang="en-US" altLang="ja-JP" sz="2600" dirty="0"/>
          </a:p>
          <a:p>
            <a:pPr marL="357188" indent="-357188">
              <a:spcAft>
                <a:spcPts val="1000"/>
              </a:spcAft>
            </a:pPr>
            <a:r>
              <a:rPr lang="ja-JP" altLang="en-US" sz="2600" dirty="0"/>
              <a:t>・酸化力：　　　　</a:t>
            </a:r>
            <a:r>
              <a:rPr lang="en-US" altLang="ja-JP" sz="2800" dirty="0"/>
              <a:t>F</a:t>
            </a:r>
            <a:r>
              <a:rPr lang="en-US" altLang="ja-JP" sz="2800" baseline="-25000" dirty="0"/>
              <a:t>2</a:t>
            </a:r>
            <a:r>
              <a:rPr lang="ja-JP" altLang="en-US" sz="2800" dirty="0"/>
              <a:t>　＞　</a:t>
            </a:r>
            <a:r>
              <a:rPr lang="en-US" altLang="ja-JP" sz="2800" dirty="0"/>
              <a:t>Cl</a:t>
            </a:r>
            <a:r>
              <a:rPr lang="en-US" altLang="ja-JP" sz="2800" baseline="-25000" dirty="0"/>
              <a:t>2</a:t>
            </a:r>
            <a:r>
              <a:rPr lang="ja-JP" altLang="en-US" sz="2800" dirty="0"/>
              <a:t>　＞　</a:t>
            </a:r>
            <a:r>
              <a:rPr lang="en-US" altLang="ja-JP" sz="2800" dirty="0"/>
              <a:t>Br</a:t>
            </a:r>
            <a:r>
              <a:rPr lang="en-US" altLang="ja-JP" sz="2800" baseline="-25000" dirty="0"/>
              <a:t>2</a:t>
            </a:r>
            <a:r>
              <a:rPr lang="ja-JP" altLang="en-US" sz="2800" dirty="0"/>
              <a:t>　＞　</a:t>
            </a:r>
            <a:r>
              <a:rPr lang="en-US" altLang="ja-JP" sz="2800" dirty="0"/>
              <a:t>I</a:t>
            </a:r>
            <a:r>
              <a:rPr lang="en-US" altLang="ja-JP" sz="2800" baseline="-25000" dirty="0"/>
              <a:t>2</a:t>
            </a:r>
            <a:endParaRPr kumimoji="1" lang="en-US" altLang="ja-JP" sz="2600" dirty="0"/>
          </a:p>
          <a:p>
            <a:pPr marL="357188" indent="-357188">
              <a:spcAft>
                <a:spcPts val="1000"/>
              </a:spcAft>
            </a:pPr>
            <a:r>
              <a:rPr lang="ja-JP" altLang="en-US" sz="2600" dirty="0"/>
              <a:t>・</a:t>
            </a:r>
            <a:r>
              <a:rPr lang="ja-JP" altLang="en-US" sz="2800" dirty="0"/>
              <a:t>沸点・融点：　</a:t>
            </a:r>
            <a:r>
              <a:rPr lang="en-US" altLang="ja-JP" sz="2800" dirty="0"/>
              <a:t>F</a:t>
            </a:r>
            <a:r>
              <a:rPr lang="en-US" altLang="ja-JP" sz="2800" baseline="-25000" dirty="0"/>
              <a:t>2</a:t>
            </a:r>
            <a:r>
              <a:rPr lang="ja-JP" altLang="en-US" sz="2800" dirty="0"/>
              <a:t>　＜　</a:t>
            </a:r>
            <a:r>
              <a:rPr lang="en-US" altLang="ja-JP" sz="2800" dirty="0"/>
              <a:t>Cl</a:t>
            </a:r>
            <a:r>
              <a:rPr lang="en-US" altLang="ja-JP" sz="2800" baseline="-25000" dirty="0"/>
              <a:t>2</a:t>
            </a:r>
            <a:r>
              <a:rPr lang="ja-JP" altLang="en-US" sz="2800" dirty="0"/>
              <a:t>　＜　</a:t>
            </a:r>
            <a:r>
              <a:rPr lang="en-US" altLang="ja-JP" sz="2800" dirty="0"/>
              <a:t>Br2</a:t>
            </a:r>
            <a:r>
              <a:rPr lang="ja-JP" altLang="en-US" sz="2800" dirty="0"/>
              <a:t>　＜　</a:t>
            </a:r>
            <a:r>
              <a:rPr lang="en-US" altLang="ja-JP" sz="2800" dirty="0"/>
              <a:t>I</a:t>
            </a:r>
            <a:r>
              <a:rPr lang="en-US" altLang="ja-JP" sz="2800" baseline="-25000" dirty="0"/>
              <a:t>2</a:t>
            </a:r>
          </a:p>
          <a:p>
            <a:pPr marL="357188" indent="-357188">
              <a:spcAft>
                <a:spcPts val="1000"/>
              </a:spcAft>
            </a:pPr>
            <a:r>
              <a:rPr lang="ja-JP" altLang="en-US" sz="2600" dirty="0"/>
              <a:t>・塩素、臭素、ヨウ素の単体はすべて二原子分子からなる。</a:t>
            </a:r>
            <a:endParaRPr lang="en-US" altLang="ja-JP" sz="2600" dirty="0">
              <a:latin typeface="ＭＳ Ｐ明朝" pitchFamily="18" charset="-128"/>
              <a:ea typeface="ＭＳ Ｐ明朝" pitchFamily="18" charset="-128"/>
            </a:endParaRPr>
          </a:p>
        </p:txBody>
      </p:sp>
      <p:pic>
        <p:nvPicPr>
          <p:cNvPr id="5122" name="Picture 2" descr="http://blog.donaldo-plan.com/wp-content/uploads/2013-04-30_17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96952"/>
            <a:ext cx="6100229" cy="379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92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13</a:t>
            </a:fld>
            <a:endParaRPr lang="en-US" altLang="ja-JP"/>
          </a:p>
        </p:txBody>
      </p:sp>
      <p:sp>
        <p:nvSpPr>
          <p:cNvPr id="4" name="正方形/長方形 3"/>
          <p:cNvSpPr/>
          <p:nvPr/>
        </p:nvSpPr>
        <p:spPr>
          <a:xfrm>
            <a:off x="323528" y="487025"/>
            <a:ext cx="8712968" cy="6370975"/>
          </a:xfrm>
          <a:prstGeom prst="rect">
            <a:avLst/>
          </a:prstGeom>
        </p:spPr>
        <p:txBody>
          <a:bodyPr wrap="square">
            <a:spAutoFit/>
          </a:bodyPr>
          <a:lstStyle/>
          <a:p>
            <a:r>
              <a:rPr lang="en-US" altLang="ja-JP" sz="3600" dirty="0"/>
              <a:t>35%</a:t>
            </a:r>
            <a:r>
              <a:rPr lang="ja-JP" altLang="en-US" sz="3600" dirty="0"/>
              <a:t>＝</a:t>
            </a:r>
            <a:r>
              <a:rPr lang="en-US" altLang="ja-JP" sz="3600" dirty="0"/>
              <a:t>0.35</a:t>
            </a:r>
            <a:r>
              <a:rPr lang="ja-JP" altLang="en-US" sz="3600" dirty="0"/>
              <a:t>　　　　　</a:t>
            </a:r>
            <a:r>
              <a:rPr lang="ja-JP" altLang="en-US" sz="3600" dirty="0">
                <a:solidFill>
                  <a:srgbClr val="FF0000"/>
                </a:solidFill>
              </a:rPr>
              <a:t>３５％　</a:t>
            </a:r>
            <a:r>
              <a:rPr lang="en-US" altLang="ja-JP" sz="3600" dirty="0">
                <a:solidFill>
                  <a:srgbClr val="FF0000"/>
                </a:solidFill>
              </a:rPr>
              <a:t>HC</a:t>
            </a:r>
            <a:r>
              <a:rPr lang="ja-JP" altLang="en-US" sz="3600" dirty="0">
                <a:solidFill>
                  <a:srgbClr val="FF0000"/>
                </a:solidFill>
              </a:rPr>
              <a:t>ｌ</a:t>
            </a:r>
            <a:br>
              <a:rPr lang="ja-JP" altLang="en-US" sz="3600" dirty="0">
                <a:solidFill>
                  <a:srgbClr val="FF0000"/>
                </a:solidFill>
              </a:rPr>
            </a:br>
            <a:r>
              <a:rPr lang="en-US" altLang="ja-JP" sz="3600" dirty="0"/>
              <a:t>15%</a:t>
            </a:r>
            <a:r>
              <a:rPr lang="ja-JP" altLang="en-US" sz="3600" dirty="0"/>
              <a:t>＝</a:t>
            </a:r>
            <a:r>
              <a:rPr lang="en-US" altLang="ja-JP" sz="3600" dirty="0"/>
              <a:t>0.15</a:t>
            </a:r>
            <a:r>
              <a:rPr lang="ja-JP" altLang="en-US" sz="3600" dirty="0"/>
              <a:t>　　　　　</a:t>
            </a:r>
            <a:r>
              <a:rPr lang="ja-JP" altLang="en-US" sz="3600" dirty="0">
                <a:solidFill>
                  <a:srgbClr val="FF0000"/>
                </a:solidFill>
              </a:rPr>
              <a:t>１５％　</a:t>
            </a:r>
            <a:r>
              <a:rPr lang="en-US" altLang="ja-JP" sz="3600" dirty="0">
                <a:solidFill>
                  <a:srgbClr val="FF0000"/>
                </a:solidFill>
              </a:rPr>
              <a:t>HC</a:t>
            </a:r>
            <a:r>
              <a:rPr lang="ja-JP" altLang="en-US" sz="3600" dirty="0">
                <a:solidFill>
                  <a:srgbClr val="FF0000"/>
                </a:solidFill>
              </a:rPr>
              <a:t>ｌ</a:t>
            </a:r>
            <a:br>
              <a:rPr lang="ja-JP" altLang="en-US" sz="3600" dirty="0">
                <a:solidFill>
                  <a:srgbClr val="FF0000"/>
                </a:solidFill>
              </a:rPr>
            </a:br>
            <a:endParaRPr lang="en-US" altLang="ja-JP" sz="3600" dirty="0">
              <a:solidFill>
                <a:srgbClr val="FF0000"/>
              </a:solidFill>
            </a:endParaRPr>
          </a:p>
          <a:p>
            <a:r>
              <a:rPr lang="en-US" altLang="ja-JP" sz="3600" dirty="0"/>
              <a:t>100mL</a:t>
            </a:r>
            <a:r>
              <a:rPr lang="ja-JP" altLang="en-US" sz="3600" dirty="0"/>
              <a:t>＋</a:t>
            </a:r>
            <a:r>
              <a:rPr lang="en-US" altLang="ja-JP" sz="3600" dirty="0"/>
              <a:t>300mL</a:t>
            </a:r>
            <a:r>
              <a:rPr lang="ja-JP" altLang="en-US" sz="3600" dirty="0"/>
              <a:t>＝</a:t>
            </a:r>
            <a:r>
              <a:rPr lang="en-US" altLang="ja-JP" sz="3600" dirty="0"/>
              <a:t>400mL</a:t>
            </a:r>
          </a:p>
          <a:p>
            <a:endParaRPr lang="en-US" altLang="ja-JP" dirty="0"/>
          </a:p>
          <a:p>
            <a:r>
              <a:rPr lang="ja-JP" altLang="en-US" dirty="0"/>
              <a:t>塩化水素の量を確認</a:t>
            </a:r>
            <a:br>
              <a:rPr lang="ja-JP" altLang="en-US" dirty="0"/>
            </a:br>
            <a:r>
              <a:rPr lang="en-US" altLang="ja-JP" sz="3600" dirty="0"/>
              <a:t>0.35×100</a:t>
            </a:r>
            <a:r>
              <a:rPr lang="ja-JP" altLang="en-US" sz="3600" dirty="0"/>
              <a:t>＋</a:t>
            </a:r>
            <a:r>
              <a:rPr lang="en-US" altLang="ja-JP" sz="3600" dirty="0"/>
              <a:t>0.15×300</a:t>
            </a:r>
            <a:r>
              <a:rPr lang="ja-JP" altLang="en-US" sz="3600" dirty="0"/>
              <a:t>＝</a:t>
            </a:r>
            <a:r>
              <a:rPr lang="en-US" altLang="ja-JP" sz="3600" dirty="0"/>
              <a:t>35</a:t>
            </a:r>
            <a:r>
              <a:rPr lang="ja-JP" altLang="en-US" sz="3600" dirty="0"/>
              <a:t>＋</a:t>
            </a:r>
            <a:r>
              <a:rPr lang="en-US" altLang="ja-JP" sz="3600" dirty="0"/>
              <a:t>45</a:t>
            </a:r>
            <a:r>
              <a:rPr lang="ja-JP" altLang="en-US" sz="3600" dirty="0"/>
              <a:t>＝</a:t>
            </a:r>
            <a:r>
              <a:rPr lang="en-US" altLang="ja-JP" sz="3600" dirty="0"/>
              <a:t>80mL</a:t>
            </a:r>
            <a:br>
              <a:rPr lang="ja-JP" altLang="en-US" sz="3600" dirty="0"/>
            </a:br>
            <a:endParaRPr lang="en-US" altLang="ja-JP" sz="3600" dirty="0"/>
          </a:p>
          <a:p>
            <a:r>
              <a:rPr lang="en-US" altLang="ja-JP" sz="3600" dirty="0"/>
              <a:t>80÷400</a:t>
            </a:r>
            <a:r>
              <a:rPr lang="ja-JP" altLang="en-US" sz="3600" dirty="0"/>
              <a:t>＝</a:t>
            </a:r>
            <a:r>
              <a:rPr lang="en-US" altLang="ja-JP" sz="3600" dirty="0"/>
              <a:t>0.2</a:t>
            </a:r>
            <a:br>
              <a:rPr lang="ja-JP" altLang="en-US" sz="3600" dirty="0"/>
            </a:br>
            <a:endParaRPr lang="en-US" altLang="ja-JP" sz="3600" dirty="0"/>
          </a:p>
          <a:p>
            <a:r>
              <a:rPr lang="en-US" altLang="ja-JP" sz="3600" dirty="0"/>
              <a:t>0.2</a:t>
            </a:r>
            <a:r>
              <a:rPr lang="ja-JP" altLang="en-US" sz="3600" dirty="0"/>
              <a:t>＝</a:t>
            </a:r>
            <a:r>
              <a:rPr lang="en-US" altLang="ja-JP" sz="3600" dirty="0"/>
              <a:t>20%</a:t>
            </a:r>
            <a:br>
              <a:rPr lang="ja-JP" altLang="en-US" sz="3600" dirty="0"/>
            </a:br>
            <a:endParaRPr lang="ja-JP" altLang="en-US" sz="3600" dirty="0"/>
          </a:p>
        </p:txBody>
      </p:sp>
    </p:spTree>
    <p:extLst>
      <p:ext uri="{BB962C8B-B14F-4D97-AF65-F5344CB8AC3E}">
        <p14:creationId xmlns:p14="http://schemas.microsoft.com/office/powerpoint/2010/main" val="63537270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130</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平成２４年度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問４０</a:t>
            </a:r>
          </a:p>
        </p:txBody>
      </p:sp>
      <p:sp>
        <p:nvSpPr>
          <p:cNvPr id="7" name="テキスト ボックス 6"/>
          <p:cNvSpPr txBox="1"/>
          <p:nvPr/>
        </p:nvSpPr>
        <p:spPr>
          <a:xfrm>
            <a:off x="618258" y="1156122"/>
            <a:ext cx="7920880" cy="1569660"/>
          </a:xfrm>
          <a:prstGeom prst="rect">
            <a:avLst/>
          </a:prstGeom>
          <a:noFill/>
        </p:spPr>
        <p:txBody>
          <a:bodyPr wrap="square" rtlCol="0">
            <a:spAutoFit/>
          </a:bodyPr>
          <a:lstStyle/>
          <a:p>
            <a:r>
              <a:rPr lang="ja-JP" altLang="en-US" sz="3200" dirty="0"/>
              <a:t>フェノールとエタノールが共通にもっている性質として正しいものを下から一つ選び、その番号を解答欄に記入しなさい。</a:t>
            </a:r>
            <a:endParaRPr kumimoji="1" lang="ja-JP" altLang="en-US" sz="3200" dirty="0"/>
          </a:p>
        </p:txBody>
      </p:sp>
      <p:sp>
        <p:nvSpPr>
          <p:cNvPr id="8" name="テキスト ボックス 7"/>
          <p:cNvSpPr txBox="1"/>
          <p:nvPr/>
        </p:nvSpPr>
        <p:spPr>
          <a:xfrm>
            <a:off x="467544" y="3429000"/>
            <a:ext cx="8676456" cy="2200602"/>
          </a:xfrm>
          <a:prstGeom prst="rect">
            <a:avLst/>
          </a:prstGeom>
          <a:noFill/>
        </p:spPr>
        <p:txBody>
          <a:bodyPr wrap="square" rtlCol="0">
            <a:spAutoFit/>
          </a:bodyPr>
          <a:lstStyle/>
          <a:p>
            <a:pPr marL="357188" indent="-357188">
              <a:spcAft>
                <a:spcPts val="1000"/>
              </a:spcAft>
            </a:pPr>
            <a:r>
              <a:rPr kumimoji="1" lang="ja-JP" altLang="en-US" sz="2800" dirty="0"/>
              <a:t>１　</a:t>
            </a:r>
            <a:r>
              <a:rPr lang="ja-JP" altLang="en-US" sz="2800" dirty="0"/>
              <a:t>塩化鉄（</a:t>
            </a:r>
            <a:r>
              <a:rPr lang="en-US" altLang="ja-JP" sz="2800" dirty="0"/>
              <a:t>Ⅲ</a:t>
            </a:r>
            <a:r>
              <a:rPr lang="ja-JP" altLang="en-US" sz="2800" dirty="0"/>
              <a:t>）水溶液を加えると青紫～赤紫色になる。</a:t>
            </a:r>
            <a:endParaRPr lang="en-US" altLang="ja-JP" sz="2800" dirty="0"/>
          </a:p>
          <a:p>
            <a:pPr marL="357188" indent="-357188">
              <a:spcAft>
                <a:spcPts val="1000"/>
              </a:spcAft>
            </a:pPr>
            <a:r>
              <a:rPr lang="ja-JP" altLang="en-US" sz="2800" dirty="0"/>
              <a:t>２　無水酢酸と反応してエステルを生成する。</a:t>
            </a:r>
            <a:endParaRPr lang="en-US" altLang="ja-JP" sz="2800" dirty="0"/>
          </a:p>
          <a:p>
            <a:pPr marL="357188" indent="-357188">
              <a:spcAft>
                <a:spcPts val="1000"/>
              </a:spcAft>
            </a:pPr>
            <a:r>
              <a:rPr kumimoji="1" lang="ja-JP" altLang="en-US" sz="2800" dirty="0"/>
              <a:t>３　</a:t>
            </a:r>
            <a:r>
              <a:rPr lang="ja-JP" altLang="en-US" sz="2800" dirty="0"/>
              <a:t>水にわずかに溶け、弱酸性を示す。</a:t>
            </a:r>
            <a:endParaRPr kumimoji="1" lang="en-US" altLang="ja-JP" sz="2600" dirty="0"/>
          </a:p>
          <a:p>
            <a:pPr marL="357188" indent="-357188">
              <a:spcAft>
                <a:spcPts val="1000"/>
              </a:spcAft>
            </a:pPr>
            <a:r>
              <a:rPr lang="ja-JP" altLang="en-US" sz="2800" dirty="0"/>
              <a:t>４　強く酸化するとカルボン酸になる。</a:t>
            </a:r>
            <a:endParaRPr kumimoji="1" lang="ja-JP" altLang="en-US" sz="2800" dirty="0"/>
          </a:p>
        </p:txBody>
      </p:sp>
      <p:sp>
        <p:nvSpPr>
          <p:cNvPr id="9" name="正方形/長方形 8"/>
          <p:cNvSpPr/>
          <p:nvPr/>
        </p:nvSpPr>
        <p:spPr>
          <a:xfrm>
            <a:off x="500548" y="4003881"/>
            <a:ext cx="6834372"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292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131</a:t>
            </a:fld>
            <a:endParaRPr lang="en-US" altLang="ja-JP"/>
          </a:p>
        </p:txBody>
      </p:sp>
      <p:sp>
        <p:nvSpPr>
          <p:cNvPr id="5" name="テキスト ボックス 4"/>
          <p:cNvSpPr txBox="1"/>
          <p:nvPr/>
        </p:nvSpPr>
        <p:spPr>
          <a:xfrm>
            <a:off x="611560" y="332656"/>
            <a:ext cx="7920880" cy="523220"/>
          </a:xfrm>
          <a:prstGeom prst="rect">
            <a:avLst/>
          </a:prstGeom>
          <a:noFill/>
        </p:spPr>
        <p:txBody>
          <a:bodyPr wrap="square" rtlCol="0">
            <a:spAutoFit/>
          </a:bodyPr>
          <a:lstStyle/>
          <a:p>
            <a:r>
              <a:rPr kumimoji="1" lang="ja-JP" altLang="en-US" sz="2800" b="1" dirty="0"/>
              <a:t>エタノール</a:t>
            </a:r>
            <a:r>
              <a:rPr kumimoji="1" lang="ja-JP" altLang="en-US" dirty="0"/>
              <a:t>　Ｃ</a:t>
            </a:r>
            <a:r>
              <a:rPr kumimoji="1" lang="ja-JP" altLang="en-US" sz="1800" dirty="0"/>
              <a:t>２</a:t>
            </a:r>
            <a:r>
              <a:rPr kumimoji="1" lang="ja-JP" altLang="en-US" dirty="0"/>
              <a:t>Ｈ</a:t>
            </a:r>
            <a:r>
              <a:rPr kumimoji="1" lang="ja-JP" altLang="en-US" sz="1800" dirty="0"/>
              <a:t>５</a:t>
            </a:r>
            <a:r>
              <a:rPr kumimoji="1" lang="ja-JP" altLang="en-US" dirty="0"/>
              <a:t>－ＯＨ</a:t>
            </a:r>
          </a:p>
        </p:txBody>
      </p:sp>
      <p:sp>
        <p:nvSpPr>
          <p:cNvPr id="6" name="テキスト ボックス 5"/>
          <p:cNvSpPr txBox="1"/>
          <p:nvPr/>
        </p:nvSpPr>
        <p:spPr>
          <a:xfrm>
            <a:off x="1043608" y="1067804"/>
            <a:ext cx="5832648" cy="1938992"/>
          </a:xfrm>
          <a:prstGeom prst="rect">
            <a:avLst/>
          </a:prstGeom>
          <a:noFill/>
        </p:spPr>
        <p:txBody>
          <a:bodyPr wrap="square" rtlCol="0">
            <a:spAutoFit/>
          </a:bodyPr>
          <a:lstStyle/>
          <a:p>
            <a:r>
              <a:rPr kumimoji="1" lang="ja-JP" altLang="en-US" dirty="0"/>
              <a:t>特徴</a:t>
            </a:r>
            <a:endParaRPr kumimoji="1" lang="en-US" altLang="ja-JP" dirty="0"/>
          </a:p>
          <a:p>
            <a:r>
              <a:rPr lang="ja-JP" altLang="en-US" dirty="0"/>
              <a:t>・水によく溶ける</a:t>
            </a:r>
            <a:endParaRPr lang="en-US" altLang="ja-JP" dirty="0"/>
          </a:p>
          <a:p>
            <a:r>
              <a:rPr kumimoji="1" lang="ja-JP" altLang="en-US" dirty="0"/>
              <a:t>・常温で液体である。</a:t>
            </a:r>
            <a:endParaRPr kumimoji="1" lang="en-US" altLang="ja-JP" dirty="0"/>
          </a:p>
          <a:p>
            <a:r>
              <a:rPr lang="ja-JP" altLang="en-US" dirty="0"/>
              <a:t>・</a:t>
            </a:r>
            <a:r>
              <a:rPr lang="ja-JP" altLang="en-US" dirty="0">
                <a:solidFill>
                  <a:srgbClr val="FF0000"/>
                </a:solidFill>
              </a:rPr>
              <a:t>金属ナトリウムと反応して水素を発生する</a:t>
            </a:r>
            <a:endParaRPr lang="en-US" altLang="ja-JP" dirty="0">
              <a:solidFill>
                <a:srgbClr val="FF0000"/>
              </a:solidFill>
            </a:endParaRPr>
          </a:p>
          <a:p>
            <a:r>
              <a:rPr kumimoji="1" lang="ja-JP" altLang="en-US" dirty="0"/>
              <a:t>・</a:t>
            </a:r>
            <a:r>
              <a:rPr kumimoji="1" lang="ja-JP" altLang="en-US" dirty="0">
                <a:solidFill>
                  <a:srgbClr val="FF0000"/>
                </a:solidFill>
              </a:rPr>
              <a:t>酢酸と反応してエステルを生成する</a:t>
            </a:r>
          </a:p>
        </p:txBody>
      </p:sp>
      <p:sp>
        <p:nvSpPr>
          <p:cNvPr id="7" name="テキスト ボックス 6"/>
          <p:cNvSpPr txBox="1"/>
          <p:nvPr/>
        </p:nvSpPr>
        <p:spPr>
          <a:xfrm>
            <a:off x="683568" y="3243511"/>
            <a:ext cx="1872208" cy="523220"/>
          </a:xfrm>
          <a:prstGeom prst="rect">
            <a:avLst/>
          </a:prstGeom>
          <a:noFill/>
        </p:spPr>
        <p:txBody>
          <a:bodyPr wrap="square" rtlCol="0">
            <a:spAutoFit/>
          </a:bodyPr>
          <a:lstStyle/>
          <a:p>
            <a:r>
              <a:rPr kumimoji="1" lang="ja-JP" altLang="en-US" sz="2800" b="1" dirty="0"/>
              <a:t>フェノール</a:t>
            </a:r>
          </a:p>
        </p:txBody>
      </p:sp>
      <p:pic>
        <p:nvPicPr>
          <p:cNvPr id="4098" name="Picture 2" descr="http://upload.wikimedia.org/wikipedia/commons/thumb/8/8b/Phenol2.svg/70px-Phenol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016956" y="2895521"/>
            <a:ext cx="666750" cy="1219201"/>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1660965" y="3991933"/>
            <a:ext cx="7264424" cy="2677656"/>
          </a:xfrm>
          <a:prstGeom prst="rect">
            <a:avLst/>
          </a:prstGeom>
          <a:noFill/>
        </p:spPr>
        <p:txBody>
          <a:bodyPr wrap="square" rtlCol="0">
            <a:spAutoFit/>
          </a:bodyPr>
          <a:lstStyle/>
          <a:p>
            <a:r>
              <a:rPr kumimoji="1" lang="ja-JP" altLang="en-US" dirty="0"/>
              <a:t>特徴</a:t>
            </a:r>
            <a:endParaRPr kumimoji="1" lang="en-US" altLang="ja-JP" dirty="0"/>
          </a:p>
          <a:p>
            <a:r>
              <a:rPr lang="ja-JP" altLang="en-US" dirty="0"/>
              <a:t>・水に溶けにくい</a:t>
            </a:r>
            <a:endParaRPr lang="en-US" altLang="ja-JP" dirty="0"/>
          </a:p>
          <a:p>
            <a:r>
              <a:rPr kumimoji="1" lang="ja-JP" altLang="en-US" dirty="0"/>
              <a:t>・常温で固体である。</a:t>
            </a:r>
            <a:endParaRPr kumimoji="1" lang="en-US" altLang="ja-JP" dirty="0"/>
          </a:p>
          <a:p>
            <a:r>
              <a:rPr lang="ja-JP" altLang="en-US" dirty="0"/>
              <a:t>・</a:t>
            </a:r>
            <a:r>
              <a:rPr lang="ja-JP" altLang="en-US" dirty="0">
                <a:solidFill>
                  <a:srgbClr val="FF0000"/>
                </a:solidFill>
              </a:rPr>
              <a:t>金属ナトリウムと反応して水素を発生する</a:t>
            </a:r>
            <a:endParaRPr lang="en-US" altLang="ja-JP" dirty="0">
              <a:solidFill>
                <a:srgbClr val="FF0000"/>
              </a:solidFill>
            </a:endParaRPr>
          </a:p>
          <a:p>
            <a:r>
              <a:rPr kumimoji="1" lang="ja-JP" altLang="en-US" dirty="0"/>
              <a:t>・</a:t>
            </a:r>
            <a:r>
              <a:rPr kumimoji="1" lang="ja-JP" altLang="en-US" dirty="0">
                <a:solidFill>
                  <a:srgbClr val="FF0000"/>
                </a:solidFill>
              </a:rPr>
              <a:t>酢酸と反応してエステルを生成する</a:t>
            </a:r>
            <a:endParaRPr kumimoji="1" lang="en-US" altLang="ja-JP" dirty="0">
              <a:solidFill>
                <a:srgbClr val="FF0000"/>
              </a:solidFill>
            </a:endParaRPr>
          </a:p>
          <a:p>
            <a:r>
              <a:rPr lang="ja-JP" altLang="en-US" dirty="0"/>
              <a:t>・水溶液は酸性</a:t>
            </a:r>
            <a:endParaRPr lang="en-US" altLang="ja-JP" dirty="0"/>
          </a:p>
          <a:p>
            <a:r>
              <a:rPr kumimoji="1" lang="ja-JP" altLang="en-US" dirty="0"/>
              <a:t>・塩化鉄（</a:t>
            </a:r>
            <a:r>
              <a:rPr kumimoji="1" lang="en-US" altLang="ja-JP" dirty="0"/>
              <a:t>Ⅲ</a:t>
            </a:r>
            <a:r>
              <a:rPr kumimoji="1" lang="ja-JP" altLang="en-US" dirty="0"/>
              <a:t>）水溶液を滴下すると紫色を呈する</a:t>
            </a:r>
          </a:p>
        </p:txBody>
      </p:sp>
    </p:spTree>
    <p:extLst>
      <p:ext uri="{BB962C8B-B14F-4D97-AF65-F5344CB8AC3E}">
        <p14:creationId xmlns:p14="http://schemas.microsoft.com/office/powerpoint/2010/main" val="44945506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132</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２５</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問２６</a:t>
            </a:r>
          </a:p>
        </p:txBody>
      </p:sp>
      <p:sp>
        <p:nvSpPr>
          <p:cNvPr id="7" name="テキスト ボックス 6"/>
          <p:cNvSpPr txBox="1"/>
          <p:nvPr/>
        </p:nvSpPr>
        <p:spPr>
          <a:xfrm>
            <a:off x="611560" y="1412776"/>
            <a:ext cx="7920880" cy="1077218"/>
          </a:xfrm>
          <a:prstGeom prst="rect">
            <a:avLst/>
          </a:prstGeom>
          <a:noFill/>
        </p:spPr>
        <p:txBody>
          <a:bodyPr wrap="square" rtlCol="0">
            <a:spAutoFit/>
          </a:bodyPr>
          <a:lstStyle/>
          <a:p>
            <a:r>
              <a:rPr kumimoji="1" lang="ja-JP" altLang="en-US" sz="3200" dirty="0"/>
              <a:t>次の物資のうち、</a:t>
            </a:r>
            <a:r>
              <a:rPr kumimoji="1" lang="ja-JP" altLang="en-US" sz="3200" dirty="0">
                <a:solidFill>
                  <a:srgbClr val="FF0000"/>
                </a:solidFill>
              </a:rPr>
              <a:t>単体</a:t>
            </a:r>
            <a:r>
              <a:rPr kumimoji="1" lang="ja-JP" altLang="en-US" sz="3200" dirty="0"/>
              <a:t>であるものを下から一つ選び、その番号を解答欄に記入しなさい。</a:t>
            </a:r>
          </a:p>
        </p:txBody>
      </p:sp>
      <p:sp>
        <p:nvSpPr>
          <p:cNvPr id="8" name="テキスト ボックス 7"/>
          <p:cNvSpPr txBox="1"/>
          <p:nvPr/>
        </p:nvSpPr>
        <p:spPr>
          <a:xfrm>
            <a:off x="2623400" y="2398236"/>
            <a:ext cx="4867038" cy="3046988"/>
          </a:xfrm>
          <a:prstGeom prst="rect">
            <a:avLst/>
          </a:prstGeom>
          <a:noFill/>
        </p:spPr>
        <p:txBody>
          <a:bodyPr wrap="none" rtlCol="0">
            <a:spAutoFit/>
          </a:bodyPr>
          <a:lstStyle/>
          <a:p>
            <a:r>
              <a:rPr kumimoji="1" lang="ja-JP" altLang="en-US" sz="4800" dirty="0">
                <a:latin typeface="+mn-ea"/>
                <a:ea typeface="+mn-ea"/>
              </a:rPr>
              <a:t>１　牛乳</a:t>
            </a:r>
            <a:endParaRPr kumimoji="1" lang="en-US" altLang="ja-JP" sz="4800" dirty="0">
              <a:latin typeface="+mn-ea"/>
              <a:ea typeface="+mn-ea"/>
            </a:endParaRPr>
          </a:p>
          <a:p>
            <a:r>
              <a:rPr lang="ja-JP" altLang="en-US" sz="4800" dirty="0">
                <a:latin typeface="+mn-ea"/>
                <a:ea typeface="+mn-ea"/>
              </a:rPr>
              <a:t>２　塩化ナトリウム</a:t>
            </a:r>
            <a:endParaRPr lang="en-US" altLang="ja-JP" sz="4800" dirty="0">
              <a:latin typeface="+mn-ea"/>
              <a:ea typeface="+mn-ea"/>
            </a:endParaRPr>
          </a:p>
          <a:p>
            <a:r>
              <a:rPr kumimoji="1" lang="ja-JP" altLang="en-US" sz="4800" dirty="0">
                <a:latin typeface="+mn-ea"/>
                <a:ea typeface="+mn-ea"/>
              </a:rPr>
              <a:t>３　</a:t>
            </a:r>
            <a:r>
              <a:rPr lang="ja-JP" altLang="en-US" sz="4800" dirty="0">
                <a:latin typeface="+mn-ea"/>
                <a:ea typeface="+mn-ea"/>
              </a:rPr>
              <a:t>ダイヤモンド</a:t>
            </a:r>
            <a:endParaRPr kumimoji="1" lang="en-US" altLang="ja-JP" sz="4800" dirty="0">
              <a:latin typeface="+mn-ea"/>
              <a:ea typeface="+mn-ea"/>
            </a:endParaRPr>
          </a:p>
          <a:p>
            <a:r>
              <a:rPr lang="ja-JP" altLang="en-US" sz="4800" dirty="0">
                <a:latin typeface="+mn-ea"/>
                <a:ea typeface="+mn-ea"/>
              </a:rPr>
              <a:t>４　ステンレス鋼</a:t>
            </a:r>
            <a:endParaRPr kumimoji="1" lang="ja-JP" altLang="en-US" sz="4800" dirty="0">
              <a:latin typeface="+mn-ea"/>
              <a:ea typeface="+mn-ea"/>
            </a:endParaRPr>
          </a:p>
        </p:txBody>
      </p:sp>
      <p:sp>
        <p:nvSpPr>
          <p:cNvPr id="9" name="正方形/長方形 8"/>
          <p:cNvSpPr/>
          <p:nvPr/>
        </p:nvSpPr>
        <p:spPr>
          <a:xfrm>
            <a:off x="2123728" y="4638687"/>
            <a:ext cx="4392488"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70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物質と原子・分子１</a:t>
            </a:r>
          </a:p>
        </p:txBody>
      </p:sp>
      <p:sp>
        <p:nvSpPr>
          <p:cNvPr id="3" name="コンテンツ プレースホルダー 2"/>
          <p:cNvSpPr>
            <a:spLocks noGrp="1"/>
          </p:cNvSpPr>
          <p:nvPr>
            <p:ph idx="1"/>
          </p:nvPr>
        </p:nvSpPr>
        <p:spPr/>
        <p:txBody>
          <a:bodyPr/>
          <a:lstStyle/>
          <a:p>
            <a:pPr marL="0" indent="0">
              <a:buNone/>
            </a:pPr>
            <a:r>
              <a:rPr kumimoji="1" lang="ja-JP" altLang="en-US" dirty="0"/>
              <a:t>２．化合物と単体</a:t>
            </a:r>
            <a:endParaRPr kumimoji="1" lang="en-US" altLang="ja-JP" dirty="0"/>
          </a:p>
          <a:p>
            <a:pPr marL="2690813" indent="-2690813">
              <a:buNone/>
              <a:tabLst>
                <a:tab pos="901700" algn="l"/>
              </a:tabLst>
            </a:pPr>
            <a:r>
              <a:rPr lang="en-US" altLang="ja-JP" dirty="0"/>
              <a:t>	</a:t>
            </a:r>
            <a:r>
              <a:rPr lang="ja-JP" altLang="en-US" b="1" dirty="0">
                <a:effectLst>
                  <a:outerShdw blurRad="38100" dist="38100" dir="2700000" algn="tl">
                    <a:srgbClr val="000000">
                      <a:alpha val="43137"/>
                    </a:srgbClr>
                  </a:outerShdw>
                </a:effectLst>
              </a:rPr>
              <a:t>化合物・・・・</a:t>
            </a:r>
            <a:r>
              <a:rPr lang="ja-JP" altLang="en-US" dirty="0"/>
              <a:t>２種以上の成分（異種元素）から出来ている純物質</a:t>
            </a:r>
            <a:endParaRPr lang="en-US" altLang="ja-JP" dirty="0"/>
          </a:p>
          <a:p>
            <a:pPr marL="2690813" indent="-2690813">
              <a:buNone/>
              <a:tabLst>
                <a:tab pos="901700" algn="l"/>
                <a:tab pos="1619250" algn="l"/>
              </a:tabLst>
            </a:pPr>
            <a:r>
              <a:rPr lang="en-US" altLang="ja-JP" dirty="0"/>
              <a:t>		</a:t>
            </a:r>
            <a:r>
              <a:rPr lang="ja-JP" altLang="en-US" dirty="0"/>
              <a:t>（例：空気、岩石、石油、海水）</a:t>
            </a:r>
            <a:endParaRPr lang="en-US" altLang="ja-JP" dirty="0"/>
          </a:p>
          <a:p>
            <a:pPr marL="2690813" indent="-2690813">
              <a:buNone/>
              <a:tabLst>
                <a:tab pos="901700" algn="l"/>
                <a:tab pos="1619250" algn="l"/>
              </a:tabLst>
            </a:pPr>
            <a:endParaRPr lang="en-US" altLang="ja-JP" dirty="0"/>
          </a:p>
          <a:p>
            <a:pPr marL="2690813" indent="-2690813">
              <a:buNone/>
              <a:tabLst>
                <a:tab pos="901700" algn="l"/>
              </a:tabLst>
            </a:pPr>
            <a:r>
              <a:rPr kumimoji="1" lang="en-US" altLang="ja-JP" dirty="0"/>
              <a:t>	</a:t>
            </a:r>
            <a:r>
              <a:rPr kumimoji="1" lang="ja-JP" altLang="en-US" b="1" dirty="0">
                <a:effectLst>
                  <a:outerShdw blurRad="38100" dist="38100" dir="2700000" algn="tl">
                    <a:srgbClr val="000000">
                      <a:alpha val="43137"/>
                    </a:srgbClr>
                  </a:outerShdw>
                </a:effectLst>
              </a:rPr>
              <a:t>単　 体・・・・</a:t>
            </a:r>
            <a:r>
              <a:rPr kumimoji="1" lang="ja-JP" altLang="en-US" dirty="0"/>
              <a:t>１種の成分</a:t>
            </a:r>
            <a:r>
              <a:rPr kumimoji="1" lang="en-US" altLang="ja-JP" dirty="0"/>
              <a:t>(</a:t>
            </a:r>
            <a:r>
              <a:rPr kumimoji="1" lang="ja-JP" altLang="en-US" dirty="0"/>
              <a:t>同一元素</a:t>
            </a:r>
            <a:r>
              <a:rPr kumimoji="1" lang="en-US" altLang="ja-JP" dirty="0"/>
              <a:t>)</a:t>
            </a:r>
            <a:r>
              <a:rPr kumimoji="1" lang="ja-JP" altLang="en-US" dirty="0"/>
              <a:t>からできている純物質</a:t>
            </a:r>
            <a:endParaRPr kumimoji="1" lang="en-US" altLang="ja-JP" dirty="0"/>
          </a:p>
          <a:p>
            <a:pPr marL="2690813" indent="-2690813">
              <a:buNone/>
              <a:tabLst>
                <a:tab pos="901700" algn="l"/>
                <a:tab pos="1619250" algn="l"/>
              </a:tabLst>
            </a:pPr>
            <a:r>
              <a:rPr lang="en-US" altLang="ja-JP" dirty="0"/>
              <a:t>		</a:t>
            </a:r>
            <a:r>
              <a:rPr lang="ja-JP" altLang="en-US" dirty="0"/>
              <a:t>（例：</a:t>
            </a:r>
            <a:r>
              <a:rPr lang="ja-JP" altLang="en-US" b="1" dirty="0"/>
              <a:t>Ｏ</a:t>
            </a:r>
            <a:r>
              <a:rPr lang="en-US" altLang="ja-JP" b="1" baseline="-25000" dirty="0"/>
              <a:t>2</a:t>
            </a:r>
            <a:r>
              <a:rPr lang="en-US" altLang="ja-JP" dirty="0"/>
              <a:t>[</a:t>
            </a:r>
            <a:r>
              <a:rPr lang="ja-JP" altLang="en-US" dirty="0"/>
              <a:t>酸素</a:t>
            </a:r>
            <a:r>
              <a:rPr lang="en-US" altLang="ja-JP" dirty="0"/>
              <a:t>]､</a:t>
            </a:r>
            <a:r>
              <a:rPr lang="ja-JP" altLang="en-US" b="1" dirty="0"/>
              <a:t>Ｈ</a:t>
            </a:r>
            <a:r>
              <a:rPr lang="en-US" altLang="ja-JP" b="1" baseline="-25000" dirty="0"/>
              <a:t>2</a:t>
            </a:r>
            <a:r>
              <a:rPr lang="en-US" altLang="ja-JP" dirty="0"/>
              <a:t>[</a:t>
            </a:r>
            <a:r>
              <a:rPr lang="ja-JP" altLang="en-US" dirty="0"/>
              <a:t>水素</a:t>
            </a:r>
            <a:r>
              <a:rPr lang="en-US" altLang="ja-JP" dirty="0"/>
              <a:t>]､</a:t>
            </a:r>
            <a:r>
              <a:rPr lang="ja-JP" altLang="en-US" b="1" dirty="0"/>
              <a:t>Ｃ</a:t>
            </a:r>
            <a:r>
              <a:rPr lang="en-US" altLang="ja-JP" b="1" dirty="0"/>
              <a:t>u</a:t>
            </a:r>
            <a:r>
              <a:rPr lang="en-US" altLang="ja-JP" dirty="0"/>
              <a:t>[</a:t>
            </a:r>
            <a:r>
              <a:rPr lang="ja-JP" altLang="en-US" dirty="0"/>
              <a:t>銅</a:t>
            </a:r>
            <a:r>
              <a:rPr lang="en-US" altLang="ja-JP" dirty="0"/>
              <a:t>]</a:t>
            </a:r>
            <a:r>
              <a:rPr lang="ja-JP" altLang="en-US" dirty="0"/>
              <a:t>）</a:t>
            </a:r>
            <a:endParaRPr kumimoji="1" lang="ja-JP" altLang="en-US" baseline="-25000" dirty="0"/>
          </a:p>
        </p:txBody>
      </p:sp>
      <p:sp>
        <p:nvSpPr>
          <p:cNvPr id="4" name="日付プレースホルダー 3"/>
          <p:cNvSpPr>
            <a:spLocks noGrp="1"/>
          </p:cNvSpPr>
          <p:nvPr>
            <p:ph type="dt" sz="half" idx="10"/>
          </p:nvPr>
        </p:nvSpPr>
        <p:spPr/>
        <p:txBody>
          <a:bodyPr/>
          <a:lstStyle/>
          <a:p>
            <a:pPr>
              <a:defRPr/>
            </a:pPr>
            <a:fld id="{BFA239E6-4B7D-4509-A489-FD8489361AD3}" type="datetime1">
              <a:rPr lang="ja-JP" altLang="en-US" smtClean="0"/>
              <a:pPr>
                <a:defRPr/>
              </a:pPr>
              <a:t>2019/7/6</a:t>
            </a:fld>
            <a:endParaRPr lang="en-US" altLang="ja-JP"/>
          </a:p>
        </p:txBody>
      </p:sp>
      <p:sp>
        <p:nvSpPr>
          <p:cNvPr id="5" name="スライド番号プレースホルダー 4"/>
          <p:cNvSpPr>
            <a:spLocks noGrp="1"/>
          </p:cNvSpPr>
          <p:nvPr>
            <p:ph type="sldNum" sz="quarter" idx="12"/>
          </p:nvPr>
        </p:nvSpPr>
        <p:spPr/>
        <p:txBody>
          <a:bodyPr/>
          <a:lstStyle/>
          <a:p>
            <a:pPr>
              <a:defRPr/>
            </a:pPr>
            <a:fld id="{8BFF8879-2547-4609-8096-EEBA529AD28C}" type="slidenum">
              <a:rPr lang="en-US" altLang="ja-JP" smtClean="0"/>
              <a:pPr>
                <a:defRPr/>
              </a:pPr>
              <a:t>133</a:t>
            </a:fld>
            <a:endParaRPr lang="en-US" altLang="ja-JP"/>
          </a:p>
        </p:txBody>
      </p:sp>
    </p:spTree>
    <p:extLst>
      <p:ext uri="{BB962C8B-B14F-4D97-AF65-F5344CB8AC3E}">
        <p14:creationId xmlns:p14="http://schemas.microsoft.com/office/powerpoint/2010/main" val="116141498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134</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２５</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問２７</a:t>
            </a:r>
          </a:p>
        </p:txBody>
      </p:sp>
      <p:sp>
        <p:nvSpPr>
          <p:cNvPr id="7" name="テキスト ボックス 6"/>
          <p:cNvSpPr txBox="1"/>
          <p:nvPr/>
        </p:nvSpPr>
        <p:spPr>
          <a:xfrm>
            <a:off x="445933" y="1268760"/>
            <a:ext cx="8280921" cy="1569660"/>
          </a:xfrm>
          <a:prstGeom prst="rect">
            <a:avLst/>
          </a:prstGeom>
          <a:noFill/>
        </p:spPr>
        <p:txBody>
          <a:bodyPr wrap="square" rtlCol="0">
            <a:spAutoFit/>
          </a:bodyPr>
          <a:lstStyle/>
          <a:p>
            <a:r>
              <a:rPr kumimoji="1" lang="ja-JP" altLang="en-US" sz="3200" dirty="0"/>
              <a:t>以下のうち、気体を冷却すると液体を経ないで直接固体になる物質の状態変化を示したものを一つ選び、その番号を解答欄に記入しなさい</a:t>
            </a:r>
          </a:p>
        </p:txBody>
      </p:sp>
      <p:sp>
        <p:nvSpPr>
          <p:cNvPr id="8" name="テキスト ボックス 7"/>
          <p:cNvSpPr txBox="1"/>
          <p:nvPr/>
        </p:nvSpPr>
        <p:spPr>
          <a:xfrm>
            <a:off x="2123728" y="3115193"/>
            <a:ext cx="2246128" cy="3046988"/>
          </a:xfrm>
          <a:prstGeom prst="rect">
            <a:avLst/>
          </a:prstGeom>
          <a:noFill/>
        </p:spPr>
        <p:txBody>
          <a:bodyPr wrap="none" rtlCol="0">
            <a:spAutoFit/>
          </a:bodyPr>
          <a:lstStyle/>
          <a:p>
            <a:r>
              <a:rPr kumimoji="1" lang="ja-JP" altLang="en-US" sz="4800" dirty="0">
                <a:latin typeface="+mn-ea"/>
                <a:ea typeface="+mn-ea"/>
              </a:rPr>
              <a:t>１　融解</a:t>
            </a:r>
            <a:endParaRPr kumimoji="1" lang="en-US" altLang="ja-JP" sz="4800" dirty="0">
              <a:latin typeface="+mn-ea"/>
              <a:ea typeface="+mn-ea"/>
            </a:endParaRPr>
          </a:p>
          <a:p>
            <a:r>
              <a:rPr lang="ja-JP" altLang="en-US" sz="4800" dirty="0">
                <a:latin typeface="+mn-ea"/>
                <a:ea typeface="+mn-ea"/>
              </a:rPr>
              <a:t>２　昇華</a:t>
            </a:r>
            <a:endParaRPr lang="en-US" altLang="ja-JP" sz="4800" dirty="0">
              <a:latin typeface="+mn-ea"/>
              <a:ea typeface="+mn-ea"/>
            </a:endParaRPr>
          </a:p>
          <a:p>
            <a:r>
              <a:rPr kumimoji="1" lang="ja-JP" altLang="en-US" sz="4800" dirty="0">
                <a:latin typeface="+mn-ea"/>
                <a:ea typeface="+mn-ea"/>
              </a:rPr>
              <a:t>３　蒸発</a:t>
            </a:r>
            <a:endParaRPr kumimoji="1" lang="en-US" altLang="ja-JP" sz="4800" dirty="0">
              <a:latin typeface="+mn-ea"/>
              <a:ea typeface="+mn-ea"/>
            </a:endParaRPr>
          </a:p>
          <a:p>
            <a:r>
              <a:rPr lang="ja-JP" altLang="en-US" sz="4800" dirty="0">
                <a:latin typeface="+mn-ea"/>
                <a:ea typeface="+mn-ea"/>
              </a:rPr>
              <a:t>４　凝固</a:t>
            </a:r>
            <a:endParaRPr kumimoji="1" lang="ja-JP" altLang="en-US" sz="4800" dirty="0">
              <a:latin typeface="+mn-ea"/>
              <a:ea typeface="+mn-ea"/>
            </a:endParaRPr>
          </a:p>
        </p:txBody>
      </p:sp>
      <p:sp>
        <p:nvSpPr>
          <p:cNvPr id="9" name="正方形/長方形 8"/>
          <p:cNvSpPr/>
          <p:nvPr/>
        </p:nvSpPr>
        <p:spPr>
          <a:xfrm>
            <a:off x="2123728" y="3933056"/>
            <a:ext cx="2462665" cy="70563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6152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135</a:t>
            </a:fld>
            <a:endParaRPr lang="en-US" altLang="ja-JP"/>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24744"/>
            <a:ext cx="6887578" cy="5205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04664"/>
            <a:ext cx="3121027"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81924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136</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２５</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問２８</a:t>
            </a:r>
          </a:p>
        </p:txBody>
      </p:sp>
      <p:sp>
        <p:nvSpPr>
          <p:cNvPr id="7" name="テキスト ボックス 6"/>
          <p:cNvSpPr txBox="1"/>
          <p:nvPr/>
        </p:nvSpPr>
        <p:spPr>
          <a:xfrm>
            <a:off x="611560" y="1412776"/>
            <a:ext cx="7920880" cy="1077218"/>
          </a:xfrm>
          <a:prstGeom prst="rect">
            <a:avLst/>
          </a:prstGeom>
          <a:noFill/>
        </p:spPr>
        <p:txBody>
          <a:bodyPr wrap="square" rtlCol="0">
            <a:spAutoFit/>
          </a:bodyPr>
          <a:lstStyle/>
          <a:p>
            <a:r>
              <a:rPr kumimoji="1" lang="ja-JP" altLang="en-US" sz="3200" dirty="0"/>
              <a:t>以下の元素のうち、希ガス元素であるものを一つ選び、その番号を解答欄に記入しなさい</a:t>
            </a:r>
          </a:p>
        </p:txBody>
      </p:sp>
      <p:sp>
        <p:nvSpPr>
          <p:cNvPr id="8" name="テキスト ボックス 7"/>
          <p:cNvSpPr txBox="1"/>
          <p:nvPr/>
        </p:nvSpPr>
        <p:spPr>
          <a:xfrm>
            <a:off x="961137" y="2996952"/>
            <a:ext cx="6535764" cy="3046988"/>
          </a:xfrm>
          <a:prstGeom prst="rect">
            <a:avLst/>
          </a:prstGeom>
          <a:noFill/>
        </p:spPr>
        <p:txBody>
          <a:bodyPr wrap="none" rtlCol="0">
            <a:spAutoFit/>
          </a:bodyPr>
          <a:lstStyle/>
          <a:p>
            <a:pPr>
              <a:tabLst>
                <a:tab pos="803275" algn="l"/>
              </a:tabLst>
            </a:pPr>
            <a:r>
              <a:rPr kumimoji="1" lang="ja-JP" altLang="en-US" sz="4800" dirty="0">
                <a:latin typeface="ＭＳ ゴシック" panose="020B0609070205080204" pitchFamily="49" charset="-128"/>
                <a:ea typeface="ＭＳ ゴシック" panose="020B0609070205080204" pitchFamily="49" charset="-128"/>
              </a:rPr>
              <a:t>１</a:t>
            </a:r>
            <a:r>
              <a:rPr kumimoji="1" lang="en-US" altLang="ja-JP" sz="4800" dirty="0">
                <a:latin typeface="ＭＳ ゴシック" panose="020B0609070205080204" pitchFamily="49" charset="-128"/>
                <a:ea typeface="ＭＳ ゴシック" panose="020B0609070205080204" pitchFamily="49" charset="-128"/>
              </a:rPr>
              <a:t>	</a:t>
            </a:r>
            <a:r>
              <a:rPr lang="ja-JP" altLang="en-US" sz="4800" dirty="0">
                <a:latin typeface="+mj-lt"/>
                <a:ea typeface="ＭＳ ゴシック" panose="020B0609070205080204" pitchFamily="49" charset="-128"/>
              </a:rPr>
              <a:t>Ｌｉ</a:t>
            </a:r>
            <a:r>
              <a:rPr kumimoji="1" lang="ja-JP" altLang="en-US" sz="4800" dirty="0">
                <a:latin typeface="ＭＳ ゴシック" panose="020B0609070205080204" pitchFamily="49" charset="-128"/>
                <a:ea typeface="ＭＳ ゴシック" panose="020B0609070205080204" pitchFamily="49" charset="-128"/>
              </a:rPr>
              <a:t>（リチウム）</a:t>
            </a:r>
            <a:endParaRPr kumimoji="1" lang="en-US" altLang="ja-JP" sz="4800" dirty="0">
              <a:latin typeface="ＭＳ ゴシック" panose="020B0609070205080204" pitchFamily="49" charset="-128"/>
              <a:ea typeface="ＭＳ ゴシック" panose="020B0609070205080204" pitchFamily="49" charset="-128"/>
            </a:endParaRPr>
          </a:p>
          <a:p>
            <a:pPr>
              <a:tabLst>
                <a:tab pos="803275" algn="l"/>
              </a:tabLst>
            </a:pPr>
            <a:r>
              <a:rPr lang="ja-JP" altLang="en-US" sz="4800" dirty="0">
                <a:latin typeface="ＭＳ ゴシック" panose="020B0609070205080204" pitchFamily="49" charset="-128"/>
                <a:ea typeface="ＭＳ ゴシック" panose="020B0609070205080204" pitchFamily="49" charset="-128"/>
              </a:rPr>
              <a:t>２</a:t>
            </a:r>
            <a:r>
              <a:rPr lang="en-US" altLang="ja-JP" sz="4800" dirty="0">
                <a:latin typeface="ＭＳ ゴシック" panose="020B0609070205080204" pitchFamily="49" charset="-128"/>
                <a:ea typeface="ＭＳ ゴシック" panose="020B0609070205080204" pitchFamily="49" charset="-128"/>
              </a:rPr>
              <a:t>	</a:t>
            </a:r>
            <a:r>
              <a:rPr lang="ja-JP" altLang="en-US" sz="4800" dirty="0">
                <a:latin typeface="ＭＳ ゴシック" panose="020B0609070205080204" pitchFamily="49" charset="-128"/>
                <a:ea typeface="ＭＳ ゴシック" panose="020B0609070205080204" pitchFamily="49" charset="-128"/>
              </a:rPr>
              <a:t>Ｎａ（ナトリウム）</a:t>
            </a:r>
            <a:endParaRPr lang="en-US" altLang="ja-JP" sz="4800" dirty="0">
              <a:latin typeface="ＭＳ ゴシック" panose="020B0609070205080204" pitchFamily="49" charset="-128"/>
              <a:ea typeface="ＭＳ ゴシック" panose="020B0609070205080204" pitchFamily="49" charset="-128"/>
            </a:endParaRPr>
          </a:p>
          <a:p>
            <a:pPr>
              <a:tabLst>
                <a:tab pos="803275" algn="l"/>
              </a:tabLst>
            </a:pPr>
            <a:r>
              <a:rPr kumimoji="1" lang="ja-JP" altLang="en-US" sz="4800" dirty="0">
                <a:latin typeface="ＭＳ ゴシック" panose="020B0609070205080204" pitchFamily="49" charset="-128"/>
                <a:ea typeface="ＭＳ ゴシック" panose="020B0609070205080204" pitchFamily="49" charset="-128"/>
              </a:rPr>
              <a:t>３</a:t>
            </a:r>
            <a:r>
              <a:rPr kumimoji="1" lang="en-US" altLang="ja-JP" sz="4800" dirty="0">
                <a:latin typeface="ＭＳ ゴシック" panose="020B0609070205080204" pitchFamily="49" charset="-128"/>
                <a:ea typeface="ＭＳ ゴシック" panose="020B0609070205080204" pitchFamily="49" charset="-128"/>
              </a:rPr>
              <a:t>	</a:t>
            </a:r>
            <a:r>
              <a:rPr kumimoji="1" lang="ja-JP" altLang="en-US" sz="4800" dirty="0">
                <a:latin typeface="ＭＳ ゴシック" panose="020B0609070205080204" pitchFamily="49" charset="-128"/>
                <a:ea typeface="ＭＳ ゴシック" panose="020B0609070205080204" pitchFamily="49" charset="-128"/>
              </a:rPr>
              <a:t>Ｈｅ（ヘリウム）</a:t>
            </a:r>
            <a:endParaRPr kumimoji="1" lang="en-US" altLang="ja-JP" sz="4800" dirty="0">
              <a:latin typeface="ＭＳ ゴシック" panose="020B0609070205080204" pitchFamily="49" charset="-128"/>
              <a:ea typeface="ＭＳ ゴシック" panose="020B0609070205080204" pitchFamily="49" charset="-128"/>
            </a:endParaRPr>
          </a:p>
          <a:p>
            <a:pPr>
              <a:tabLst>
                <a:tab pos="803275" algn="l"/>
              </a:tabLst>
            </a:pPr>
            <a:r>
              <a:rPr lang="ja-JP" altLang="en-US" sz="4800" dirty="0">
                <a:latin typeface="ＭＳ ゴシック" panose="020B0609070205080204" pitchFamily="49" charset="-128"/>
                <a:ea typeface="ＭＳ ゴシック" panose="020B0609070205080204" pitchFamily="49" charset="-128"/>
              </a:rPr>
              <a:t>４</a:t>
            </a:r>
            <a:r>
              <a:rPr lang="en-US" altLang="ja-JP" sz="4800" dirty="0">
                <a:latin typeface="ＭＳ ゴシック" panose="020B0609070205080204" pitchFamily="49" charset="-128"/>
                <a:ea typeface="ＭＳ ゴシック" panose="020B0609070205080204" pitchFamily="49" charset="-128"/>
              </a:rPr>
              <a:t>	</a:t>
            </a:r>
            <a:r>
              <a:rPr lang="ja-JP" altLang="en-US" sz="4800" dirty="0">
                <a:latin typeface="ＭＳ ゴシック" panose="020B0609070205080204" pitchFamily="49" charset="-128"/>
                <a:ea typeface="ＭＳ ゴシック" panose="020B0609070205080204" pitchFamily="49" charset="-128"/>
              </a:rPr>
              <a:t>Ｋ　（カリウム）</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9" name="正方形/長方形 8"/>
          <p:cNvSpPr/>
          <p:nvPr/>
        </p:nvSpPr>
        <p:spPr>
          <a:xfrm>
            <a:off x="1151620" y="4520447"/>
            <a:ext cx="5508612" cy="78076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440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137</a:t>
            </a:fld>
            <a:endParaRPr lang="en-US" altLang="ja-JP"/>
          </a:p>
        </p:txBody>
      </p:sp>
      <p:pic>
        <p:nvPicPr>
          <p:cNvPr id="6" name="Picture 2" descr="ファイル:元素の分類.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7560840" cy="423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67124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138</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２５</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問２９</a:t>
            </a:r>
          </a:p>
        </p:txBody>
      </p:sp>
      <p:sp>
        <p:nvSpPr>
          <p:cNvPr id="7" name="テキスト ボックス 6"/>
          <p:cNvSpPr txBox="1"/>
          <p:nvPr/>
        </p:nvSpPr>
        <p:spPr>
          <a:xfrm>
            <a:off x="179512" y="1268760"/>
            <a:ext cx="8856983" cy="1569660"/>
          </a:xfrm>
          <a:prstGeom prst="rect">
            <a:avLst/>
          </a:prstGeom>
          <a:noFill/>
        </p:spPr>
        <p:txBody>
          <a:bodyPr wrap="square" rtlCol="0">
            <a:spAutoFit/>
          </a:bodyPr>
          <a:lstStyle/>
          <a:p>
            <a:r>
              <a:rPr kumimoji="1" lang="ja-JP" altLang="en-US" sz="3200" dirty="0"/>
              <a:t>以下のうち、親水コロイドに多量の電解質を加えるとコロイド粒子が凝集して沈殿する現象を示したものを一つ選び、その番号を解答欄に記入しなさい。</a:t>
            </a:r>
          </a:p>
        </p:txBody>
      </p:sp>
      <p:sp>
        <p:nvSpPr>
          <p:cNvPr id="8" name="テキスト ボックス 7"/>
          <p:cNvSpPr txBox="1"/>
          <p:nvPr/>
        </p:nvSpPr>
        <p:spPr>
          <a:xfrm>
            <a:off x="2123728" y="3115193"/>
            <a:ext cx="4522392" cy="3046988"/>
          </a:xfrm>
          <a:prstGeom prst="rect">
            <a:avLst/>
          </a:prstGeom>
          <a:noFill/>
        </p:spPr>
        <p:txBody>
          <a:bodyPr wrap="none" rtlCol="0">
            <a:spAutoFit/>
          </a:bodyPr>
          <a:lstStyle/>
          <a:p>
            <a:r>
              <a:rPr kumimoji="1" lang="ja-JP" altLang="en-US" sz="4800" dirty="0">
                <a:latin typeface="+mn-ea"/>
                <a:ea typeface="+mn-ea"/>
              </a:rPr>
              <a:t>１　ブラウン運動</a:t>
            </a:r>
            <a:endParaRPr kumimoji="1" lang="en-US" altLang="ja-JP" sz="4800" dirty="0">
              <a:latin typeface="+mn-ea"/>
              <a:ea typeface="+mn-ea"/>
            </a:endParaRPr>
          </a:p>
          <a:p>
            <a:r>
              <a:rPr lang="ja-JP" altLang="en-US" sz="4800" dirty="0">
                <a:latin typeface="+mn-ea"/>
                <a:ea typeface="+mn-ea"/>
              </a:rPr>
              <a:t>２　チンダル現象</a:t>
            </a:r>
            <a:endParaRPr lang="en-US" altLang="ja-JP" sz="4800" dirty="0">
              <a:latin typeface="+mn-ea"/>
              <a:ea typeface="+mn-ea"/>
            </a:endParaRPr>
          </a:p>
          <a:p>
            <a:r>
              <a:rPr kumimoji="1" lang="ja-JP" altLang="en-US" sz="4800" dirty="0">
                <a:latin typeface="+mn-ea"/>
                <a:ea typeface="+mn-ea"/>
              </a:rPr>
              <a:t>３　</a:t>
            </a:r>
            <a:r>
              <a:rPr lang="ja-JP" altLang="en-US" sz="4800" dirty="0">
                <a:latin typeface="+mn-ea"/>
                <a:ea typeface="+mn-ea"/>
              </a:rPr>
              <a:t>電気泳動</a:t>
            </a:r>
            <a:endParaRPr kumimoji="1" lang="en-US" altLang="ja-JP" sz="4800" dirty="0">
              <a:latin typeface="+mn-ea"/>
              <a:ea typeface="+mn-ea"/>
            </a:endParaRPr>
          </a:p>
          <a:p>
            <a:r>
              <a:rPr lang="ja-JP" altLang="en-US" sz="4800" dirty="0">
                <a:latin typeface="+mn-ea"/>
                <a:ea typeface="+mn-ea"/>
              </a:rPr>
              <a:t>４　塩析</a:t>
            </a:r>
            <a:endParaRPr kumimoji="1" lang="ja-JP" altLang="en-US" sz="4800" dirty="0">
              <a:latin typeface="+mn-ea"/>
              <a:ea typeface="+mn-ea"/>
            </a:endParaRPr>
          </a:p>
        </p:txBody>
      </p:sp>
      <p:sp>
        <p:nvSpPr>
          <p:cNvPr id="9" name="正方形/長方形 8"/>
          <p:cNvSpPr/>
          <p:nvPr/>
        </p:nvSpPr>
        <p:spPr>
          <a:xfrm>
            <a:off x="2123728" y="5445224"/>
            <a:ext cx="2261196" cy="70563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1367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139</a:t>
            </a:fld>
            <a:endParaRPr lang="en-US" altLang="ja-JP"/>
          </a:p>
        </p:txBody>
      </p:sp>
      <p:sp>
        <p:nvSpPr>
          <p:cNvPr id="4" name="テキスト ボックス 3"/>
          <p:cNvSpPr txBox="1"/>
          <p:nvPr/>
        </p:nvSpPr>
        <p:spPr>
          <a:xfrm>
            <a:off x="323528" y="620688"/>
            <a:ext cx="8568952" cy="5509200"/>
          </a:xfrm>
          <a:prstGeom prst="rect">
            <a:avLst/>
          </a:prstGeom>
          <a:noFill/>
        </p:spPr>
        <p:txBody>
          <a:bodyPr wrap="square" rtlCol="0">
            <a:spAutoFit/>
          </a:bodyPr>
          <a:lstStyle/>
          <a:p>
            <a:pPr marL="1609725" indent="-1609725">
              <a:tabLst>
                <a:tab pos="1609725" algn="l"/>
              </a:tabLst>
            </a:pPr>
            <a:r>
              <a:rPr lang="ja-JP" altLang="en-US" sz="2200" b="1" dirty="0">
                <a:solidFill>
                  <a:srgbClr val="FF0000"/>
                </a:solidFill>
              </a:rPr>
              <a:t>透析：</a:t>
            </a:r>
            <a:r>
              <a:rPr lang="en-US" altLang="ja-JP" sz="2200" dirty="0"/>
              <a:t>	</a:t>
            </a:r>
            <a:r>
              <a:rPr lang="ja-JP" altLang="en-US" sz="2200" dirty="0"/>
              <a:t>コロイド溶液を半透膜に入れ、純水に浸すと、小さい分子やイオンは外に出るがコロイドは大きく出ることができないので、コロイド溶液が精製できる。この操作を透析という。</a:t>
            </a:r>
          </a:p>
          <a:p>
            <a:pPr marL="1609725" indent="-1609725">
              <a:tabLst>
                <a:tab pos="1609725" algn="l"/>
              </a:tabLst>
            </a:pPr>
            <a:endParaRPr lang="ja-JP" altLang="en-US" sz="2200" dirty="0"/>
          </a:p>
          <a:p>
            <a:pPr marL="1609725" indent="-1609725">
              <a:tabLst>
                <a:tab pos="1609725" algn="l"/>
              </a:tabLst>
            </a:pPr>
            <a:r>
              <a:rPr lang="ja-JP" altLang="en-US" sz="2200" dirty="0">
                <a:solidFill>
                  <a:srgbClr val="FF0000"/>
                </a:solidFill>
              </a:rPr>
              <a:t>チンダル現象：</a:t>
            </a:r>
            <a:r>
              <a:rPr lang="ja-JP" altLang="en-US" sz="2200" dirty="0"/>
              <a:t>コロイド溶液に横から光をあてると、コロイド</a:t>
            </a:r>
            <a:r>
              <a:rPr lang="ja-JP" altLang="en-US" sz="2200" dirty="0" err="1"/>
              <a:t>粒子がが光を</a:t>
            </a:r>
            <a:r>
              <a:rPr lang="ja-JP" altLang="en-US" sz="2200" dirty="0"/>
              <a:t>散乱するために光の進路が輝いて見える現象</a:t>
            </a:r>
          </a:p>
          <a:p>
            <a:pPr marL="1609725" indent="-1609725">
              <a:tabLst>
                <a:tab pos="1609725" algn="l"/>
              </a:tabLst>
            </a:pPr>
            <a:endParaRPr lang="ja-JP" altLang="en-US" sz="2200" dirty="0"/>
          </a:p>
          <a:p>
            <a:pPr marL="1609725" indent="-1609725">
              <a:tabLst>
                <a:tab pos="1609725" algn="l"/>
              </a:tabLst>
            </a:pPr>
            <a:r>
              <a:rPr lang="ja-JP" altLang="en-US" sz="2200" dirty="0">
                <a:solidFill>
                  <a:srgbClr val="FF0000"/>
                </a:solidFill>
              </a:rPr>
              <a:t>ブラウン運動：</a:t>
            </a:r>
            <a:r>
              <a:rPr lang="ja-JP" altLang="en-US" sz="2200" dirty="0"/>
              <a:t>熱運動している水分子がコロイド粒子に不規則に衝突することで起こる</a:t>
            </a:r>
          </a:p>
          <a:p>
            <a:pPr marL="1609725" indent="-1609725">
              <a:tabLst>
                <a:tab pos="1609725" algn="l"/>
              </a:tabLst>
            </a:pPr>
            <a:endParaRPr lang="ja-JP" altLang="en-US" sz="2200" dirty="0"/>
          </a:p>
          <a:p>
            <a:pPr marL="1609725" indent="-1609725">
              <a:tabLst>
                <a:tab pos="1609725" algn="l"/>
              </a:tabLst>
            </a:pPr>
            <a:r>
              <a:rPr lang="ja-JP" altLang="en-US" sz="2200" dirty="0">
                <a:solidFill>
                  <a:srgbClr val="FF0000"/>
                </a:solidFill>
              </a:rPr>
              <a:t>電気泳動：</a:t>
            </a:r>
            <a:r>
              <a:rPr lang="en-US" altLang="ja-JP" sz="2200" dirty="0"/>
              <a:t>	</a:t>
            </a:r>
            <a:r>
              <a:rPr lang="ja-JP" altLang="en-US" sz="2200" dirty="0"/>
              <a:t>コロイド溶液に正負の直流電極を入れると、コロイド粒子が自分のもつ電荷と逆の電極へ移動する現象</a:t>
            </a:r>
          </a:p>
          <a:p>
            <a:pPr marL="1609725" indent="-1609725">
              <a:tabLst>
                <a:tab pos="1609725" algn="l"/>
              </a:tabLst>
            </a:pPr>
            <a:endParaRPr lang="ja-JP" altLang="en-US" sz="2200" dirty="0"/>
          </a:p>
          <a:p>
            <a:pPr marL="1609725" indent="-1609725">
              <a:tabLst>
                <a:tab pos="1609725" algn="l"/>
              </a:tabLst>
            </a:pPr>
            <a:r>
              <a:rPr lang="ja-JP" altLang="en-US" sz="2200" dirty="0">
                <a:solidFill>
                  <a:srgbClr val="FF0000"/>
                </a:solidFill>
              </a:rPr>
              <a:t>ゾルとゲル：</a:t>
            </a:r>
            <a:r>
              <a:rPr lang="en-US" altLang="ja-JP" sz="2200" dirty="0"/>
              <a:t>	</a:t>
            </a:r>
            <a:r>
              <a:rPr lang="ja-JP" altLang="en-US" sz="2200" dirty="0"/>
              <a:t>コロイド溶液のうち流動性のあるものがゾル流動性の小さい固体状のものがゲル（ゲルの例：寒天、ゼリー、こんにゃく、豆腐、ゼラチン）</a:t>
            </a:r>
            <a:endParaRPr kumimoji="1" lang="ja-JP" altLang="en-US" sz="2200" dirty="0"/>
          </a:p>
        </p:txBody>
      </p:sp>
    </p:spTree>
    <p:extLst>
      <p:ext uri="{BB962C8B-B14F-4D97-AF65-F5344CB8AC3E}">
        <p14:creationId xmlns:p14="http://schemas.microsoft.com/office/powerpoint/2010/main" val="3561177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14</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平成１９年度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問３２</a:t>
            </a:r>
          </a:p>
        </p:txBody>
      </p:sp>
      <p:sp>
        <p:nvSpPr>
          <p:cNvPr id="7" name="テキスト ボックス 6"/>
          <p:cNvSpPr txBox="1"/>
          <p:nvPr/>
        </p:nvSpPr>
        <p:spPr>
          <a:xfrm>
            <a:off x="611560" y="1412776"/>
            <a:ext cx="7920880" cy="1569660"/>
          </a:xfrm>
          <a:prstGeom prst="rect">
            <a:avLst/>
          </a:prstGeom>
          <a:noFill/>
        </p:spPr>
        <p:txBody>
          <a:bodyPr wrap="square" rtlCol="0">
            <a:spAutoFit/>
          </a:bodyPr>
          <a:lstStyle/>
          <a:p>
            <a:r>
              <a:rPr kumimoji="1" lang="ja-JP" altLang="en-US" sz="3200" dirty="0"/>
              <a:t>０．１％の水酸化ナトリウム溶液は何ｐｐｍか、次の中から正しいものを下から一つ選び、その番号を解答欄に記入しなさい</a:t>
            </a:r>
          </a:p>
        </p:txBody>
      </p:sp>
      <p:sp>
        <p:nvSpPr>
          <p:cNvPr id="8" name="テキスト ボックス 7"/>
          <p:cNvSpPr txBox="1"/>
          <p:nvPr/>
        </p:nvSpPr>
        <p:spPr>
          <a:xfrm>
            <a:off x="2123728" y="3478356"/>
            <a:ext cx="4196983" cy="3046988"/>
          </a:xfrm>
          <a:prstGeom prst="rect">
            <a:avLst/>
          </a:prstGeom>
          <a:noFill/>
        </p:spPr>
        <p:txBody>
          <a:bodyPr wrap="none" rtlCol="0">
            <a:spAutoFit/>
          </a:bodyPr>
          <a:lstStyle/>
          <a:p>
            <a:r>
              <a:rPr kumimoji="1" lang="ja-JP" altLang="en-US" sz="4800" b="1" dirty="0">
                <a:latin typeface="+mn-ea"/>
                <a:ea typeface="+mn-ea"/>
              </a:rPr>
              <a:t>１　</a:t>
            </a:r>
            <a:r>
              <a:rPr lang="ja-JP" altLang="en-US" sz="4800" b="1" dirty="0">
                <a:latin typeface="ＭＳ Ｐ明朝" pitchFamily="18" charset="-128"/>
                <a:ea typeface="ＭＳ Ｐ明朝" pitchFamily="18" charset="-128"/>
              </a:rPr>
              <a:t>０．１ｐｐｍ</a:t>
            </a:r>
            <a:endParaRPr kumimoji="1" lang="en-US" altLang="ja-JP" sz="4800" b="1" dirty="0">
              <a:latin typeface="ＭＳ Ｐ明朝" pitchFamily="18" charset="-128"/>
              <a:ea typeface="ＭＳ Ｐ明朝" pitchFamily="18" charset="-128"/>
            </a:endParaRPr>
          </a:p>
          <a:p>
            <a:r>
              <a:rPr lang="ja-JP" altLang="en-US" sz="4800" b="1" dirty="0">
                <a:latin typeface="+mn-ea"/>
                <a:ea typeface="+mn-ea"/>
              </a:rPr>
              <a:t>２　</a:t>
            </a:r>
            <a:r>
              <a:rPr lang="ja-JP" altLang="en-US" sz="4800" b="1" dirty="0">
                <a:latin typeface="ＭＳ Ｐ明朝" pitchFamily="18" charset="-128"/>
                <a:ea typeface="ＭＳ Ｐ明朝" pitchFamily="18" charset="-128"/>
              </a:rPr>
              <a:t>１００ｐｐｍ</a:t>
            </a:r>
            <a:endParaRPr lang="en-US" altLang="ja-JP" sz="4800" b="1" dirty="0">
              <a:latin typeface="ＭＳ Ｐ明朝" pitchFamily="18" charset="-128"/>
              <a:ea typeface="ＭＳ Ｐ明朝" pitchFamily="18" charset="-128"/>
            </a:endParaRPr>
          </a:p>
          <a:p>
            <a:r>
              <a:rPr lang="ja-JP" altLang="en-US" sz="4800" b="1" dirty="0">
                <a:latin typeface="+mn-ea"/>
                <a:ea typeface="+mn-ea"/>
              </a:rPr>
              <a:t>３　</a:t>
            </a:r>
            <a:r>
              <a:rPr lang="ja-JP" altLang="en-US" sz="4800" b="1" dirty="0">
                <a:latin typeface="ＭＳ Ｐ明朝" pitchFamily="18" charset="-128"/>
                <a:ea typeface="ＭＳ Ｐ明朝" pitchFamily="18" charset="-128"/>
              </a:rPr>
              <a:t>１０００ｐｐｍ</a:t>
            </a:r>
            <a:endParaRPr lang="en-US" altLang="ja-JP" sz="4800" b="1" dirty="0">
              <a:latin typeface="ＭＳ Ｐ明朝" pitchFamily="18" charset="-128"/>
              <a:ea typeface="ＭＳ Ｐ明朝" pitchFamily="18" charset="-128"/>
            </a:endParaRPr>
          </a:p>
          <a:p>
            <a:r>
              <a:rPr lang="ja-JP" altLang="en-US" sz="4800" b="1" dirty="0">
                <a:latin typeface="+mn-ea"/>
              </a:rPr>
              <a:t>４　</a:t>
            </a:r>
            <a:r>
              <a:rPr lang="ja-JP" altLang="en-US" sz="4800" b="1" dirty="0">
                <a:latin typeface="ＭＳ Ｐ明朝" pitchFamily="18" charset="-128"/>
                <a:ea typeface="ＭＳ Ｐ明朝" pitchFamily="18" charset="-128"/>
              </a:rPr>
              <a:t>１００００ｐｐｍ</a:t>
            </a:r>
            <a:endParaRPr lang="en-US" altLang="ja-JP" sz="4800" b="1" dirty="0">
              <a:latin typeface="ＭＳ Ｐ明朝" pitchFamily="18" charset="-128"/>
              <a:ea typeface="ＭＳ Ｐ明朝" pitchFamily="18" charset="-128"/>
            </a:endParaRPr>
          </a:p>
        </p:txBody>
      </p:sp>
      <p:sp>
        <p:nvSpPr>
          <p:cNvPr id="9" name="正方形/長方形 8"/>
          <p:cNvSpPr/>
          <p:nvPr/>
        </p:nvSpPr>
        <p:spPr>
          <a:xfrm>
            <a:off x="2051720" y="5001850"/>
            <a:ext cx="3960440"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7627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140</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２５</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問３０</a:t>
            </a:r>
          </a:p>
        </p:txBody>
      </p:sp>
      <p:sp>
        <p:nvSpPr>
          <p:cNvPr id="7" name="テキスト ボックス 6"/>
          <p:cNvSpPr txBox="1"/>
          <p:nvPr/>
        </p:nvSpPr>
        <p:spPr>
          <a:xfrm>
            <a:off x="179512" y="1268760"/>
            <a:ext cx="8856983" cy="1569660"/>
          </a:xfrm>
          <a:prstGeom prst="rect">
            <a:avLst/>
          </a:prstGeom>
          <a:noFill/>
        </p:spPr>
        <p:txBody>
          <a:bodyPr wrap="square" rtlCol="0">
            <a:spAutoFit/>
          </a:bodyPr>
          <a:lstStyle/>
          <a:p>
            <a:r>
              <a:rPr kumimoji="1" lang="ja-JP" altLang="en-US" sz="3200" dirty="0"/>
              <a:t>以下のうち、２５℃の０</a:t>
            </a:r>
            <a:r>
              <a:rPr kumimoji="1" lang="en-US" altLang="ja-JP" sz="3200" dirty="0"/>
              <a:t>.</a:t>
            </a:r>
            <a:r>
              <a:rPr kumimoji="1" lang="ja-JP" altLang="en-US" sz="3200" dirty="0"/>
              <a:t>０４</a:t>
            </a:r>
            <a:r>
              <a:rPr lang="en-US" altLang="ja-JP" sz="3200" dirty="0" err="1"/>
              <a:t>mol</a:t>
            </a:r>
            <a:r>
              <a:rPr lang="en-US" altLang="ja-JP" sz="3200" dirty="0"/>
              <a:t>/L</a:t>
            </a:r>
            <a:r>
              <a:rPr lang="ja-JP" altLang="en-US" sz="3200" dirty="0"/>
              <a:t>の酢酸水溶液</a:t>
            </a:r>
            <a:r>
              <a:rPr lang="en-US" altLang="ja-JP" sz="3200" dirty="0"/>
              <a:t>(</a:t>
            </a:r>
            <a:r>
              <a:rPr lang="ja-JP" altLang="en-US" sz="3200" dirty="0"/>
              <a:t>電離度</a:t>
            </a:r>
            <a:r>
              <a:rPr lang="en-US" altLang="ja-JP" sz="3200" dirty="0"/>
              <a:t>0.025</a:t>
            </a:r>
            <a:r>
              <a:rPr lang="ja-JP" altLang="en-US" sz="3200" dirty="0"/>
              <a:t>）のｐＨの値について、正しいものを一つ選び、その番号を解答欄に記入しなさい。</a:t>
            </a:r>
            <a:endParaRPr kumimoji="1" lang="ja-JP" altLang="en-US" sz="3200" dirty="0"/>
          </a:p>
        </p:txBody>
      </p:sp>
      <p:sp>
        <p:nvSpPr>
          <p:cNvPr id="8" name="テキスト ボックス 7"/>
          <p:cNvSpPr txBox="1"/>
          <p:nvPr/>
        </p:nvSpPr>
        <p:spPr>
          <a:xfrm>
            <a:off x="2123728" y="3115193"/>
            <a:ext cx="2900153" cy="3046988"/>
          </a:xfrm>
          <a:prstGeom prst="rect">
            <a:avLst/>
          </a:prstGeom>
          <a:noFill/>
        </p:spPr>
        <p:txBody>
          <a:bodyPr wrap="none" rtlCol="0">
            <a:spAutoFit/>
          </a:bodyPr>
          <a:lstStyle/>
          <a:p>
            <a:r>
              <a:rPr kumimoji="1" lang="ja-JP" altLang="en-US" sz="4800" dirty="0">
                <a:latin typeface="+mn-ea"/>
                <a:ea typeface="+mn-ea"/>
              </a:rPr>
              <a:t>１　ｐＨ＝１</a:t>
            </a:r>
            <a:endParaRPr kumimoji="1" lang="en-US" altLang="ja-JP" sz="4800" dirty="0">
              <a:latin typeface="+mn-ea"/>
              <a:ea typeface="+mn-ea"/>
            </a:endParaRPr>
          </a:p>
          <a:p>
            <a:r>
              <a:rPr lang="ja-JP" altLang="en-US" sz="4800" dirty="0">
                <a:latin typeface="+mn-ea"/>
                <a:ea typeface="+mn-ea"/>
              </a:rPr>
              <a:t>２　</a:t>
            </a:r>
            <a:r>
              <a:rPr lang="ja-JP" altLang="en-US" sz="4800" dirty="0">
                <a:latin typeface="+mn-ea"/>
              </a:rPr>
              <a:t>ｐＨ＝２</a:t>
            </a:r>
            <a:endParaRPr lang="en-US" altLang="ja-JP" sz="4800" dirty="0">
              <a:latin typeface="+mn-ea"/>
              <a:ea typeface="+mn-ea"/>
            </a:endParaRPr>
          </a:p>
          <a:p>
            <a:r>
              <a:rPr kumimoji="1" lang="ja-JP" altLang="en-US" sz="4800" dirty="0">
                <a:latin typeface="+mn-ea"/>
                <a:ea typeface="+mn-ea"/>
              </a:rPr>
              <a:t>３　</a:t>
            </a:r>
            <a:r>
              <a:rPr lang="ja-JP" altLang="en-US" sz="4800" dirty="0">
                <a:latin typeface="+mn-ea"/>
              </a:rPr>
              <a:t>ｐＨ＝３</a:t>
            </a:r>
            <a:endParaRPr kumimoji="1" lang="en-US" altLang="ja-JP" sz="4800" dirty="0">
              <a:latin typeface="+mn-ea"/>
              <a:ea typeface="+mn-ea"/>
            </a:endParaRPr>
          </a:p>
          <a:p>
            <a:r>
              <a:rPr lang="ja-JP" altLang="en-US" sz="4800" dirty="0">
                <a:latin typeface="+mn-ea"/>
                <a:ea typeface="+mn-ea"/>
              </a:rPr>
              <a:t>４　</a:t>
            </a:r>
            <a:r>
              <a:rPr lang="ja-JP" altLang="en-US" sz="4800" dirty="0">
                <a:latin typeface="+mn-ea"/>
              </a:rPr>
              <a:t>ｐＨ＝４</a:t>
            </a:r>
            <a:endParaRPr kumimoji="1" lang="ja-JP" altLang="en-US" sz="4800" dirty="0">
              <a:latin typeface="+mn-ea"/>
              <a:ea typeface="+mn-ea"/>
            </a:endParaRPr>
          </a:p>
        </p:txBody>
      </p:sp>
      <p:sp>
        <p:nvSpPr>
          <p:cNvPr id="9" name="正方形/長方形 8"/>
          <p:cNvSpPr/>
          <p:nvPr/>
        </p:nvSpPr>
        <p:spPr>
          <a:xfrm>
            <a:off x="2123728" y="4725144"/>
            <a:ext cx="3024336" cy="70563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026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141</a:t>
            </a:fld>
            <a:endParaRPr lang="en-US" altLang="ja-JP"/>
          </a:p>
        </p:txBody>
      </p:sp>
      <p:sp>
        <p:nvSpPr>
          <p:cNvPr id="4" name="正方形/長方形 3"/>
          <p:cNvSpPr/>
          <p:nvPr/>
        </p:nvSpPr>
        <p:spPr>
          <a:xfrm>
            <a:off x="-16602" y="116632"/>
            <a:ext cx="9144000" cy="4970591"/>
          </a:xfrm>
          <a:prstGeom prst="rect">
            <a:avLst/>
          </a:prstGeom>
        </p:spPr>
        <p:txBody>
          <a:bodyPr wrap="square">
            <a:spAutoFit/>
          </a:bodyPr>
          <a:lstStyle/>
          <a:p>
            <a:pPr marL="361950" indent="-361950">
              <a:lnSpc>
                <a:spcPts val="4200"/>
              </a:lnSpc>
            </a:pPr>
            <a:r>
              <a:rPr lang="ja-JP" altLang="en-US" dirty="0"/>
              <a:t>・モル濃度</a:t>
            </a:r>
            <a:r>
              <a:rPr lang="en-US" altLang="ja-JP" dirty="0"/>
              <a:t>[</a:t>
            </a:r>
            <a:r>
              <a:rPr lang="en-US" altLang="ja-JP" dirty="0" err="1"/>
              <a:t>mol</a:t>
            </a:r>
            <a:r>
              <a:rPr lang="en-US" altLang="ja-JP" dirty="0"/>
              <a:t>/L]=(</a:t>
            </a:r>
            <a:r>
              <a:rPr lang="ja-JP" altLang="en-US" dirty="0"/>
              <a:t>溶質の物質量</a:t>
            </a:r>
            <a:r>
              <a:rPr lang="en-US" altLang="ja-JP" dirty="0"/>
              <a:t>[</a:t>
            </a:r>
            <a:r>
              <a:rPr lang="en-US" altLang="ja-JP" dirty="0" err="1"/>
              <a:t>mol</a:t>
            </a:r>
            <a:r>
              <a:rPr lang="en-US" altLang="ja-JP" dirty="0"/>
              <a:t>])/(</a:t>
            </a:r>
            <a:r>
              <a:rPr lang="ja-JP" altLang="en-US" dirty="0"/>
              <a:t>溶液の体積</a:t>
            </a:r>
            <a:r>
              <a:rPr lang="en-US" altLang="ja-JP" dirty="0"/>
              <a:t>[L])</a:t>
            </a:r>
          </a:p>
          <a:p>
            <a:pPr marL="361950" indent="-361950">
              <a:lnSpc>
                <a:spcPts val="4200"/>
              </a:lnSpc>
            </a:pPr>
            <a:r>
              <a:rPr lang="ja-JP" altLang="en-US" dirty="0"/>
              <a:t>・水溶液の</a:t>
            </a:r>
            <a:r>
              <a:rPr lang="en-US" altLang="ja-JP" dirty="0"/>
              <a:t>[H+]</a:t>
            </a:r>
            <a:r>
              <a:rPr lang="ja-JP" altLang="en-US" dirty="0"/>
              <a:t>の逆数の常用対数を</a:t>
            </a:r>
            <a:r>
              <a:rPr lang="en-US" altLang="ja-JP" dirty="0"/>
              <a:t>pH</a:t>
            </a:r>
            <a:r>
              <a:rPr lang="ja-JP" altLang="en-US" dirty="0"/>
              <a:t>という。　（</a:t>
            </a:r>
            <a:r>
              <a:rPr lang="en-US" altLang="ja-JP" dirty="0"/>
              <a:t>pH</a:t>
            </a:r>
            <a:r>
              <a:rPr lang="ja-JP" altLang="en-US" dirty="0"/>
              <a:t>＝</a:t>
            </a:r>
            <a:r>
              <a:rPr lang="en-US" altLang="ja-JP" dirty="0"/>
              <a:t>-log[H+]</a:t>
            </a:r>
            <a:r>
              <a:rPr lang="ja-JP" altLang="en-US" dirty="0"/>
              <a:t>）</a:t>
            </a:r>
            <a:endParaRPr lang="en-US" altLang="ja-JP" dirty="0"/>
          </a:p>
          <a:p>
            <a:pPr marL="361950" indent="-361950">
              <a:lnSpc>
                <a:spcPts val="4200"/>
              </a:lnSpc>
            </a:pPr>
            <a:r>
              <a:rPr lang="ja-JP" altLang="en-US" dirty="0"/>
              <a:t>・電離度</a:t>
            </a:r>
            <a:r>
              <a:rPr lang="en-US" altLang="ja-JP" sz="4400" dirty="0"/>
              <a:t>α</a:t>
            </a:r>
            <a:r>
              <a:rPr lang="ja-JP" altLang="en-US" dirty="0"/>
              <a:t>＝</a:t>
            </a:r>
            <a:r>
              <a:rPr lang="ja-JP" altLang="en-US" sz="1800" dirty="0"/>
              <a:t>（電離した電解質の物質量）</a:t>
            </a:r>
            <a:r>
              <a:rPr lang="en-US" altLang="ja-JP" dirty="0"/>
              <a:t>/</a:t>
            </a:r>
            <a:r>
              <a:rPr lang="ja-JP" altLang="en-US" sz="1800" dirty="0"/>
              <a:t>（溶解した電解質の物質量）　　（０＜</a:t>
            </a:r>
            <a:r>
              <a:rPr lang="en-US" altLang="ja-JP" sz="3600" dirty="0"/>
              <a:t>α</a:t>
            </a:r>
            <a:r>
              <a:rPr lang="en-US" altLang="ja-JP" sz="1800" dirty="0"/>
              <a:t>≦</a:t>
            </a:r>
            <a:r>
              <a:rPr lang="ja-JP" altLang="en-US" sz="1800" dirty="0"/>
              <a:t>１） </a:t>
            </a:r>
            <a:endParaRPr lang="en-US" altLang="ja-JP" dirty="0"/>
          </a:p>
          <a:p>
            <a:pPr marL="180975" indent="-180975"/>
            <a:endParaRPr lang="en-US" altLang="ja-JP" sz="2000" dirty="0">
              <a:solidFill>
                <a:srgbClr val="FF0000"/>
              </a:solidFill>
            </a:endParaRPr>
          </a:p>
          <a:p>
            <a:pPr marL="180975" indent="-180975"/>
            <a:r>
              <a:rPr lang="ja-JP" altLang="en-US" sz="2000" dirty="0">
                <a:solidFill>
                  <a:srgbClr val="FF0000"/>
                </a:solidFill>
              </a:rPr>
              <a:t>＊例えば、ある酢酸水溶液における酢酸の電離度が０．０２５ならば、水溶液中の酢酸のうち 電離しているものの割合は２．５％であるということです。</a:t>
            </a:r>
            <a:br>
              <a:rPr lang="ja-JP" altLang="en-US" sz="2000" dirty="0">
                <a:solidFill>
                  <a:srgbClr val="FF0000"/>
                </a:solidFill>
              </a:rPr>
            </a:br>
            <a:r>
              <a:rPr lang="ja-JP" altLang="en-US" sz="2000" dirty="0">
                <a:solidFill>
                  <a:srgbClr val="FF0000"/>
                </a:solidFill>
              </a:rPr>
              <a:t>　水溶液中の酢酸の２．５％が、酢酸イオンと水素イオンに分かれて存在していることになります。</a:t>
            </a:r>
            <a:br>
              <a:rPr lang="ja-JP" altLang="en-US" sz="2000" dirty="0">
                <a:solidFill>
                  <a:srgbClr val="FF0000"/>
                </a:solidFill>
              </a:rPr>
            </a:br>
            <a:br>
              <a:rPr lang="ja-JP" altLang="en-US" dirty="0"/>
            </a:br>
            <a:r>
              <a:rPr lang="ja-JP" altLang="en-US" dirty="0"/>
              <a:t>与えられた条件から、この水溶液の［</a:t>
            </a:r>
            <a:r>
              <a:rPr lang="en-US" altLang="ja-JP" dirty="0"/>
              <a:t>H+</a:t>
            </a:r>
            <a:r>
              <a:rPr lang="ja-JP" altLang="en-US" dirty="0"/>
              <a:t>］は</a:t>
            </a:r>
            <a:br>
              <a:rPr lang="ja-JP" altLang="en-US" dirty="0"/>
            </a:br>
            <a:r>
              <a:rPr lang="ja-JP" altLang="en-US" dirty="0"/>
              <a:t>０．０４［</a:t>
            </a:r>
            <a:r>
              <a:rPr lang="en-US" altLang="ja-JP" dirty="0" err="1"/>
              <a:t>mol</a:t>
            </a:r>
            <a:r>
              <a:rPr lang="en-US" altLang="ja-JP" dirty="0"/>
              <a:t>/L</a:t>
            </a:r>
            <a:r>
              <a:rPr lang="ja-JP" altLang="en-US" dirty="0"/>
              <a:t>］</a:t>
            </a:r>
            <a:r>
              <a:rPr lang="en-US" altLang="ja-JP" dirty="0"/>
              <a:t>×</a:t>
            </a:r>
            <a:r>
              <a:rPr lang="ja-JP" altLang="en-US" dirty="0"/>
              <a:t>０．０２５＝１０</a:t>
            </a:r>
            <a:r>
              <a:rPr lang="ja-JP" altLang="en-US" baseline="30000" dirty="0"/>
              <a:t>－３</a:t>
            </a:r>
            <a:r>
              <a:rPr lang="ja-JP" altLang="en-US" dirty="0"/>
              <a:t> </a:t>
            </a:r>
            <a:r>
              <a:rPr lang="en-US" altLang="ja-JP" dirty="0" err="1"/>
              <a:t>mol</a:t>
            </a:r>
            <a:r>
              <a:rPr lang="en-US" altLang="ja-JP" dirty="0"/>
              <a:t>/L</a:t>
            </a:r>
            <a:br>
              <a:rPr lang="ja-JP" altLang="en-US" dirty="0"/>
            </a:br>
            <a:r>
              <a:rPr lang="ja-JP" altLang="en-US" dirty="0"/>
              <a:t>したがって、求める</a:t>
            </a:r>
            <a:r>
              <a:rPr lang="ja-JP" altLang="en-US" sz="4000" dirty="0" err="1">
                <a:solidFill>
                  <a:srgbClr val="FF0000"/>
                </a:solidFill>
              </a:rPr>
              <a:t>ｐ</a:t>
            </a:r>
            <a:r>
              <a:rPr lang="en-US" altLang="ja-JP" sz="4000" dirty="0">
                <a:solidFill>
                  <a:srgbClr val="FF0000"/>
                </a:solidFill>
              </a:rPr>
              <a:t>H</a:t>
            </a:r>
            <a:r>
              <a:rPr lang="ja-JP" altLang="en-US" dirty="0"/>
              <a:t>は、</a:t>
            </a:r>
            <a:r>
              <a:rPr lang="ja-JP" altLang="en-US" sz="3200" dirty="0"/>
              <a:t>－</a:t>
            </a:r>
            <a:r>
              <a:rPr lang="en-US" altLang="ja-JP" sz="3200" dirty="0"/>
              <a:t>log</a:t>
            </a:r>
            <a:r>
              <a:rPr lang="ja-JP" altLang="en-US" sz="3200" dirty="0"/>
              <a:t>｛１０</a:t>
            </a:r>
            <a:r>
              <a:rPr lang="ja-JP" altLang="en-US" sz="3200" baseline="30000" dirty="0"/>
              <a:t>－３</a:t>
            </a:r>
            <a:r>
              <a:rPr lang="ja-JP" altLang="en-US" sz="3200" dirty="0"/>
              <a:t>｝＝</a:t>
            </a:r>
            <a:r>
              <a:rPr lang="ja-JP" altLang="en-US" sz="4000" dirty="0">
                <a:solidFill>
                  <a:srgbClr val="FF0000"/>
                </a:solidFill>
              </a:rPr>
              <a:t>３</a:t>
            </a:r>
            <a:endParaRPr lang="ja-JP" altLang="en-US" sz="3200" dirty="0">
              <a:solidFill>
                <a:srgbClr val="FF0000"/>
              </a:solidFill>
            </a:endParaRPr>
          </a:p>
        </p:txBody>
      </p:sp>
      <p:pic>
        <p:nvPicPr>
          <p:cNvPr id="5" name="Picture 2" descr="http://bio.hamajima.co.jp/image/9th/support/background/ph/CEchem04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4" y="5157192"/>
            <a:ext cx="8885153"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37893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142</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２５</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問３１</a:t>
            </a:r>
          </a:p>
        </p:txBody>
      </p:sp>
      <p:sp>
        <p:nvSpPr>
          <p:cNvPr id="7" name="テキスト ボックス 6"/>
          <p:cNvSpPr txBox="1"/>
          <p:nvPr/>
        </p:nvSpPr>
        <p:spPr>
          <a:xfrm>
            <a:off x="171195" y="1132455"/>
            <a:ext cx="8856983" cy="707886"/>
          </a:xfrm>
          <a:prstGeom prst="rect">
            <a:avLst/>
          </a:prstGeom>
          <a:noFill/>
        </p:spPr>
        <p:txBody>
          <a:bodyPr wrap="square" rtlCol="0">
            <a:spAutoFit/>
          </a:bodyPr>
          <a:lstStyle/>
          <a:p>
            <a:r>
              <a:rPr kumimoji="1" lang="ja-JP" altLang="en-US" sz="2000" dirty="0"/>
              <a:t>中和に関する以下の記述について、（　）の中に入れるべき字句を下から一つ選び、その番号を解答欄に記入しなさい。</a:t>
            </a:r>
          </a:p>
        </p:txBody>
      </p:sp>
      <p:sp>
        <p:nvSpPr>
          <p:cNvPr id="8" name="テキスト ボックス 7"/>
          <p:cNvSpPr txBox="1"/>
          <p:nvPr/>
        </p:nvSpPr>
        <p:spPr>
          <a:xfrm>
            <a:off x="2264762" y="3554465"/>
            <a:ext cx="2672526" cy="2800767"/>
          </a:xfrm>
          <a:prstGeom prst="rect">
            <a:avLst/>
          </a:prstGeom>
          <a:noFill/>
        </p:spPr>
        <p:txBody>
          <a:bodyPr wrap="none" rtlCol="0">
            <a:spAutoFit/>
          </a:bodyPr>
          <a:lstStyle/>
          <a:p>
            <a:r>
              <a:rPr kumimoji="1" lang="ja-JP" altLang="en-US" sz="4400" dirty="0">
                <a:latin typeface="+mn-ea"/>
                <a:ea typeface="+mn-ea"/>
              </a:rPr>
              <a:t>１　１０ｍＬ</a:t>
            </a:r>
            <a:endParaRPr kumimoji="1" lang="en-US" altLang="ja-JP" sz="4400" dirty="0">
              <a:latin typeface="+mn-ea"/>
              <a:ea typeface="+mn-ea"/>
            </a:endParaRPr>
          </a:p>
          <a:p>
            <a:r>
              <a:rPr lang="ja-JP" altLang="en-US" sz="4400" dirty="0">
                <a:latin typeface="+mn-ea"/>
                <a:ea typeface="+mn-ea"/>
              </a:rPr>
              <a:t>２　</a:t>
            </a:r>
            <a:r>
              <a:rPr lang="ja-JP" altLang="en-US" sz="4400" dirty="0">
                <a:latin typeface="+mn-ea"/>
              </a:rPr>
              <a:t>１５ｍＬ</a:t>
            </a:r>
            <a:endParaRPr lang="en-US" altLang="ja-JP" sz="4400" dirty="0">
              <a:latin typeface="+mn-ea"/>
              <a:ea typeface="+mn-ea"/>
            </a:endParaRPr>
          </a:p>
          <a:p>
            <a:r>
              <a:rPr kumimoji="1" lang="ja-JP" altLang="en-US" sz="4400" dirty="0">
                <a:latin typeface="+mn-ea"/>
                <a:ea typeface="+mn-ea"/>
              </a:rPr>
              <a:t>３　</a:t>
            </a:r>
            <a:r>
              <a:rPr lang="ja-JP" altLang="en-US" sz="4400" dirty="0">
                <a:latin typeface="+mn-ea"/>
              </a:rPr>
              <a:t>２０ｍＬ</a:t>
            </a:r>
            <a:endParaRPr kumimoji="1" lang="en-US" altLang="ja-JP" sz="4400" dirty="0">
              <a:latin typeface="+mn-ea"/>
              <a:ea typeface="+mn-ea"/>
            </a:endParaRPr>
          </a:p>
          <a:p>
            <a:r>
              <a:rPr lang="ja-JP" altLang="en-US" sz="4400" dirty="0">
                <a:latin typeface="+mn-ea"/>
                <a:ea typeface="+mn-ea"/>
              </a:rPr>
              <a:t>４　</a:t>
            </a:r>
            <a:r>
              <a:rPr lang="ja-JP" altLang="en-US" sz="4400" dirty="0">
                <a:latin typeface="+mn-ea"/>
              </a:rPr>
              <a:t>２５ｍＬ</a:t>
            </a:r>
            <a:endParaRPr kumimoji="1" lang="ja-JP" altLang="en-US" sz="4400" dirty="0">
              <a:latin typeface="+mn-ea"/>
              <a:ea typeface="+mn-ea"/>
            </a:endParaRPr>
          </a:p>
        </p:txBody>
      </p:sp>
      <p:sp>
        <p:nvSpPr>
          <p:cNvPr id="9" name="正方形/長方形 8"/>
          <p:cNvSpPr/>
          <p:nvPr/>
        </p:nvSpPr>
        <p:spPr>
          <a:xfrm>
            <a:off x="2177517" y="5649601"/>
            <a:ext cx="3024336" cy="70563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07504" y="1963452"/>
            <a:ext cx="9145016" cy="1384995"/>
          </a:xfrm>
          <a:prstGeom prst="rect">
            <a:avLst/>
          </a:prstGeom>
          <a:noFill/>
        </p:spPr>
        <p:txBody>
          <a:bodyPr wrap="square" rtlCol="0">
            <a:spAutoFit/>
          </a:bodyPr>
          <a:lstStyle/>
          <a:p>
            <a:r>
              <a:rPr lang="ja-JP" altLang="en-US" sz="2800" dirty="0"/>
              <a:t>０．０１０ｍｏｌ／Ｌ 塩酸２０ｍＬと０．０１５ｍｏｌ／Ｌ 硫酸１０ｍＬを混合した溶液がある。これを過不足なく中和するのに必要な０．０２０ｍｏｌ／Ｌ 水酸化カリウム溶液は（　　　）である。</a:t>
            </a:r>
            <a:endParaRPr kumimoji="1" lang="ja-JP" altLang="en-US" sz="2800" dirty="0"/>
          </a:p>
        </p:txBody>
      </p:sp>
    </p:spTree>
    <p:extLst>
      <p:ext uri="{BB962C8B-B14F-4D97-AF65-F5344CB8AC3E}">
        <p14:creationId xmlns:p14="http://schemas.microsoft.com/office/powerpoint/2010/main" val="348831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143</a:t>
            </a:fld>
            <a:endParaRPr lang="en-US" altLang="ja-JP"/>
          </a:p>
        </p:txBody>
      </p:sp>
      <p:sp>
        <p:nvSpPr>
          <p:cNvPr id="4" name="テキスト ボックス 3"/>
          <p:cNvSpPr txBox="1"/>
          <p:nvPr/>
        </p:nvSpPr>
        <p:spPr>
          <a:xfrm>
            <a:off x="6539597" y="342785"/>
            <a:ext cx="2592288" cy="1015663"/>
          </a:xfrm>
          <a:prstGeom prst="rect">
            <a:avLst/>
          </a:prstGeom>
          <a:noFill/>
        </p:spPr>
        <p:txBody>
          <a:bodyPr wrap="square" rtlCol="0">
            <a:spAutoFit/>
          </a:bodyPr>
          <a:lstStyle/>
          <a:p>
            <a:r>
              <a:rPr kumimoji="1" lang="ja-JP" altLang="en-US" sz="2000" dirty="0"/>
              <a:t>塩酸：ＨＣｌ</a:t>
            </a:r>
            <a:endParaRPr kumimoji="1" lang="en-US" altLang="ja-JP" sz="2000" dirty="0"/>
          </a:p>
          <a:p>
            <a:r>
              <a:rPr lang="ja-JP" altLang="en-US" sz="2000" dirty="0"/>
              <a:t>硫酸：Ｈ</a:t>
            </a:r>
            <a:r>
              <a:rPr lang="ja-JP" altLang="en-US" sz="1600" dirty="0"/>
              <a:t>２</a:t>
            </a:r>
            <a:r>
              <a:rPr lang="ja-JP" altLang="en-US" sz="2000" dirty="0"/>
              <a:t>ＳＯ</a:t>
            </a:r>
            <a:r>
              <a:rPr lang="ja-JP" altLang="en-US" sz="1600" dirty="0"/>
              <a:t>４</a:t>
            </a:r>
            <a:endParaRPr kumimoji="1" lang="en-US" altLang="ja-JP" sz="2000" dirty="0"/>
          </a:p>
          <a:p>
            <a:r>
              <a:rPr lang="ja-JP" altLang="en-US" sz="2000" dirty="0"/>
              <a:t>水酸化カリウム：ＫＯＨ</a:t>
            </a:r>
            <a:endParaRPr kumimoji="1" lang="ja-JP" altLang="en-US" sz="2000" dirty="0"/>
          </a:p>
        </p:txBody>
      </p:sp>
      <p:grpSp>
        <p:nvGrpSpPr>
          <p:cNvPr id="13" name="グループ化 12"/>
          <p:cNvGrpSpPr/>
          <p:nvPr/>
        </p:nvGrpSpPr>
        <p:grpSpPr>
          <a:xfrm>
            <a:off x="119277" y="260648"/>
            <a:ext cx="6324932" cy="1138773"/>
            <a:chOff x="395536" y="3933056"/>
            <a:chExt cx="6657971" cy="1138773"/>
          </a:xfrm>
        </p:grpSpPr>
        <p:sp>
          <p:nvSpPr>
            <p:cNvPr id="9" name="テキスト ボックス 8"/>
            <p:cNvSpPr txBox="1"/>
            <p:nvPr/>
          </p:nvSpPr>
          <p:spPr>
            <a:xfrm>
              <a:off x="395536" y="3933056"/>
              <a:ext cx="6657971" cy="1138773"/>
            </a:xfrm>
            <a:prstGeom prst="rect">
              <a:avLst/>
            </a:prstGeom>
            <a:noFill/>
          </p:spPr>
          <p:txBody>
            <a:bodyPr wrap="square" rtlCol="0">
              <a:spAutoFit/>
            </a:bodyPr>
            <a:lstStyle/>
            <a:p>
              <a:r>
                <a:rPr lang="ja-JP" altLang="ja-JP" sz="2800" dirty="0"/>
                <a:t>公式：</a:t>
              </a:r>
              <a:r>
                <a:rPr lang="en-US" altLang="ja-JP" sz="3600" b="1" dirty="0"/>
                <a:t>acv</a:t>
              </a:r>
              <a:r>
                <a:rPr lang="ja-JP" altLang="ja-JP" sz="2800" b="1" dirty="0"/>
                <a:t>＝</a:t>
              </a:r>
              <a:r>
                <a:rPr lang="en-US" altLang="ja-JP" sz="3600" b="1" dirty="0" err="1"/>
                <a:t>bcv</a:t>
              </a:r>
              <a:endParaRPr lang="ja-JP" altLang="ja-JP" sz="3600" b="1" dirty="0"/>
            </a:p>
            <a:p>
              <a:r>
                <a:rPr kumimoji="1" lang="en-US" altLang="ja-JP" sz="3200" dirty="0"/>
                <a:t>a</a:t>
              </a:r>
              <a:r>
                <a:rPr kumimoji="1" lang="ja-JP" altLang="en-US" dirty="0"/>
                <a:t>：酸の価　</a:t>
              </a:r>
              <a:r>
                <a:rPr kumimoji="1" lang="en-US" altLang="ja-JP" sz="3200" dirty="0"/>
                <a:t>b</a:t>
              </a:r>
              <a:r>
                <a:rPr kumimoji="1" lang="ja-JP" altLang="en-US" dirty="0"/>
                <a:t>：塩基の価　</a:t>
              </a:r>
              <a:r>
                <a:rPr kumimoji="1" lang="en-US" altLang="ja-JP" sz="3200" dirty="0"/>
                <a:t>c</a:t>
              </a:r>
              <a:r>
                <a:rPr kumimoji="1" lang="ja-JP" altLang="en-US" dirty="0"/>
                <a:t>：モル濃度　</a:t>
              </a:r>
              <a:r>
                <a:rPr kumimoji="1" lang="en-US" altLang="ja-JP" sz="3200" dirty="0"/>
                <a:t>v</a:t>
              </a:r>
              <a:r>
                <a:rPr kumimoji="1" lang="ja-JP" altLang="en-US" dirty="0"/>
                <a:t>：容量</a:t>
              </a:r>
              <a:endParaRPr kumimoji="1" lang="en-US" altLang="ja-JP" dirty="0"/>
            </a:p>
          </p:txBody>
        </p:sp>
        <p:sp>
          <p:nvSpPr>
            <p:cNvPr id="12" name="正方形/長方形 11"/>
            <p:cNvSpPr/>
            <p:nvPr/>
          </p:nvSpPr>
          <p:spPr>
            <a:xfrm>
              <a:off x="395536" y="4005064"/>
              <a:ext cx="6657971" cy="10052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p:cNvGrpSpPr/>
          <p:nvPr/>
        </p:nvGrpSpPr>
        <p:grpSpPr>
          <a:xfrm>
            <a:off x="356926" y="1524577"/>
            <a:ext cx="7743466" cy="1937358"/>
            <a:chOff x="356926" y="1716377"/>
            <a:chExt cx="7743466" cy="1937358"/>
          </a:xfrm>
        </p:grpSpPr>
        <p:grpSp>
          <p:nvGrpSpPr>
            <p:cNvPr id="15" name="グループ化 14"/>
            <p:cNvGrpSpPr/>
            <p:nvPr/>
          </p:nvGrpSpPr>
          <p:grpSpPr>
            <a:xfrm>
              <a:off x="356926" y="1716377"/>
              <a:ext cx="6182671" cy="1428413"/>
              <a:chOff x="184427" y="795796"/>
              <a:chExt cx="6182671" cy="1428413"/>
            </a:xfrm>
          </p:grpSpPr>
          <p:sp>
            <p:nvSpPr>
              <p:cNvPr id="5" name="テキスト ボックス 4"/>
              <p:cNvSpPr txBox="1"/>
              <p:nvPr/>
            </p:nvSpPr>
            <p:spPr>
              <a:xfrm>
                <a:off x="894490" y="1208546"/>
                <a:ext cx="5472608" cy="1015663"/>
              </a:xfrm>
              <a:prstGeom prst="rect">
                <a:avLst/>
              </a:prstGeom>
              <a:noFill/>
            </p:spPr>
            <p:txBody>
              <a:bodyPr wrap="square" rtlCol="0">
                <a:spAutoFit/>
              </a:bodyPr>
              <a:lstStyle/>
              <a:p>
                <a:r>
                  <a:rPr lang="ja-JP" altLang="en-US" dirty="0"/>
                  <a:t>塩酸</a:t>
                </a:r>
                <a:r>
                  <a:rPr lang="en-US" altLang="ja-JP" dirty="0"/>
                  <a:t>+</a:t>
                </a:r>
                <a:r>
                  <a:rPr lang="ja-JP" altLang="en-US" dirty="0"/>
                  <a:t>水酸化カリウム→塩化カリウム</a:t>
                </a:r>
                <a:r>
                  <a:rPr lang="en-US" altLang="ja-JP" dirty="0"/>
                  <a:t>+</a:t>
                </a:r>
                <a:r>
                  <a:rPr lang="ja-JP" altLang="en-US" dirty="0"/>
                  <a:t>水</a:t>
                </a:r>
                <a:endParaRPr lang="en-US" altLang="ja-JP" dirty="0"/>
              </a:p>
              <a:p>
                <a:r>
                  <a:rPr lang="en-US" altLang="ja-JP" sz="3600" dirty="0"/>
                  <a:t>HCl+KOH→KCl+H</a:t>
                </a:r>
                <a:r>
                  <a:rPr lang="en-US" altLang="ja-JP" sz="2800" dirty="0"/>
                  <a:t>2</a:t>
                </a:r>
                <a:r>
                  <a:rPr lang="en-US" altLang="ja-JP" sz="3600" dirty="0"/>
                  <a:t>O</a:t>
                </a:r>
                <a:endParaRPr kumimoji="1" lang="ja-JP" altLang="en-US" sz="3600" dirty="0"/>
              </a:p>
            </p:txBody>
          </p:sp>
          <p:sp>
            <p:nvSpPr>
              <p:cNvPr id="6" name="テキスト ボックス 5"/>
              <p:cNvSpPr txBox="1"/>
              <p:nvPr/>
            </p:nvSpPr>
            <p:spPr>
              <a:xfrm>
                <a:off x="899592" y="795796"/>
                <a:ext cx="4605748" cy="461665"/>
              </a:xfrm>
              <a:prstGeom prst="rect">
                <a:avLst/>
              </a:prstGeom>
              <a:noFill/>
            </p:spPr>
            <p:txBody>
              <a:bodyPr wrap="none" rtlCol="0">
                <a:spAutoFit/>
              </a:bodyPr>
              <a:lstStyle/>
              <a:p>
                <a:r>
                  <a:rPr kumimoji="1" lang="ja-JP" altLang="en-US" dirty="0">
                    <a:solidFill>
                      <a:srgbClr val="FF0000"/>
                    </a:solidFill>
                  </a:rPr>
                  <a:t>１価の酸＋１価の塩基の中和反応</a:t>
                </a:r>
              </a:p>
            </p:txBody>
          </p:sp>
          <p:sp>
            <p:nvSpPr>
              <p:cNvPr id="10" name="テキスト ボックス 9"/>
              <p:cNvSpPr txBox="1"/>
              <p:nvPr/>
            </p:nvSpPr>
            <p:spPr>
              <a:xfrm>
                <a:off x="184427" y="1280288"/>
                <a:ext cx="720080" cy="584775"/>
              </a:xfrm>
              <a:prstGeom prst="rect">
                <a:avLst/>
              </a:prstGeom>
              <a:noFill/>
            </p:spPr>
            <p:txBody>
              <a:bodyPr wrap="square" rtlCol="0">
                <a:spAutoFit/>
              </a:bodyPr>
              <a:lstStyle/>
              <a:p>
                <a:r>
                  <a:rPr kumimoji="1" lang="ja-JP" altLang="en-US" sz="3200" dirty="0"/>
                  <a:t>①</a:t>
                </a:r>
              </a:p>
            </p:txBody>
          </p:sp>
        </p:grpSp>
        <p:sp>
          <p:nvSpPr>
            <p:cNvPr id="16" name="テキスト ボックス 15"/>
            <p:cNvSpPr txBox="1"/>
            <p:nvPr/>
          </p:nvSpPr>
          <p:spPr>
            <a:xfrm>
              <a:off x="819019" y="3068960"/>
              <a:ext cx="7281373" cy="584775"/>
            </a:xfrm>
            <a:prstGeom prst="rect">
              <a:avLst/>
            </a:prstGeom>
            <a:noFill/>
          </p:spPr>
          <p:txBody>
            <a:bodyPr wrap="square" rtlCol="0">
              <a:spAutoFit/>
            </a:bodyPr>
            <a:lstStyle/>
            <a:p>
              <a:r>
                <a:rPr lang="en-US" altLang="ja-JP" sz="3200" dirty="0"/>
                <a:t>1</a:t>
              </a:r>
              <a:r>
                <a:rPr lang="ja-JP" altLang="ja-JP" sz="3200" dirty="0"/>
                <a:t>×</a:t>
              </a:r>
              <a:r>
                <a:rPr lang="en-US" altLang="ja-JP" sz="3200" dirty="0"/>
                <a:t>0.010</a:t>
              </a:r>
              <a:r>
                <a:rPr lang="ja-JP" altLang="ja-JP" sz="3200" dirty="0"/>
                <a:t>×</a:t>
              </a:r>
              <a:r>
                <a:rPr lang="en-US" altLang="ja-JP" sz="3200" dirty="0"/>
                <a:t>20</a:t>
              </a:r>
              <a:r>
                <a:rPr lang="ja-JP" altLang="ja-JP" sz="3200" dirty="0"/>
                <a:t>＝</a:t>
              </a:r>
              <a:r>
                <a:rPr lang="en-US" altLang="ja-JP" sz="3200" dirty="0"/>
                <a:t>1</a:t>
              </a:r>
              <a:r>
                <a:rPr lang="ja-JP" altLang="ja-JP" sz="3200" dirty="0"/>
                <a:t>×</a:t>
              </a:r>
              <a:r>
                <a:rPr lang="en-US" altLang="ja-JP" sz="3200" dirty="0"/>
                <a:t>0.020</a:t>
              </a:r>
              <a:r>
                <a:rPr lang="ja-JP" altLang="ja-JP" sz="3200" dirty="0"/>
                <a:t>×</a:t>
              </a:r>
              <a:r>
                <a:rPr lang="en-US" altLang="ja-JP" sz="3200" i="1" dirty="0"/>
                <a:t>x</a:t>
              </a:r>
              <a:r>
                <a:rPr lang="en-US" altLang="ja-JP" sz="3200" dirty="0"/>
                <a:t>	</a:t>
              </a:r>
              <a:r>
                <a:rPr lang="en-US" altLang="ja-JP" sz="3200" i="1" dirty="0"/>
                <a:t>x</a:t>
              </a:r>
              <a:r>
                <a:rPr lang="ja-JP" altLang="ja-JP" sz="3200" dirty="0"/>
                <a:t>＝</a:t>
              </a:r>
              <a:r>
                <a:rPr lang="en-US" altLang="ja-JP" sz="3200" dirty="0"/>
                <a:t>10mL</a:t>
              </a:r>
              <a:endParaRPr kumimoji="1" lang="ja-JP" altLang="en-US" sz="3200" dirty="0"/>
            </a:p>
          </p:txBody>
        </p:sp>
      </p:grpSp>
      <p:grpSp>
        <p:nvGrpSpPr>
          <p:cNvPr id="18" name="グループ化 17"/>
          <p:cNvGrpSpPr/>
          <p:nvPr/>
        </p:nvGrpSpPr>
        <p:grpSpPr>
          <a:xfrm>
            <a:off x="433749" y="3717032"/>
            <a:ext cx="7786344" cy="2071156"/>
            <a:chOff x="458979" y="3863059"/>
            <a:chExt cx="7786344" cy="2071156"/>
          </a:xfrm>
        </p:grpSpPr>
        <p:grpSp>
          <p:nvGrpSpPr>
            <p:cNvPr id="14" name="グループ化 13"/>
            <p:cNvGrpSpPr/>
            <p:nvPr/>
          </p:nvGrpSpPr>
          <p:grpSpPr>
            <a:xfrm>
              <a:off x="458979" y="3863059"/>
              <a:ext cx="6801987" cy="1470445"/>
              <a:chOff x="251520" y="2392614"/>
              <a:chExt cx="6801987" cy="1470445"/>
            </a:xfrm>
          </p:grpSpPr>
          <p:sp>
            <p:nvSpPr>
              <p:cNvPr id="7" name="テキスト ボックス 6"/>
              <p:cNvSpPr txBox="1"/>
              <p:nvPr/>
            </p:nvSpPr>
            <p:spPr>
              <a:xfrm>
                <a:off x="932827" y="2847396"/>
                <a:ext cx="6120680" cy="1015663"/>
              </a:xfrm>
              <a:prstGeom prst="rect">
                <a:avLst/>
              </a:prstGeom>
              <a:noFill/>
            </p:spPr>
            <p:txBody>
              <a:bodyPr wrap="square" rtlCol="0">
                <a:spAutoFit/>
              </a:bodyPr>
              <a:lstStyle/>
              <a:p>
                <a:r>
                  <a:rPr lang="ja-JP" altLang="en-US" dirty="0"/>
                  <a:t>硫酸</a:t>
                </a:r>
                <a:r>
                  <a:rPr lang="en-US" altLang="ja-JP" dirty="0"/>
                  <a:t>+</a:t>
                </a:r>
                <a:r>
                  <a:rPr lang="ja-JP" altLang="en-US" dirty="0"/>
                  <a:t>水酸化カリウム→硫酸カリウム</a:t>
                </a:r>
                <a:r>
                  <a:rPr lang="en-US" altLang="ja-JP" dirty="0"/>
                  <a:t>+</a:t>
                </a:r>
                <a:r>
                  <a:rPr lang="ja-JP" altLang="en-US" dirty="0"/>
                  <a:t>水</a:t>
                </a:r>
                <a:endParaRPr lang="en-US" altLang="ja-JP" dirty="0"/>
              </a:p>
              <a:p>
                <a:r>
                  <a:rPr lang="en-US" altLang="ja-JP" sz="3600" dirty="0"/>
                  <a:t>H</a:t>
                </a:r>
                <a:r>
                  <a:rPr lang="en-US" altLang="ja-JP" sz="2800" dirty="0"/>
                  <a:t>2</a:t>
                </a:r>
                <a:r>
                  <a:rPr lang="en-US" altLang="ja-JP" sz="3600" dirty="0"/>
                  <a:t>SO</a:t>
                </a:r>
                <a:r>
                  <a:rPr lang="en-US" altLang="ja-JP" sz="2800" dirty="0"/>
                  <a:t>4</a:t>
                </a:r>
                <a:r>
                  <a:rPr lang="en-US" altLang="ja-JP" sz="3600" dirty="0"/>
                  <a:t>+2KOH→K</a:t>
                </a:r>
                <a:r>
                  <a:rPr lang="en-US" altLang="ja-JP" sz="2800" dirty="0"/>
                  <a:t>2</a:t>
                </a:r>
                <a:r>
                  <a:rPr lang="en-US" altLang="ja-JP" sz="3600" dirty="0"/>
                  <a:t>SO</a:t>
                </a:r>
                <a:r>
                  <a:rPr lang="en-US" altLang="ja-JP" sz="2800" dirty="0"/>
                  <a:t>4</a:t>
                </a:r>
                <a:r>
                  <a:rPr lang="en-US" altLang="ja-JP" sz="3600" dirty="0"/>
                  <a:t>+2H</a:t>
                </a:r>
                <a:r>
                  <a:rPr lang="en-US" altLang="ja-JP" sz="2800" dirty="0"/>
                  <a:t>2</a:t>
                </a:r>
                <a:r>
                  <a:rPr lang="en-US" altLang="ja-JP" sz="3600" dirty="0"/>
                  <a:t>O</a:t>
                </a:r>
                <a:endParaRPr kumimoji="1" lang="ja-JP" altLang="en-US" sz="3600" dirty="0"/>
              </a:p>
            </p:txBody>
          </p:sp>
          <p:sp>
            <p:nvSpPr>
              <p:cNvPr id="8" name="テキスト ボックス 7"/>
              <p:cNvSpPr txBox="1"/>
              <p:nvPr/>
            </p:nvSpPr>
            <p:spPr>
              <a:xfrm>
                <a:off x="937929" y="2392614"/>
                <a:ext cx="4605748" cy="461665"/>
              </a:xfrm>
              <a:prstGeom prst="rect">
                <a:avLst/>
              </a:prstGeom>
              <a:noFill/>
            </p:spPr>
            <p:txBody>
              <a:bodyPr wrap="none" rtlCol="0">
                <a:spAutoFit/>
              </a:bodyPr>
              <a:lstStyle/>
              <a:p>
                <a:r>
                  <a:rPr kumimoji="1" lang="ja-JP" altLang="en-US" dirty="0">
                    <a:solidFill>
                      <a:srgbClr val="FF0000"/>
                    </a:solidFill>
                  </a:rPr>
                  <a:t>２価の酸＋１価の塩基の中和反応</a:t>
                </a:r>
              </a:p>
            </p:txBody>
          </p:sp>
          <p:sp>
            <p:nvSpPr>
              <p:cNvPr id="11" name="テキスト ボックス 10"/>
              <p:cNvSpPr txBox="1"/>
              <p:nvPr/>
            </p:nvSpPr>
            <p:spPr>
              <a:xfrm>
                <a:off x="251520" y="2895315"/>
                <a:ext cx="720080" cy="584775"/>
              </a:xfrm>
              <a:prstGeom prst="rect">
                <a:avLst/>
              </a:prstGeom>
              <a:noFill/>
            </p:spPr>
            <p:txBody>
              <a:bodyPr wrap="square" rtlCol="0">
                <a:spAutoFit/>
              </a:bodyPr>
              <a:lstStyle/>
              <a:p>
                <a:r>
                  <a:rPr lang="ja-JP" altLang="en-US" sz="3200" dirty="0"/>
                  <a:t>②</a:t>
                </a:r>
                <a:endParaRPr kumimoji="1" lang="ja-JP" altLang="en-US" sz="3200" dirty="0"/>
              </a:p>
            </p:txBody>
          </p:sp>
        </p:grpSp>
        <p:sp>
          <p:nvSpPr>
            <p:cNvPr id="17" name="テキスト ボックス 16"/>
            <p:cNvSpPr txBox="1"/>
            <p:nvPr/>
          </p:nvSpPr>
          <p:spPr>
            <a:xfrm>
              <a:off x="963950" y="5349440"/>
              <a:ext cx="7281373" cy="584775"/>
            </a:xfrm>
            <a:prstGeom prst="rect">
              <a:avLst/>
            </a:prstGeom>
            <a:noFill/>
          </p:spPr>
          <p:txBody>
            <a:bodyPr wrap="square" rtlCol="0">
              <a:spAutoFit/>
            </a:bodyPr>
            <a:lstStyle/>
            <a:p>
              <a:r>
                <a:rPr lang="en-US" altLang="ja-JP" sz="3200" dirty="0"/>
                <a:t>2</a:t>
              </a:r>
              <a:r>
                <a:rPr lang="ja-JP" altLang="ja-JP" sz="3200" dirty="0"/>
                <a:t>×</a:t>
              </a:r>
              <a:r>
                <a:rPr lang="en-US" altLang="ja-JP" sz="3200" dirty="0"/>
                <a:t>0.015</a:t>
              </a:r>
              <a:r>
                <a:rPr lang="ja-JP" altLang="ja-JP" sz="3200" dirty="0"/>
                <a:t>×</a:t>
              </a:r>
              <a:r>
                <a:rPr lang="en-US" altLang="ja-JP" sz="3200" dirty="0"/>
                <a:t>10</a:t>
              </a:r>
              <a:r>
                <a:rPr lang="ja-JP" altLang="ja-JP" sz="3200" dirty="0"/>
                <a:t>＝</a:t>
              </a:r>
              <a:r>
                <a:rPr lang="en-US" altLang="ja-JP" sz="3200" dirty="0"/>
                <a:t>1</a:t>
              </a:r>
              <a:r>
                <a:rPr lang="ja-JP" altLang="ja-JP" sz="3200" dirty="0"/>
                <a:t>×</a:t>
              </a:r>
              <a:r>
                <a:rPr lang="en-US" altLang="ja-JP" sz="3200" dirty="0"/>
                <a:t>0.020</a:t>
              </a:r>
              <a:r>
                <a:rPr lang="ja-JP" altLang="ja-JP" sz="3200" dirty="0"/>
                <a:t>×</a:t>
              </a:r>
              <a:r>
                <a:rPr lang="en-US" altLang="ja-JP" sz="3200" i="1" dirty="0"/>
                <a:t>x</a:t>
              </a:r>
              <a:r>
                <a:rPr lang="en-US" altLang="ja-JP" sz="3200" dirty="0"/>
                <a:t>	</a:t>
              </a:r>
              <a:r>
                <a:rPr lang="en-US" altLang="ja-JP" sz="3200" i="1" dirty="0"/>
                <a:t>x</a:t>
              </a:r>
              <a:r>
                <a:rPr lang="ja-JP" altLang="ja-JP" sz="3200" dirty="0"/>
                <a:t>＝</a:t>
              </a:r>
              <a:r>
                <a:rPr lang="en-US" altLang="ja-JP" sz="3200" dirty="0"/>
                <a:t>15mL</a:t>
              </a:r>
              <a:endParaRPr kumimoji="1" lang="ja-JP" altLang="en-US" sz="3200" dirty="0"/>
            </a:p>
          </p:txBody>
        </p:sp>
      </p:grpSp>
      <p:sp>
        <p:nvSpPr>
          <p:cNvPr id="20" name="テキスト ボックス 19"/>
          <p:cNvSpPr txBox="1"/>
          <p:nvPr/>
        </p:nvSpPr>
        <p:spPr>
          <a:xfrm>
            <a:off x="1507657" y="6021288"/>
            <a:ext cx="6328084" cy="707886"/>
          </a:xfrm>
          <a:prstGeom prst="rect">
            <a:avLst/>
          </a:prstGeom>
          <a:noFill/>
        </p:spPr>
        <p:txBody>
          <a:bodyPr wrap="square" rtlCol="0">
            <a:spAutoFit/>
          </a:bodyPr>
          <a:lstStyle/>
          <a:p>
            <a:r>
              <a:rPr kumimoji="1" lang="ja-JP" altLang="en-US" sz="3200" dirty="0"/>
              <a:t>① </a:t>
            </a:r>
            <a:r>
              <a:rPr kumimoji="1" lang="en-US" altLang="ja-JP" sz="3200" dirty="0"/>
              <a:t>10mL </a:t>
            </a:r>
            <a:r>
              <a:rPr kumimoji="1" lang="ja-JP" altLang="en-US" sz="3200" dirty="0"/>
              <a:t>＋ ② </a:t>
            </a:r>
            <a:r>
              <a:rPr kumimoji="1" lang="en-US" altLang="ja-JP" sz="3200" dirty="0"/>
              <a:t>15mL</a:t>
            </a:r>
            <a:r>
              <a:rPr kumimoji="1" lang="ja-JP" altLang="en-US" sz="3200" dirty="0"/>
              <a:t>　＝　</a:t>
            </a:r>
            <a:r>
              <a:rPr kumimoji="1" lang="en-US" altLang="ja-JP" sz="4000" b="1" dirty="0"/>
              <a:t>25mL</a:t>
            </a:r>
            <a:endParaRPr kumimoji="1" lang="ja-JP" altLang="en-US" sz="4000" b="1" dirty="0"/>
          </a:p>
        </p:txBody>
      </p:sp>
    </p:spTree>
    <p:extLst>
      <p:ext uri="{BB962C8B-B14F-4D97-AF65-F5344CB8AC3E}">
        <p14:creationId xmlns:p14="http://schemas.microsoft.com/office/powerpoint/2010/main" val="33581303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144</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平成２５年度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問３２</a:t>
            </a:r>
          </a:p>
        </p:txBody>
      </p:sp>
      <p:sp>
        <p:nvSpPr>
          <p:cNvPr id="7" name="テキスト ボックス 6"/>
          <p:cNvSpPr txBox="1"/>
          <p:nvPr/>
        </p:nvSpPr>
        <p:spPr>
          <a:xfrm>
            <a:off x="636149" y="1196752"/>
            <a:ext cx="8075865" cy="1077218"/>
          </a:xfrm>
          <a:prstGeom prst="rect">
            <a:avLst/>
          </a:prstGeom>
          <a:noFill/>
        </p:spPr>
        <p:txBody>
          <a:bodyPr wrap="square" rtlCol="0">
            <a:spAutoFit/>
          </a:bodyPr>
          <a:lstStyle/>
          <a:p>
            <a:r>
              <a:rPr kumimoji="1" lang="ja-JP" altLang="en-US" sz="3200" dirty="0"/>
              <a:t>以下の官能基のうち、ニトロ基を示したものを一つ選び、その番号を解答欄に記入しなさい。</a:t>
            </a:r>
          </a:p>
        </p:txBody>
      </p:sp>
      <p:sp>
        <p:nvSpPr>
          <p:cNvPr id="8" name="テキスト ボックス 7"/>
          <p:cNvSpPr txBox="1"/>
          <p:nvPr/>
        </p:nvSpPr>
        <p:spPr>
          <a:xfrm>
            <a:off x="1475656" y="3212976"/>
            <a:ext cx="2993127" cy="2554545"/>
          </a:xfrm>
          <a:prstGeom prst="rect">
            <a:avLst/>
          </a:prstGeom>
          <a:noFill/>
        </p:spPr>
        <p:txBody>
          <a:bodyPr wrap="none" rtlCol="0">
            <a:spAutoFit/>
          </a:bodyPr>
          <a:lstStyle/>
          <a:p>
            <a:r>
              <a:rPr kumimoji="1" lang="ja-JP" altLang="en-US" sz="4000" dirty="0">
                <a:latin typeface="+mn-ea"/>
                <a:ea typeface="+mn-ea"/>
              </a:rPr>
              <a:t>１　－ＯＨ</a:t>
            </a:r>
            <a:endParaRPr kumimoji="1" lang="en-US" altLang="ja-JP" sz="4000" dirty="0">
              <a:latin typeface="+mn-ea"/>
              <a:ea typeface="+mn-ea"/>
            </a:endParaRPr>
          </a:p>
          <a:p>
            <a:r>
              <a:rPr lang="ja-JP" altLang="en-US" sz="4000" dirty="0">
                <a:latin typeface="+mn-ea"/>
                <a:ea typeface="+mn-ea"/>
              </a:rPr>
              <a:t>２　－ＮＯ</a:t>
            </a:r>
            <a:r>
              <a:rPr lang="ja-JP" altLang="en-US" sz="2800" dirty="0">
                <a:latin typeface="+mn-ea"/>
                <a:ea typeface="+mn-ea"/>
              </a:rPr>
              <a:t>２</a:t>
            </a:r>
            <a:endParaRPr lang="en-US" altLang="ja-JP" sz="4000" dirty="0">
              <a:latin typeface="ＭＳ Ｐ明朝" pitchFamily="18" charset="-128"/>
              <a:ea typeface="ＭＳ Ｐ明朝" pitchFamily="18" charset="-128"/>
            </a:endParaRPr>
          </a:p>
          <a:p>
            <a:r>
              <a:rPr lang="ja-JP" altLang="en-US" sz="4000" dirty="0">
                <a:latin typeface="+mn-ea"/>
                <a:ea typeface="+mn-ea"/>
              </a:rPr>
              <a:t>３　－ＣＯＯＨ</a:t>
            </a:r>
            <a:endParaRPr lang="en-US" altLang="ja-JP" sz="4000" dirty="0">
              <a:latin typeface="ＭＳ 明朝" pitchFamily="17" charset="-128"/>
              <a:ea typeface="ＭＳ 明朝" pitchFamily="17" charset="-128"/>
            </a:endParaRPr>
          </a:p>
          <a:p>
            <a:r>
              <a:rPr lang="ja-JP" altLang="en-US" sz="4000" dirty="0">
                <a:latin typeface="+mn-ea"/>
              </a:rPr>
              <a:t>４　－ＮＨ</a:t>
            </a:r>
            <a:r>
              <a:rPr lang="ja-JP" altLang="en-US" sz="2800" dirty="0">
                <a:latin typeface="+mn-ea"/>
              </a:rPr>
              <a:t>２</a:t>
            </a:r>
            <a:endParaRPr kumimoji="1" lang="ja-JP" altLang="en-US" sz="4000" dirty="0">
              <a:latin typeface="ＭＳ Ｐ明朝" pitchFamily="18" charset="-128"/>
              <a:ea typeface="ＭＳ Ｐ明朝" pitchFamily="18" charset="-128"/>
            </a:endParaRPr>
          </a:p>
        </p:txBody>
      </p:sp>
      <p:sp>
        <p:nvSpPr>
          <p:cNvPr id="9" name="正方形/長方形 8"/>
          <p:cNvSpPr/>
          <p:nvPr/>
        </p:nvSpPr>
        <p:spPr>
          <a:xfrm>
            <a:off x="1475656" y="3964828"/>
            <a:ext cx="3888432"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957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r>
              <a:rPr lang="en-US" altLang="ja-JP"/>
              <a:t>2014/6/29</a:t>
            </a:r>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145</a:t>
            </a:fld>
            <a:endParaRPr lang="en-US" altLang="ja-JP"/>
          </a:p>
        </p:txBody>
      </p:sp>
      <p:sp>
        <p:nvSpPr>
          <p:cNvPr id="4" name="正方形/長方形 3"/>
          <p:cNvSpPr/>
          <p:nvPr/>
        </p:nvSpPr>
        <p:spPr>
          <a:xfrm>
            <a:off x="107504" y="620688"/>
            <a:ext cx="2678938" cy="400110"/>
          </a:xfrm>
          <a:prstGeom prst="rect">
            <a:avLst/>
          </a:prstGeom>
        </p:spPr>
        <p:txBody>
          <a:bodyPr wrap="none">
            <a:spAutoFit/>
          </a:bodyPr>
          <a:lstStyle/>
          <a:p>
            <a:r>
              <a:rPr lang="ja-JP" altLang="ja-JP" sz="2000" b="1" dirty="0">
                <a:highlight>
                  <a:srgbClr val="00FF00"/>
                </a:highlight>
                <a:ea typeface="ＭＳ Ｐゴシック"/>
              </a:rPr>
              <a:t>官能基や基による分類</a:t>
            </a:r>
            <a:endParaRPr lang="ja-JP" altLang="en-US" sz="2000" dirty="0"/>
          </a:p>
        </p:txBody>
      </p:sp>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３）炭化水素の分類</a:t>
            </a:r>
            <a:r>
              <a:rPr kumimoji="1" lang="ja-JP"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242" name="Picture 2" descr="C:\Users\okamotot\Desktop\sc0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85" y="3717032"/>
            <a:ext cx="8341029" cy="1800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251520" y="1196752"/>
            <a:ext cx="852527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　</a:t>
            </a:r>
            <a:r>
              <a:rPr kumimoji="1" 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炭化水素の水素原子を他の原子または原子団で置き換えるといろいろと性質の異なる化合物ができる。例えば、炭化水素であるメタン</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CH</a:t>
            </a:r>
            <a:r>
              <a:rPr kumimoji="1" lang="en-US" altLang="ja-JP" sz="2000" b="1" i="0" u="none" strike="noStrike" cap="none" normalizeH="0" baseline="-30000" dirty="0">
                <a:ln>
                  <a:noFill/>
                </a:ln>
                <a:solidFill>
                  <a:schemeClr val="tx1"/>
                </a:solidFill>
                <a:effectLst/>
                <a:latin typeface="ＭＳ Ｐゴシック" pitchFamily="50" charset="-128"/>
                <a:ea typeface="ＭＳ Ｐゴシック" pitchFamily="50" charset="-128"/>
                <a:cs typeface="ＭＳ Ｐゴシック" pitchFamily="50" charset="-128"/>
              </a:rPr>
              <a:t>4</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は水に溶けない気体だがメタンから</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原子１個を</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OH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（ヒドロキシ基）で置き換えたメタノール</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CH</a:t>
            </a:r>
            <a:r>
              <a:rPr kumimoji="1" lang="en-US" altLang="ja-JP" sz="2000" b="1" i="0" u="none" strike="noStrike" cap="none" normalizeH="0" baseline="-30000" dirty="0">
                <a:ln>
                  <a:noFill/>
                </a:ln>
                <a:solidFill>
                  <a:schemeClr val="tx1"/>
                </a:solidFill>
                <a:effectLst/>
                <a:latin typeface="ＭＳ Ｐゴシック" pitchFamily="50" charset="-128"/>
                <a:ea typeface="ＭＳ Ｐゴシック" pitchFamily="50" charset="-128"/>
                <a:cs typeface="ＭＳ Ｐゴシック" pitchFamily="50" charset="-128"/>
              </a:rPr>
              <a:t>3</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OH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は、液体でよく水に溶ける性質がある。炭化水素にヒドロキシ基のような特定の原子団が結合すると、化学的性質の良く似た一群の化合物ができる。このように、化合物の性質を特徴づける特定の原子団を</a:t>
            </a:r>
            <a:r>
              <a:rPr kumimoji="1" lang="ja-JP" altLang="en-US" sz="2000" b="1" i="0" u="none" strike="noStrike" cap="none" normalizeH="0" baseline="0" dirty="0">
                <a:ln>
                  <a:noFill/>
                </a:ln>
                <a:solidFill>
                  <a:srgbClr val="FF0000"/>
                </a:solidFill>
                <a:effectLst/>
                <a:latin typeface="ＭＳ Ｐゴシック" pitchFamily="50" charset="-128"/>
                <a:ea typeface="ＭＳ Ｐゴシック" pitchFamily="50" charset="-128"/>
                <a:cs typeface="ＭＳ Ｐゴシック" pitchFamily="50" charset="-128"/>
              </a:rPr>
              <a:t>官能基</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という。</a:t>
            </a:r>
            <a:r>
              <a:rPr kumimoji="1" lang="ja-JP" altLang="en-US"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en-US"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25136556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146</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２５</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問３３</a:t>
            </a:r>
          </a:p>
        </p:txBody>
      </p:sp>
      <p:sp>
        <p:nvSpPr>
          <p:cNvPr id="7" name="テキスト ボックス 6"/>
          <p:cNvSpPr txBox="1"/>
          <p:nvPr/>
        </p:nvSpPr>
        <p:spPr>
          <a:xfrm>
            <a:off x="611560" y="1412776"/>
            <a:ext cx="7920880" cy="1569660"/>
          </a:xfrm>
          <a:prstGeom prst="rect">
            <a:avLst/>
          </a:prstGeom>
          <a:noFill/>
        </p:spPr>
        <p:txBody>
          <a:bodyPr wrap="square" rtlCol="0">
            <a:spAutoFit/>
          </a:bodyPr>
          <a:lstStyle/>
          <a:p>
            <a:r>
              <a:rPr kumimoji="1" lang="ja-JP" altLang="en-US" sz="3200" dirty="0"/>
              <a:t>アルカンに関する以下の組合せについて、正しいものを一つ選び、その番号を解答欄に記入しなさい。</a:t>
            </a:r>
          </a:p>
        </p:txBody>
      </p:sp>
      <p:sp>
        <p:nvSpPr>
          <p:cNvPr id="9" name="テキスト ボックス 8"/>
          <p:cNvSpPr txBox="1"/>
          <p:nvPr/>
        </p:nvSpPr>
        <p:spPr>
          <a:xfrm>
            <a:off x="1835696" y="3212976"/>
            <a:ext cx="6696744" cy="2862322"/>
          </a:xfrm>
          <a:prstGeom prst="rect">
            <a:avLst/>
          </a:prstGeom>
          <a:noFill/>
        </p:spPr>
        <p:txBody>
          <a:bodyPr wrap="square" rtlCol="0">
            <a:spAutoFit/>
          </a:bodyPr>
          <a:lstStyle/>
          <a:p>
            <a:pPr>
              <a:tabLst>
                <a:tab pos="536575" algn="l"/>
                <a:tab pos="2424113" algn="l"/>
                <a:tab pos="3497263" algn="l"/>
              </a:tabLst>
            </a:pPr>
            <a:r>
              <a:rPr kumimoji="1" lang="ja-JP" altLang="en-US" sz="3600" dirty="0"/>
              <a:t>　　名称　　　　　　分子式</a:t>
            </a:r>
            <a:endParaRPr kumimoji="1" lang="en-US" altLang="ja-JP" sz="3600" dirty="0"/>
          </a:p>
          <a:p>
            <a:pPr>
              <a:tabLst>
                <a:tab pos="536575" algn="l"/>
                <a:tab pos="2424113" algn="l"/>
                <a:tab pos="3497263" algn="l"/>
              </a:tabLst>
            </a:pPr>
            <a:r>
              <a:rPr kumimoji="1" lang="ja-JP" altLang="en-US" sz="3600" dirty="0"/>
              <a:t>１</a:t>
            </a:r>
            <a:r>
              <a:rPr kumimoji="1" lang="en-US" altLang="ja-JP" sz="3600" dirty="0"/>
              <a:t>	</a:t>
            </a:r>
            <a:r>
              <a:rPr kumimoji="1" lang="ja-JP" altLang="en-US" sz="3600" dirty="0"/>
              <a:t>エタン</a:t>
            </a:r>
            <a:r>
              <a:rPr lang="en-US" altLang="ja-JP" sz="3600" dirty="0"/>
              <a:t>	</a:t>
            </a:r>
            <a:r>
              <a:rPr kumimoji="1" lang="ja-JP" altLang="en-US" sz="3600" dirty="0" err="1"/>
              <a:t>ー</a:t>
            </a:r>
            <a:r>
              <a:rPr kumimoji="1" lang="en-US" altLang="ja-JP" sz="3600" dirty="0"/>
              <a:t>	</a:t>
            </a:r>
            <a:r>
              <a:rPr kumimoji="1" lang="ja-JP" altLang="en-US" sz="3600" dirty="0"/>
              <a:t>Ｃ</a:t>
            </a:r>
            <a:r>
              <a:rPr kumimoji="1" lang="ja-JP" altLang="en-US" dirty="0"/>
              <a:t>４</a:t>
            </a:r>
            <a:r>
              <a:rPr kumimoji="1" lang="ja-JP" altLang="en-US" sz="3600" dirty="0"/>
              <a:t>Ｈ</a:t>
            </a:r>
            <a:r>
              <a:rPr kumimoji="1" lang="ja-JP" altLang="en-US" dirty="0"/>
              <a:t>１０</a:t>
            </a:r>
            <a:endParaRPr kumimoji="1" lang="en-US" altLang="ja-JP" sz="3600" dirty="0"/>
          </a:p>
          <a:p>
            <a:pPr>
              <a:tabLst>
                <a:tab pos="536575" algn="l"/>
                <a:tab pos="2424113" algn="l"/>
                <a:tab pos="3497263" algn="l"/>
              </a:tabLst>
            </a:pPr>
            <a:r>
              <a:rPr lang="ja-JP" altLang="en-US" sz="3600" dirty="0"/>
              <a:t>２</a:t>
            </a:r>
            <a:r>
              <a:rPr lang="en-US" altLang="ja-JP" sz="3600" dirty="0"/>
              <a:t>	</a:t>
            </a:r>
            <a:r>
              <a:rPr lang="ja-JP" altLang="en-US" sz="3600" dirty="0"/>
              <a:t>ペンタン</a:t>
            </a:r>
            <a:r>
              <a:rPr lang="en-US" altLang="ja-JP" sz="3600" dirty="0"/>
              <a:t>	</a:t>
            </a:r>
            <a:r>
              <a:rPr lang="ja-JP" altLang="en-US" sz="3600" dirty="0" err="1"/>
              <a:t>ー</a:t>
            </a:r>
            <a:r>
              <a:rPr lang="en-US" altLang="ja-JP" sz="3600" dirty="0"/>
              <a:t>	</a:t>
            </a:r>
            <a:r>
              <a:rPr lang="ja-JP" altLang="en-US" sz="3600" dirty="0"/>
              <a:t>Ｃ</a:t>
            </a:r>
            <a:r>
              <a:rPr lang="ja-JP" altLang="en-US" dirty="0"/>
              <a:t>６</a:t>
            </a:r>
            <a:r>
              <a:rPr lang="ja-JP" altLang="en-US" sz="3600" dirty="0"/>
              <a:t>Ｈ</a:t>
            </a:r>
            <a:r>
              <a:rPr lang="ja-JP" altLang="en-US" dirty="0"/>
              <a:t>１４</a:t>
            </a:r>
            <a:endParaRPr lang="en-US" altLang="ja-JP" sz="4400" dirty="0"/>
          </a:p>
          <a:p>
            <a:pPr>
              <a:tabLst>
                <a:tab pos="536575" algn="l"/>
                <a:tab pos="2424113" algn="l"/>
                <a:tab pos="3497263" algn="l"/>
              </a:tabLst>
            </a:pPr>
            <a:r>
              <a:rPr kumimoji="1" lang="ja-JP" altLang="en-US" sz="3600" dirty="0"/>
              <a:t>３</a:t>
            </a:r>
            <a:r>
              <a:rPr kumimoji="1" lang="en-US" altLang="ja-JP" sz="3600" dirty="0"/>
              <a:t>	</a:t>
            </a:r>
            <a:r>
              <a:rPr kumimoji="1" lang="ja-JP" altLang="en-US" sz="3600" dirty="0"/>
              <a:t>ノナン</a:t>
            </a:r>
            <a:r>
              <a:rPr kumimoji="1" lang="en-US" altLang="ja-JP" sz="3600" dirty="0"/>
              <a:t>	</a:t>
            </a:r>
            <a:r>
              <a:rPr kumimoji="1" lang="ja-JP" altLang="en-US" sz="3600" dirty="0" err="1"/>
              <a:t>ー</a:t>
            </a:r>
            <a:r>
              <a:rPr kumimoji="1" lang="en-US" altLang="ja-JP" sz="3600" dirty="0"/>
              <a:t>	</a:t>
            </a:r>
            <a:r>
              <a:rPr kumimoji="1" lang="ja-JP" altLang="en-US" sz="3600" dirty="0"/>
              <a:t>Ｃ</a:t>
            </a:r>
            <a:r>
              <a:rPr kumimoji="1" lang="ja-JP" altLang="en-US" dirty="0"/>
              <a:t>９</a:t>
            </a:r>
            <a:r>
              <a:rPr kumimoji="1" lang="ja-JP" altLang="en-US" sz="3600" dirty="0"/>
              <a:t>Ｈ</a:t>
            </a:r>
            <a:r>
              <a:rPr kumimoji="1" lang="ja-JP" altLang="en-US" dirty="0"/>
              <a:t>２０</a:t>
            </a:r>
            <a:endParaRPr kumimoji="1" lang="en-US" altLang="ja-JP" sz="3600" dirty="0"/>
          </a:p>
          <a:p>
            <a:pPr>
              <a:tabLst>
                <a:tab pos="536575" algn="l"/>
                <a:tab pos="2424113" algn="l"/>
                <a:tab pos="3497263" algn="l"/>
              </a:tabLst>
            </a:pPr>
            <a:r>
              <a:rPr lang="ja-JP" altLang="en-US" sz="3600" dirty="0"/>
              <a:t>４</a:t>
            </a:r>
            <a:r>
              <a:rPr lang="en-US" altLang="ja-JP" sz="3600" dirty="0"/>
              <a:t>	</a:t>
            </a:r>
            <a:r>
              <a:rPr lang="ja-JP" altLang="en-US" sz="3600" dirty="0"/>
              <a:t>デカン</a:t>
            </a:r>
            <a:r>
              <a:rPr lang="en-US" altLang="ja-JP" sz="3600" dirty="0"/>
              <a:t>	</a:t>
            </a:r>
            <a:r>
              <a:rPr lang="ja-JP" altLang="en-US" sz="3600" dirty="0" err="1"/>
              <a:t>ー</a:t>
            </a:r>
            <a:r>
              <a:rPr lang="en-US" altLang="ja-JP" sz="3600" dirty="0"/>
              <a:t>	</a:t>
            </a:r>
            <a:r>
              <a:rPr lang="ja-JP" altLang="en-US" sz="3600" dirty="0"/>
              <a:t>Ｃ</a:t>
            </a:r>
            <a:r>
              <a:rPr lang="ja-JP" altLang="en-US" dirty="0"/>
              <a:t>１２</a:t>
            </a:r>
            <a:r>
              <a:rPr lang="ja-JP" altLang="en-US" sz="3600" dirty="0"/>
              <a:t>Ｈ</a:t>
            </a:r>
            <a:r>
              <a:rPr lang="ja-JP" altLang="en-US" dirty="0"/>
              <a:t>２６</a:t>
            </a:r>
            <a:endParaRPr lang="en-US" altLang="ja-JP" sz="3600" dirty="0"/>
          </a:p>
        </p:txBody>
      </p:sp>
      <p:cxnSp>
        <p:nvCxnSpPr>
          <p:cNvPr id="11" name="直線コネクタ 10"/>
          <p:cNvCxnSpPr/>
          <p:nvPr/>
        </p:nvCxnSpPr>
        <p:spPr>
          <a:xfrm>
            <a:off x="1691680" y="3861048"/>
            <a:ext cx="61926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2338408" y="3234058"/>
            <a:ext cx="0" cy="2931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835696" y="4869160"/>
            <a:ext cx="5958438" cy="63007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32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r>
              <a:rPr lang="en-US" altLang="ja-JP"/>
              <a:t>2014/6/29</a:t>
            </a:r>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147</a:t>
            </a:fld>
            <a:endParaRPr lang="en-US" altLang="ja-JP"/>
          </a:p>
        </p:txBody>
      </p:sp>
      <p:sp>
        <p:nvSpPr>
          <p:cNvPr id="4" name="Rectangle 1"/>
          <p:cNvSpPr>
            <a:spLocks noChangeArrowheads="1"/>
          </p:cNvSpPr>
          <p:nvPr/>
        </p:nvSpPr>
        <p:spPr bwMode="auto">
          <a:xfrm>
            <a:off x="0" y="-2234"/>
            <a:ext cx="23535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脂肪族炭化水素</a:t>
            </a:r>
            <a:r>
              <a:rPr kumimoji="1" lang="ja-JP" sz="1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sz="1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正方形/長方形 6"/>
          <p:cNvSpPr/>
          <p:nvPr/>
        </p:nvSpPr>
        <p:spPr>
          <a:xfrm>
            <a:off x="251520" y="692696"/>
            <a:ext cx="2531462" cy="461665"/>
          </a:xfrm>
          <a:prstGeom prst="rect">
            <a:avLst/>
          </a:prstGeom>
        </p:spPr>
        <p:txBody>
          <a:bodyPr wrap="none">
            <a:spAutoFit/>
          </a:bodyPr>
          <a:lstStyle/>
          <a:p>
            <a:r>
              <a:rPr lang="ja-JP" altLang="ja-JP" b="1" dirty="0">
                <a:highlight>
                  <a:srgbClr val="00FF00"/>
                </a:highlight>
              </a:rPr>
              <a:t>アルカンの命名法</a:t>
            </a:r>
            <a:endParaRPr lang="ja-JP" altLang="en-US" dirty="0"/>
          </a:p>
        </p:txBody>
      </p:sp>
      <p:pic>
        <p:nvPicPr>
          <p:cNvPr id="16386" name="Picture 2" descr="C:\Users\okamotot\Desktop\sc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42800"/>
            <a:ext cx="4371975" cy="9810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okamotot\Desktop\sc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495" y="1242800"/>
            <a:ext cx="4371975" cy="981075"/>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okamotot\Desktop\sc00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19" y="2190353"/>
            <a:ext cx="436245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okamotot\Desktop\sc00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3495" y="2190353"/>
            <a:ext cx="434340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C:\Users\okamotot\Desktop\sc000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533503"/>
            <a:ext cx="4343400" cy="857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611560" y="4881064"/>
            <a:ext cx="76697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直鎖のアルカンは炭素数が１～４（Ｃ</a:t>
            </a:r>
            <a:r>
              <a:rPr kumimoji="1" lang="ja-JP" b="1" i="0" u="none" strike="noStrike" cap="none" normalizeH="0" baseline="-30000" dirty="0">
                <a:ln>
                  <a:noFill/>
                </a:ln>
                <a:solidFill>
                  <a:schemeClr val="tx1"/>
                </a:solidFill>
                <a:effectLst/>
                <a:latin typeface="Arial" pitchFamily="34" charset="0"/>
                <a:ea typeface="ＭＳ Ｐゴシック" pitchFamily="50" charset="-128"/>
                <a:cs typeface="ＭＳ Ｐゴシック" pitchFamily="50" charset="-128"/>
              </a:rPr>
              <a:t>１</a:t>
            </a:r>
            <a:r>
              <a:rPr kumimoji="1" lang="ja-JP"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～Ｃ</a:t>
            </a:r>
            <a:r>
              <a:rPr kumimoji="1" lang="ja-JP" b="1" i="0" u="none" strike="noStrike" cap="none" normalizeH="0" baseline="-30000" dirty="0">
                <a:ln>
                  <a:noFill/>
                </a:ln>
                <a:solidFill>
                  <a:schemeClr val="tx1"/>
                </a:solidFill>
                <a:effectLst/>
                <a:latin typeface="Arial" pitchFamily="34" charset="0"/>
                <a:ea typeface="ＭＳ Ｐゴシック" pitchFamily="50" charset="-128"/>
                <a:cs typeface="ＭＳ Ｐゴシック" pitchFamily="50" charset="-128"/>
              </a:rPr>
              <a:t>４</a:t>
            </a:r>
            <a:r>
              <a:rPr kumimoji="1" lang="ja-JP"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）までは慣用名を用いＣ</a:t>
            </a:r>
            <a:r>
              <a:rPr kumimoji="1" lang="ja-JP" b="1" i="0" u="none" strike="noStrike" cap="none" normalizeH="0" baseline="-30000" dirty="0">
                <a:ln>
                  <a:noFill/>
                </a:ln>
                <a:solidFill>
                  <a:schemeClr val="tx1"/>
                </a:solidFill>
                <a:effectLst/>
                <a:latin typeface="Arial" pitchFamily="34" charset="0"/>
                <a:ea typeface="ＭＳ Ｐゴシック" pitchFamily="50" charset="-128"/>
                <a:cs typeface="ＭＳ Ｐゴシック" pitchFamily="50" charset="-128"/>
              </a:rPr>
              <a:t>５</a:t>
            </a:r>
            <a:r>
              <a:rPr kumimoji="1" lang="ja-JP"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以上は炭素の数を示すギリシャ語の数詞の語尾を</a:t>
            </a:r>
            <a:r>
              <a:rPr kumimoji="1" lang="en-US" altLang="ja-JP" b="1" i="0" u="none" strike="noStrike" cap="none" normalizeH="0" baseline="0" dirty="0" err="1">
                <a:ln>
                  <a:noFill/>
                </a:ln>
                <a:solidFill>
                  <a:schemeClr val="tx1"/>
                </a:solidFill>
                <a:effectLst/>
                <a:latin typeface="Arial" pitchFamily="34" charset="0"/>
                <a:ea typeface="ＭＳ Ｐゴシック" pitchFamily="50" charset="-128"/>
                <a:cs typeface="ＭＳ Ｐゴシック" pitchFamily="50" charset="-128"/>
              </a:rPr>
              <a:t>ane</a:t>
            </a:r>
            <a:r>
              <a:rPr kumimoji="1" lang="ja-JP" altLang="en-US"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（アン）にして命名する。</a:t>
            </a:r>
            <a:r>
              <a:rPr kumimoji="1" lang="ja-JP" altLang="en-US" sz="9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en-US" sz="2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188012785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148</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平成２５年度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問３４</a:t>
            </a:r>
          </a:p>
        </p:txBody>
      </p:sp>
      <p:sp>
        <p:nvSpPr>
          <p:cNvPr id="7" name="テキスト ボックス 6"/>
          <p:cNvSpPr txBox="1"/>
          <p:nvPr/>
        </p:nvSpPr>
        <p:spPr>
          <a:xfrm>
            <a:off x="618258" y="1156122"/>
            <a:ext cx="7920880" cy="1384995"/>
          </a:xfrm>
          <a:prstGeom prst="rect">
            <a:avLst/>
          </a:prstGeom>
          <a:noFill/>
        </p:spPr>
        <p:txBody>
          <a:bodyPr wrap="square" rtlCol="0">
            <a:spAutoFit/>
          </a:bodyPr>
          <a:lstStyle/>
          <a:p>
            <a:r>
              <a:rPr lang="ja-JP" altLang="en-US" sz="2800" dirty="0"/>
              <a:t>以下の法則に関する記述のうち、アボガドロの法則を示したものを一つ選び、その番号を解答欄に記入しなさい。</a:t>
            </a:r>
            <a:endParaRPr kumimoji="1" lang="ja-JP" altLang="en-US" sz="2800" dirty="0"/>
          </a:p>
        </p:txBody>
      </p:sp>
      <p:sp>
        <p:nvSpPr>
          <p:cNvPr id="8" name="テキスト ボックス 7"/>
          <p:cNvSpPr txBox="1"/>
          <p:nvPr/>
        </p:nvSpPr>
        <p:spPr>
          <a:xfrm>
            <a:off x="107504" y="2780928"/>
            <a:ext cx="8856984" cy="3431709"/>
          </a:xfrm>
          <a:prstGeom prst="rect">
            <a:avLst/>
          </a:prstGeom>
          <a:noFill/>
        </p:spPr>
        <p:txBody>
          <a:bodyPr wrap="square" rtlCol="0">
            <a:spAutoFit/>
          </a:bodyPr>
          <a:lstStyle/>
          <a:p>
            <a:pPr marL="357188" indent="-357188">
              <a:spcAft>
                <a:spcPts val="1000"/>
              </a:spcAft>
            </a:pPr>
            <a:r>
              <a:rPr kumimoji="1" lang="ja-JP" altLang="en-US" dirty="0"/>
              <a:t>１　電気分解で陰極または陽極に生成する物質の質量は、通じた電気量に比例する</a:t>
            </a:r>
            <a:r>
              <a:rPr lang="ja-JP" altLang="en-US" dirty="0"/>
              <a:t>。</a:t>
            </a:r>
            <a:endParaRPr lang="en-US" altLang="ja-JP" dirty="0"/>
          </a:p>
          <a:p>
            <a:pPr marL="357188" indent="-357188">
              <a:spcAft>
                <a:spcPts val="1000"/>
              </a:spcAft>
            </a:pPr>
            <a:r>
              <a:rPr lang="ja-JP" altLang="en-US" dirty="0"/>
              <a:t>２　気体の水への溶解度は、温度が変わらなければ、水に接しているその気体の圧力（分圧）に比例する。</a:t>
            </a:r>
            <a:endParaRPr lang="en-US" altLang="ja-JP" dirty="0"/>
          </a:p>
          <a:p>
            <a:pPr marL="357188" indent="-357188">
              <a:spcAft>
                <a:spcPts val="1000"/>
              </a:spcAft>
            </a:pPr>
            <a:r>
              <a:rPr kumimoji="1" lang="ja-JP" altLang="en-US" dirty="0"/>
              <a:t>３　物質が変化する際の反応熱の総和は、変化する</a:t>
            </a:r>
            <a:r>
              <a:rPr lang="ja-JP" altLang="en-US" dirty="0"/>
              <a:t>前と変化した後の物質の状態だけで決まり、変化の経路や方法には関係しない。</a:t>
            </a:r>
            <a:endParaRPr lang="en-US" altLang="ja-JP" dirty="0"/>
          </a:p>
          <a:p>
            <a:pPr marL="357188" indent="-357188">
              <a:spcAft>
                <a:spcPts val="1000"/>
              </a:spcAft>
            </a:pPr>
            <a:r>
              <a:rPr lang="ja-JP" altLang="en-US" dirty="0"/>
              <a:t>４　同じ数の分子を含む気体は、気体の温度と圧力が同じであれば、気体の種類に関係なく、同じ体積を占める。</a:t>
            </a:r>
            <a:endParaRPr kumimoji="1" lang="ja-JP" altLang="en-US" dirty="0"/>
          </a:p>
        </p:txBody>
      </p:sp>
      <p:sp>
        <p:nvSpPr>
          <p:cNvPr id="9" name="正方形/長方形 8"/>
          <p:cNvSpPr/>
          <p:nvPr/>
        </p:nvSpPr>
        <p:spPr>
          <a:xfrm>
            <a:off x="107504" y="5416475"/>
            <a:ext cx="8856984" cy="74882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2093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7239000" y="6531898"/>
            <a:ext cx="1905000" cy="304800"/>
          </a:xfrm>
        </p:spPr>
        <p:txBody>
          <a:bodyPr/>
          <a:lstStyle/>
          <a:p>
            <a:pPr>
              <a:defRPr/>
            </a:pPr>
            <a:fld id="{A6395AFC-AFAA-4D62-B387-CF7256273E8D}" type="datetime1">
              <a:rPr lang="ja-JP" altLang="en-US" smtClean="0"/>
              <a:pPr>
                <a:defRPr/>
              </a:pPr>
              <a:t>2019/7/6</a:t>
            </a:fld>
            <a:endParaRPr lang="en-US" altLang="ja-JP" dirty="0"/>
          </a:p>
        </p:txBody>
      </p:sp>
      <p:sp>
        <p:nvSpPr>
          <p:cNvPr id="3" name="スライド番号プレースホルダー 2"/>
          <p:cNvSpPr>
            <a:spLocks noGrp="1"/>
          </p:cNvSpPr>
          <p:nvPr>
            <p:ph type="sldNum" sz="quarter" idx="12"/>
          </p:nvPr>
        </p:nvSpPr>
        <p:spPr>
          <a:xfrm>
            <a:off x="251520" y="6497638"/>
            <a:ext cx="719138" cy="360362"/>
          </a:xfrm>
        </p:spPr>
        <p:txBody>
          <a:bodyPr/>
          <a:lstStyle/>
          <a:p>
            <a:pPr>
              <a:defRPr/>
            </a:pPr>
            <a:fld id="{932DFECD-DFEF-4472-8401-E574EC170895}" type="slidenum">
              <a:rPr lang="en-US" altLang="ja-JP" smtClean="0"/>
              <a:pPr>
                <a:defRPr/>
              </a:pPr>
              <a:t>149</a:t>
            </a:fld>
            <a:endParaRPr lang="en-US" altLang="ja-JP"/>
          </a:p>
        </p:txBody>
      </p:sp>
      <p:sp>
        <p:nvSpPr>
          <p:cNvPr id="4" name="正方形/長方形 3"/>
          <p:cNvSpPr/>
          <p:nvPr/>
        </p:nvSpPr>
        <p:spPr>
          <a:xfrm>
            <a:off x="251520" y="243148"/>
            <a:ext cx="8712968" cy="830997"/>
          </a:xfrm>
          <a:prstGeom prst="rect">
            <a:avLst/>
          </a:prstGeom>
        </p:spPr>
        <p:txBody>
          <a:bodyPr wrap="square">
            <a:spAutoFit/>
          </a:bodyPr>
          <a:lstStyle/>
          <a:p>
            <a:r>
              <a:rPr lang="ja-JP" altLang="en-US" b="1" dirty="0">
                <a:solidFill>
                  <a:srgbClr val="FF0000"/>
                </a:solidFill>
              </a:rPr>
              <a:t>アボガドロの法則：</a:t>
            </a:r>
            <a:r>
              <a:rPr lang="ja-JP" altLang="en-US" dirty="0"/>
              <a:t>同一圧力、同一温度、同一体積のすべての種類の気体には同じ数の分子が含まれるという法則である。</a:t>
            </a:r>
          </a:p>
        </p:txBody>
      </p:sp>
      <p:sp>
        <p:nvSpPr>
          <p:cNvPr id="5" name="正方形/長方形 4"/>
          <p:cNvSpPr/>
          <p:nvPr/>
        </p:nvSpPr>
        <p:spPr>
          <a:xfrm>
            <a:off x="251520" y="1196752"/>
            <a:ext cx="8640960" cy="769441"/>
          </a:xfrm>
          <a:prstGeom prst="rect">
            <a:avLst/>
          </a:prstGeom>
        </p:spPr>
        <p:txBody>
          <a:bodyPr wrap="square">
            <a:spAutoFit/>
          </a:bodyPr>
          <a:lstStyle/>
          <a:p>
            <a:r>
              <a:rPr lang="ja-JP" altLang="en-US" b="1" dirty="0">
                <a:solidFill>
                  <a:srgbClr val="FF0000"/>
                </a:solidFill>
              </a:rPr>
              <a:t>ヘスの法則</a:t>
            </a:r>
            <a:r>
              <a:rPr lang="ja-JP" altLang="en-US" dirty="0">
                <a:solidFill>
                  <a:srgbClr val="FF0000"/>
                </a:solidFill>
              </a:rPr>
              <a:t>：</a:t>
            </a:r>
            <a:r>
              <a:rPr lang="ja-JP" altLang="en-US" sz="2000" dirty="0"/>
              <a:t>物質が変化する際の反応熱の総和は、変化する前と変化した後の物質の状態だけで決まり、変化の経路や方法には関係しない。</a:t>
            </a:r>
            <a:endParaRPr lang="ja-JP" altLang="en-US" dirty="0"/>
          </a:p>
        </p:txBody>
      </p:sp>
      <p:sp>
        <p:nvSpPr>
          <p:cNvPr id="7" name="正方形/長方形 6"/>
          <p:cNvSpPr/>
          <p:nvPr/>
        </p:nvSpPr>
        <p:spPr>
          <a:xfrm>
            <a:off x="251520" y="2078335"/>
            <a:ext cx="8568952" cy="854842"/>
          </a:xfrm>
          <a:prstGeom prst="rect">
            <a:avLst/>
          </a:prstGeom>
        </p:spPr>
        <p:txBody>
          <a:bodyPr wrap="square">
            <a:spAutoFit/>
          </a:bodyPr>
          <a:lstStyle/>
          <a:p>
            <a:r>
              <a:rPr lang="ja-JP" altLang="en-US" b="1" dirty="0">
                <a:solidFill>
                  <a:srgbClr val="FF0000"/>
                </a:solidFill>
              </a:rPr>
              <a:t>ボイルの法則：</a:t>
            </a:r>
            <a:r>
              <a:rPr lang="ja-JP" altLang="en-US" dirty="0"/>
              <a:t>一定温度のもとでは，気体の体積と圧力は反比例する．</a:t>
            </a:r>
          </a:p>
        </p:txBody>
      </p:sp>
      <p:sp>
        <p:nvSpPr>
          <p:cNvPr id="8" name="正方形/長方形 7"/>
          <p:cNvSpPr/>
          <p:nvPr/>
        </p:nvSpPr>
        <p:spPr>
          <a:xfrm>
            <a:off x="251520" y="2933177"/>
            <a:ext cx="8617216" cy="830997"/>
          </a:xfrm>
          <a:prstGeom prst="rect">
            <a:avLst/>
          </a:prstGeom>
        </p:spPr>
        <p:txBody>
          <a:bodyPr wrap="square">
            <a:spAutoFit/>
          </a:bodyPr>
          <a:lstStyle/>
          <a:p>
            <a:r>
              <a:rPr lang="ja-JP" altLang="en-US" b="1" dirty="0">
                <a:solidFill>
                  <a:srgbClr val="FF0000"/>
                </a:solidFill>
              </a:rPr>
              <a:t>シャルルの法則：</a:t>
            </a:r>
            <a:r>
              <a:rPr lang="ja-JP" altLang="en-US" dirty="0"/>
              <a:t>圧力が一定のとき、理想気体の体積は絶対温度に比例することを示した法則</a:t>
            </a:r>
          </a:p>
        </p:txBody>
      </p:sp>
      <p:sp>
        <p:nvSpPr>
          <p:cNvPr id="9" name="正方形/長方形 8"/>
          <p:cNvSpPr/>
          <p:nvPr/>
        </p:nvSpPr>
        <p:spPr>
          <a:xfrm>
            <a:off x="251520" y="3861048"/>
            <a:ext cx="8496944" cy="830997"/>
          </a:xfrm>
          <a:prstGeom prst="rect">
            <a:avLst/>
          </a:prstGeom>
        </p:spPr>
        <p:txBody>
          <a:bodyPr wrap="square">
            <a:spAutoFit/>
          </a:bodyPr>
          <a:lstStyle/>
          <a:p>
            <a:r>
              <a:rPr lang="ja-JP" altLang="en-US" b="1" dirty="0">
                <a:solidFill>
                  <a:srgbClr val="FF0000"/>
                </a:solidFill>
              </a:rPr>
              <a:t>ボイル・シャルルの法則：</a:t>
            </a:r>
            <a:r>
              <a:rPr lang="ja-JP" altLang="en-US" dirty="0"/>
              <a:t>気体の体積は、圧力に反比例し、絶対温度に比例する。</a:t>
            </a:r>
          </a:p>
        </p:txBody>
      </p:sp>
      <p:sp>
        <p:nvSpPr>
          <p:cNvPr id="10" name="正方形/長方形 9"/>
          <p:cNvSpPr/>
          <p:nvPr/>
        </p:nvSpPr>
        <p:spPr>
          <a:xfrm>
            <a:off x="251520" y="4797152"/>
            <a:ext cx="8496944" cy="1200329"/>
          </a:xfrm>
          <a:prstGeom prst="rect">
            <a:avLst/>
          </a:prstGeom>
        </p:spPr>
        <p:txBody>
          <a:bodyPr wrap="square">
            <a:spAutoFit/>
          </a:bodyPr>
          <a:lstStyle/>
          <a:p>
            <a:r>
              <a:rPr lang="ja-JP" altLang="en-US" b="1" dirty="0">
                <a:solidFill>
                  <a:srgbClr val="FF0000"/>
                </a:solidFill>
              </a:rPr>
              <a:t>ヘンリーの法則：</a:t>
            </a:r>
            <a:r>
              <a:rPr lang="ja-JP" altLang="en-US" b="1" dirty="0"/>
              <a:t>溶解度の小さな気体では</a:t>
            </a:r>
            <a:r>
              <a:rPr lang="ja-JP" altLang="en-US" dirty="0"/>
              <a:t>、一定温度で一定量の溶媒に溶ける気体の物質量はその気体の</a:t>
            </a:r>
            <a:r>
              <a:rPr lang="ja-JP" altLang="en-US" b="1" dirty="0"/>
              <a:t>圧力に比例</a:t>
            </a:r>
            <a:r>
              <a:rPr lang="ja-JP" altLang="en-US" dirty="0"/>
              <a:t>する。</a:t>
            </a:r>
          </a:p>
          <a:p>
            <a:endParaRPr lang="ja-JP" altLang="en-US" dirty="0"/>
          </a:p>
        </p:txBody>
      </p:sp>
      <p:sp>
        <p:nvSpPr>
          <p:cNvPr id="11" name="正方形/長方形 10"/>
          <p:cNvSpPr/>
          <p:nvPr/>
        </p:nvSpPr>
        <p:spPr>
          <a:xfrm>
            <a:off x="251520" y="5651740"/>
            <a:ext cx="8496944" cy="830997"/>
          </a:xfrm>
          <a:prstGeom prst="rect">
            <a:avLst/>
          </a:prstGeom>
        </p:spPr>
        <p:txBody>
          <a:bodyPr wrap="square">
            <a:spAutoFit/>
          </a:bodyPr>
          <a:lstStyle/>
          <a:p>
            <a:r>
              <a:rPr lang="ja-JP" altLang="en-US" b="1" dirty="0">
                <a:solidFill>
                  <a:srgbClr val="FF0000"/>
                </a:solidFill>
              </a:rPr>
              <a:t>ファラデーの法則：</a:t>
            </a:r>
            <a:r>
              <a:rPr lang="ja-JP" altLang="en-US" dirty="0"/>
              <a:t>電気分解で陰極または陽極に生成する物質の質量は、通じた電気量に比例する</a:t>
            </a:r>
          </a:p>
        </p:txBody>
      </p:sp>
      <p:sp>
        <p:nvSpPr>
          <p:cNvPr id="6" name="テキスト ボックス 5"/>
          <p:cNvSpPr txBox="1"/>
          <p:nvPr/>
        </p:nvSpPr>
        <p:spPr>
          <a:xfrm>
            <a:off x="3131840" y="6478774"/>
            <a:ext cx="4867927" cy="400110"/>
          </a:xfrm>
          <a:prstGeom prst="rect">
            <a:avLst/>
          </a:prstGeom>
          <a:noFill/>
        </p:spPr>
        <p:txBody>
          <a:bodyPr wrap="square" rtlCol="0">
            <a:spAutoFit/>
          </a:bodyPr>
          <a:lstStyle/>
          <a:p>
            <a:r>
              <a:rPr kumimoji="1" lang="ja-JP" altLang="en-US" sz="2000" dirty="0"/>
              <a:t>絶対温度；絶対零度（０ｋ）－２７３．１５℃</a:t>
            </a:r>
          </a:p>
        </p:txBody>
      </p:sp>
    </p:spTree>
    <p:extLst>
      <p:ext uri="{BB962C8B-B14F-4D97-AF65-F5344CB8AC3E}">
        <p14:creationId xmlns:p14="http://schemas.microsoft.com/office/powerpoint/2010/main" val="710787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15</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1695973513"/>
              </p:ext>
            </p:extLst>
          </p:nvPr>
        </p:nvGraphicFramePr>
        <p:xfrm>
          <a:off x="251521" y="1196752"/>
          <a:ext cx="8568950" cy="4531348"/>
        </p:xfrm>
        <a:graphic>
          <a:graphicData uri="http://schemas.openxmlformats.org/drawingml/2006/table">
            <a:tbl>
              <a:tblPr>
                <a:tableStyleId>{775DCB02-9BB8-47FD-8907-85C794F793BA}</a:tableStyleId>
              </a:tblPr>
              <a:tblGrid>
                <a:gridCol w="1440159">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073831">
                  <a:extLst>
                    <a:ext uri="{9D8B030D-6E8A-4147-A177-3AD203B41FA5}">
                      <a16:colId xmlns:a16="http://schemas.microsoft.com/office/drawing/2014/main" val="20002"/>
                    </a:ext>
                  </a:extLst>
                </a:gridCol>
                <a:gridCol w="1627380">
                  <a:extLst>
                    <a:ext uri="{9D8B030D-6E8A-4147-A177-3AD203B41FA5}">
                      <a16:colId xmlns:a16="http://schemas.microsoft.com/office/drawing/2014/main" val="20003"/>
                    </a:ext>
                  </a:extLst>
                </a:gridCol>
                <a:gridCol w="1627380">
                  <a:extLst>
                    <a:ext uri="{9D8B030D-6E8A-4147-A177-3AD203B41FA5}">
                      <a16:colId xmlns:a16="http://schemas.microsoft.com/office/drawing/2014/main" val="20004"/>
                    </a:ext>
                  </a:extLst>
                </a:gridCol>
              </a:tblGrid>
              <a:tr h="936104">
                <a:tc>
                  <a:txBody>
                    <a:bodyPr/>
                    <a:lstStyle/>
                    <a:p>
                      <a:pPr algn="ctr"/>
                      <a:r>
                        <a:rPr lang="en-US" altLang="ja-JP" sz="1800" dirty="0">
                          <a:effectLst/>
                        </a:rPr>
                        <a:t>ppb</a:t>
                      </a:r>
                    </a:p>
                    <a:p>
                      <a:pPr algn="ctr"/>
                      <a:r>
                        <a:rPr lang="en-US" altLang="ja-JP" sz="1200" dirty="0">
                          <a:effectLst/>
                        </a:rPr>
                        <a:t>(</a:t>
                      </a:r>
                      <a:r>
                        <a:rPr lang="ja-JP" altLang="en-US" sz="1200" dirty="0">
                          <a:effectLst/>
                        </a:rPr>
                        <a:t>ピーピービー</a:t>
                      </a:r>
                      <a:r>
                        <a:rPr lang="en-US" altLang="ja-JP" sz="1200" dirty="0">
                          <a:effectLst/>
                        </a:rPr>
                        <a:t>)</a:t>
                      </a:r>
                    </a:p>
                  </a:txBody>
                  <a:tcPr marL="68091" marR="68091" marT="34045" marB="34045" anchor="ctr"/>
                </a:tc>
                <a:tc>
                  <a:txBody>
                    <a:bodyPr/>
                    <a:lstStyle/>
                    <a:p>
                      <a:pPr algn="ctr"/>
                      <a:r>
                        <a:rPr lang="en-US" altLang="ja-JP" sz="1800" dirty="0">
                          <a:effectLst/>
                        </a:rPr>
                        <a:t>ppm</a:t>
                      </a:r>
                    </a:p>
                    <a:p>
                      <a:pPr algn="ctr"/>
                      <a:r>
                        <a:rPr lang="en-US" altLang="ja-JP" sz="1200" dirty="0">
                          <a:effectLst/>
                        </a:rPr>
                        <a:t>(</a:t>
                      </a:r>
                      <a:r>
                        <a:rPr lang="ja-JP" altLang="en-US" sz="1200" dirty="0">
                          <a:effectLst/>
                        </a:rPr>
                        <a:t>ピーピーエム</a:t>
                      </a:r>
                      <a:r>
                        <a:rPr lang="en-US" altLang="ja-JP" sz="1200" dirty="0">
                          <a:effectLst/>
                        </a:rPr>
                        <a:t>) </a:t>
                      </a:r>
                    </a:p>
                    <a:p>
                      <a:pPr algn="ctr"/>
                      <a:r>
                        <a:rPr lang="en-US" altLang="ja-JP" sz="900" dirty="0">
                          <a:effectLst/>
                        </a:rPr>
                        <a:t>≒mg/l(</a:t>
                      </a:r>
                      <a:r>
                        <a:rPr lang="ja-JP" altLang="en-US" sz="900" dirty="0">
                          <a:effectLst/>
                        </a:rPr>
                        <a:t>水溶液</a:t>
                      </a:r>
                      <a:r>
                        <a:rPr lang="en-US" altLang="ja-JP" sz="900" dirty="0">
                          <a:effectLst/>
                        </a:rPr>
                        <a:t>1</a:t>
                      </a:r>
                      <a:r>
                        <a:rPr lang="ja-JP" altLang="en-US" sz="900" dirty="0">
                          <a:effectLst/>
                        </a:rPr>
                        <a:t>リットル</a:t>
                      </a:r>
                      <a:br>
                        <a:rPr lang="ja-JP" altLang="en-US" sz="900" dirty="0">
                          <a:effectLst/>
                        </a:rPr>
                      </a:br>
                      <a:r>
                        <a:rPr lang="ja-JP" altLang="en-US" sz="900" dirty="0">
                          <a:effectLst/>
                        </a:rPr>
                        <a:t>あたりの</a:t>
                      </a:r>
                      <a:r>
                        <a:rPr lang="en-US" altLang="ja-JP" sz="900" dirty="0">
                          <a:effectLst/>
                        </a:rPr>
                        <a:t>mg</a:t>
                      </a:r>
                      <a:r>
                        <a:rPr lang="ja-JP" altLang="en-US" sz="900" dirty="0">
                          <a:effectLst/>
                        </a:rPr>
                        <a:t>重量</a:t>
                      </a:r>
                      <a:r>
                        <a:rPr lang="en-US" altLang="ja-JP" sz="900" dirty="0">
                          <a:effectLst/>
                        </a:rPr>
                        <a:t>)</a:t>
                      </a:r>
                    </a:p>
                  </a:txBody>
                  <a:tcPr marL="68091" marR="68091" marT="34045" marB="34045" anchor="ctr"/>
                </a:tc>
                <a:tc>
                  <a:txBody>
                    <a:bodyPr/>
                    <a:lstStyle/>
                    <a:p>
                      <a:pPr algn="ctr"/>
                      <a:r>
                        <a:rPr lang="en-US" altLang="ja-JP" sz="1800" dirty="0">
                          <a:effectLst/>
                        </a:rPr>
                        <a:t>mg/g</a:t>
                      </a:r>
                    </a:p>
                    <a:p>
                      <a:pPr algn="ctr"/>
                      <a:r>
                        <a:rPr lang="en-US" altLang="ja-JP" sz="1300" dirty="0">
                          <a:effectLst/>
                        </a:rPr>
                        <a:t>(</a:t>
                      </a:r>
                      <a:r>
                        <a:rPr lang="ja-JP" altLang="en-US" sz="1300" dirty="0">
                          <a:effectLst/>
                        </a:rPr>
                        <a:t>重量濃度・ミリグラム</a:t>
                      </a:r>
                      <a:r>
                        <a:rPr lang="en-US" altLang="ja-JP" sz="1300" dirty="0">
                          <a:effectLst/>
                        </a:rPr>
                        <a:t>)</a:t>
                      </a:r>
                    </a:p>
                    <a:p>
                      <a:pPr algn="ctr"/>
                      <a:r>
                        <a:rPr lang="en-US" altLang="ja-JP" sz="1100" dirty="0">
                          <a:effectLst/>
                        </a:rPr>
                        <a:t>≒mg/ml(</a:t>
                      </a:r>
                      <a:r>
                        <a:rPr lang="ja-JP" altLang="en-US" sz="1100" dirty="0">
                          <a:effectLst/>
                        </a:rPr>
                        <a:t>水溶液</a:t>
                      </a:r>
                      <a:r>
                        <a:rPr lang="en-US" altLang="ja-JP" sz="1100" dirty="0">
                          <a:effectLst/>
                        </a:rPr>
                        <a:t>1</a:t>
                      </a:r>
                      <a:r>
                        <a:rPr lang="ja-JP" altLang="en-US" sz="1100" dirty="0">
                          <a:effectLst/>
                        </a:rPr>
                        <a:t>ミリリットル</a:t>
                      </a:r>
                      <a:br>
                        <a:rPr lang="ja-JP" altLang="en-US" sz="1100" dirty="0">
                          <a:effectLst/>
                        </a:rPr>
                      </a:br>
                      <a:r>
                        <a:rPr lang="ja-JP" altLang="en-US" sz="1100" dirty="0">
                          <a:effectLst/>
                        </a:rPr>
                        <a:t>あたりの</a:t>
                      </a:r>
                      <a:r>
                        <a:rPr lang="en-US" altLang="ja-JP" sz="1100" dirty="0">
                          <a:effectLst/>
                        </a:rPr>
                        <a:t>mg</a:t>
                      </a:r>
                      <a:r>
                        <a:rPr lang="ja-JP" altLang="en-US" sz="1100" dirty="0">
                          <a:effectLst/>
                        </a:rPr>
                        <a:t>重量</a:t>
                      </a:r>
                      <a:r>
                        <a:rPr lang="en-US" altLang="ja-JP" sz="1100" dirty="0">
                          <a:effectLst/>
                        </a:rPr>
                        <a:t>)</a:t>
                      </a:r>
                    </a:p>
                  </a:txBody>
                  <a:tcPr marL="68091" marR="68091" marT="34045" marB="34045" anchor="ctr"/>
                </a:tc>
                <a:tc>
                  <a:txBody>
                    <a:bodyPr/>
                    <a:lstStyle/>
                    <a:p>
                      <a:pPr algn="ctr"/>
                      <a:r>
                        <a:rPr lang="en-US" altLang="ja-JP" sz="1800" dirty="0">
                          <a:effectLst/>
                        </a:rPr>
                        <a:t>%</a:t>
                      </a:r>
                    </a:p>
                    <a:p>
                      <a:pPr algn="ctr"/>
                      <a:r>
                        <a:rPr lang="en-US" altLang="ja-JP" sz="1300" dirty="0">
                          <a:effectLst/>
                        </a:rPr>
                        <a:t>(</a:t>
                      </a:r>
                      <a:r>
                        <a:rPr lang="ja-JP" altLang="en-US" sz="1300" dirty="0">
                          <a:effectLst/>
                        </a:rPr>
                        <a:t>パーセント濃度</a:t>
                      </a:r>
                      <a:r>
                        <a:rPr lang="en-US" altLang="ja-JP" sz="1300" dirty="0">
                          <a:effectLst/>
                        </a:rPr>
                        <a:t>)</a:t>
                      </a:r>
                    </a:p>
                  </a:txBody>
                  <a:tcPr marL="68091" marR="68091" marT="34045" marB="34045" anchor="ctr"/>
                </a:tc>
                <a:tc>
                  <a:txBody>
                    <a:bodyPr/>
                    <a:lstStyle/>
                    <a:p>
                      <a:pPr algn="ctr"/>
                      <a:r>
                        <a:rPr lang="en-US" altLang="ja-JP" sz="1800" dirty="0">
                          <a:effectLst/>
                        </a:rPr>
                        <a:t>g/g</a:t>
                      </a:r>
                    </a:p>
                    <a:p>
                      <a:pPr algn="ctr"/>
                      <a:r>
                        <a:rPr lang="en-US" altLang="ja-JP" sz="1300" dirty="0">
                          <a:effectLst/>
                        </a:rPr>
                        <a:t>(</a:t>
                      </a:r>
                      <a:r>
                        <a:rPr lang="ja-JP" altLang="en-US" sz="1300" dirty="0">
                          <a:effectLst/>
                        </a:rPr>
                        <a:t>重量濃度・グラム</a:t>
                      </a:r>
                      <a:r>
                        <a:rPr lang="en-US" altLang="ja-JP" sz="1300" dirty="0">
                          <a:effectLst/>
                        </a:rPr>
                        <a:t>)</a:t>
                      </a:r>
                    </a:p>
                  </a:txBody>
                  <a:tcPr marL="68091" marR="68091" marT="34045" marB="34045" anchor="ctr"/>
                </a:tc>
                <a:extLst>
                  <a:ext uri="{0D108BD9-81ED-4DB2-BD59-A6C34878D82A}">
                    <a16:rowId xmlns:a16="http://schemas.microsoft.com/office/drawing/2014/main" val="10000"/>
                  </a:ext>
                </a:extLst>
              </a:tr>
              <a:tr h="476636">
                <a:tc>
                  <a:txBody>
                    <a:bodyPr/>
                    <a:lstStyle/>
                    <a:p>
                      <a:pPr algn="r"/>
                      <a:r>
                        <a:rPr lang="en-US" sz="1400" b="1" dirty="0">
                          <a:solidFill>
                            <a:srgbClr val="FF0000"/>
                          </a:solidFill>
                          <a:effectLst/>
                          <a:latin typeface="Times New Roman" pitchFamily="18" charset="0"/>
                          <a:cs typeface="Times New Roman" pitchFamily="18" charset="0"/>
                        </a:rPr>
                        <a:t>1000000000 ppb</a:t>
                      </a:r>
                    </a:p>
                  </a:txBody>
                  <a:tcPr marL="68091" marR="68091" marT="34045" marB="34045" anchor="ctr"/>
                </a:tc>
                <a:tc>
                  <a:txBody>
                    <a:bodyPr/>
                    <a:lstStyle/>
                    <a:p>
                      <a:pPr algn="r"/>
                      <a:r>
                        <a:rPr lang="en-US" sz="1400" b="1" dirty="0">
                          <a:solidFill>
                            <a:srgbClr val="FF0000"/>
                          </a:solidFill>
                          <a:effectLst/>
                          <a:latin typeface="Times New Roman" pitchFamily="18" charset="0"/>
                          <a:cs typeface="Times New Roman" pitchFamily="18" charset="0"/>
                        </a:rPr>
                        <a:t>1000000 ppm</a:t>
                      </a:r>
                    </a:p>
                  </a:txBody>
                  <a:tcPr marL="68091" marR="68091" marT="34045" marB="34045" anchor="ctr"/>
                </a:tc>
                <a:tc>
                  <a:txBody>
                    <a:bodyPr/>
                    <a:lstStyle/>
                    <a:p>
                      <a:pPr algn="r"/>
                      <a:r>
                        <a:rPr lang="en-US" sz="1400" b="1" dirty="0">
                          <a:solidFill>
                            <a:srgbClr val="FF0000"/>
                          </a:solidFill>
                          <a:effectLst/>
                          <a:latin typeface="Times New Roman" pitchFamily="18" charset="0"/>
                          <a:cs typeface="Times New Roman" pitchFamily="18" charset="0"/>
                        </a:rPr>
                        <a:t>1000 mg/g</a:t>
                      </a:r>
                    </a:p>
                  </a:txBody>
                  <a:tcPr marL="68091" marR="68091" marT="34045" marB="34045" anchor="ctr"/>
                </a:tc>
                <a:tc>
                  <a:txBody>
                    <a:bodyPr/>
                    <a:lstStyle/>
                    <a:p>
                      <a:pPr algn="r"/>
                      <a:r>
                        <a:rPr lang="en-US" altLang="ja-JP" sz="1400" b="1" dirty="0">
                          <a:solidFill>
                            <a:srgbClr val="FF0000"/>
                          </a:solidFill>
                          <a:effectLst/>
                          <a:latin typeface="Times New Roman" pitchFamily="18" charset="0"/>
                          <a:cs typeface="Times New Roman" pitchFamily="18" charset="0"/>
                        </a:rPr>
                        <a:t>100%</a:t>
                      </a:r>
                    </a:p>
                  </a:txBody>
                  <a:tcPr marL="68091" marR="68091" marT="34045" marB="34045" anchor="ctr"/>
                </a:tc>
                <a:tc>
                  <a:txBody>
                    <a:bodyPr/>
                    <a:lstStyle/>
                    <a:p>
                      <a:pPr algn="r"/>
                      <a:r>
                        <a:rPr lang="en-US" sz="1400" b="1" dirty="0">
                          <a:solidFill>
                            <a:srgbClr val="FF0000"/>
                          </a:solidFill>
                          <a:effectLst/>
                          <a:latin typeface="Times New Roman" pitchFamily="18" charset="0"/>
                          <a:cs typeface="Times New Roman" pitchFamily="18" charset="0"/>
                        </a:rPr>
                        <a:t>1 g/g</a:t>
                      </a:r>
                    </a:p>
                  </a:txBody>
                  <a:tcPr marL="68091" marR="68091" marT="34045" marB="34045" anchor="ctr"/>
                </a:tc>
                <a:extLst>
                  <a:ext uri="{0D108BD9-81ED-4DB2-BD59-A6C34878D82A}">
                    <a16:rowId xmlns:a16="http://schemas.microsoft.com/office/drawing/2014/main" val="10001"/>
                  </a:ext>
                </a:extLst>
              </a:tr>
              <a:tr h="476636">
                <a:tc>
                  <a:txBody>
                    <a:bodyPr/>
                    <a:lstStyle/>
                    <a:p>
                      <a:pPr algn="r"/>
                      <a:r>
                        <a:rPr lang="en-US" sz="1400" b="1">
                          <a:effectLst/>
                          <a:latin typeface="Times New Roman" pitchFamily="18" charset="0"/>
                          <a:cs typeface="Times New Roman" pitchFamily="18" charset="0"/>
                        </a:rPr>
                        <a:t>100000000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100000 ppm</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100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10%</a:t>
                      </a:r>
                    </a:p>
                  </a:txBody>
                  <a:tcPr marL="68091" marR="68091" marT="34045" marB="34045" anchor="ctr"/>
                </a:tc>
                <a:tc>
                  <a:txBody>
                    <a:bodyPr/>
                    <a:lstStyle/>
                    <a:p>
                      <a:pPr algn="r"/>
                      <a:r>
                        <a:rPr lang="en-US" sz="1400" b="1">
                          <a:effectLst/>
                          <a:latin typeface="Times New Roman" pitchFamily="18" charset="0"/>
                          <a:cs typeface="Times New Roman" pitchFamily="18" charset="0"/>
                        </a:rPr>
                        <a:t>0.1 g/g</a:t>
                      </a:r>
                    </a:p>
                  </a:txBody>
                  <a:tcPr marL="68091" marR="68091" marT="34045" marB="34045" anchor="ctr"/>
                </a:tc>
                <a:extLst>
                  <a:ext uri="{0D108BD9-81ED-4DB2-BD59-A6C34878D82A}">
                    <a16:rowId xmlns:a16="http://schemas.microsoft.com/office/drawing/2014/main" val="10002"/>
                  </a:ext>
                </a:extLst>
              </a:tr>
              <a:tr h="272364">
                <a:tc>
                  <a:txBody>
                    <a:bodyPr/>
                    <a:lstStyle/>
                    <a:p>
                      <a:pPr algn="r"/>
                      <a:r>
                        <a:rPr lang="en-US" sz="1400" b="1">
                          <a:effectLst/>
                          <a:latin typeface="Times New Roman" pitchFamily="18" charset="0"/>
                          <a:cs typeface="Times New Roman" pitchFamily="18" charset="0"/>
                        </a:rPr>
                        <a:t>10000000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10000 ppm</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 mg/g</a:t>
                      </a:r>
                    </a:p>
                  </a:txBody>
                  <a:tcPr marL="68091" marR="68091" marT="34045" marB="34045" anchor="ctr"/>
                </a:tc>
                <a:tc>
                  <a:txBody>
                    <a:bodyPr/>
                    <a:lstStyle/>
                    <a:p>
                      <a:pPr algn="r"/>
                      <a:r>
                        <a:rPr lang="en-US" altLang="ja-JP" sz="1400" b="1" dirty="0">
                          <a:effectLst/>
                          <a:latin typeface="Times New Roman" pitchFamily="18" charset="0"/>
                          <a:cs typeface="Times New Roman" pitchFamily="18" charset="0"/>
                        </a:rPr>
                        <a:t>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0.01 g/g</a:t>
                      </a:r>
                    </a:p>
                  </a:txBody>
                  <a:tcPr marL="68091" marR="68091" marT="34045" marB="34045" anchor="ctr"/>
                </a:tc>
                <a:extLst>
                  <a:ext uri="{0D108BD9-81ED-4DB2-BD59-A6C34878D82A}">
                    <a16:rowId xmlns:a16="http://schemas.microsoft.com/office/drawing/2014/main" val="10003"/>
                  </a:ext>
                </a:extLst>
              </a:tr>
              <a:tr h="272364">
                <a:tc>
                  <a:txBody>
                    <a:bodyPr/>
                    <a:lstStyle/>
                    <a:p>
                      <a:pPr algn="r"/>
                      <a:r>
                        <a:rPr lang="en-US" sz="1400" b="1">
                          <a:effectLst/>
                          <a:latin typeface="Times New Roman" pitchFamily="18" charset="0"/>
                          <a:cs typeface="Times New Roman" pitchFamily="18" charset="0"/>
                        </a:rPr>
                        <a:t>1000000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1000 ppm</a:t>
                      </a:r>
                    </a:p>
                  </a:txBody>
                  <a:tcPr marL="68091" marR="68091" marT="34045" marB="34045" anchor="ctr"/>
                </a:tc>
                <a:tc>
                  <a:txBody>
                    <a:bodyPr/>
                    <a:lstStyle/>
                    <a:p>
                      <a:pPr algn="r"/>
                      <a:r>
                        <a:rPr lang="en-US" sz="1400" b="1">
                          <a:effectLst/>
                          <a:latin typeface="Times New Roman" pitchFamily="18" charset="0"/>
                          <a:cs typeface="Times New Roman" pitchFamily="18" charset="0"/>
                        </a:rPr>
                        <a:t>1 mg/g</a:t>
                      </a:r>
                    </a:p>
                  </a:txBody>
                  <a:tcPr marL="68091" marR="68091" marT="34045" marB="34045" anchor="ctr"/>
                </a:tc>
                <a:tc>
                  <a:txBody>
                    <a:bodyPr/>
                    <a:lstStyle/>
                    <a:p>
                      <a:pPr algn="r"/>
                      <a:r>
                        <a:rPr lang="en-US" altLang="ja-JP" sz="1400" b="1" dirty="0">
                          <a:effectLst/>
                          <a:latin typeface="Times New Roman" pitchFamily="18" charset="0"/>
                          <a:cs typeface="Times New Roman" pitchFamily="18" charset="0"/>
                        </a:rPr>
                        <a:t>0.1%</a:t>
                      </a:r>
                    </a:p>
                  </a:txBody>
                  <a:tcPr marL="68091" marR="68091" marT="34045" marB="34045" anchor="ctr"/>
                </a:tc>
                <a:tc>
                  <a:txBody>
                    <a:bodyPr/>
                    <a:lstStyle/>
                    <a:p>
                      <a:pPr algn="r"/>
                      <a:r>
                        <a:rPr lang="en-US" sz="1400" b="1">
                          <a:effectLst/>
                          <a:latin typeface="Times New Roman" pitchFamily="18" charset="0"/>
                          <a:cs typeface="Times New Roman" pitchFamily="18" charset="0"/>
                        </a:rPr>
                        <a:t>0.001 g/g</a:t>
                      </a:r>
                    </a:p>
                  </a:txBody>
                  <a:tcPr marL="68091" marR="68091" marT="34045" marB="34045" anchor="ctr"/>
                </a:tc>
                <a:extLst>
                  <a:ext uri="{0D108BD9-81ED-4DB2-BD59-A6C34878D82A}">
                    <a16:rowId xmlns:a16="http://schemas.microsoft.com/office/drawing/2014/main" val="10004"/>
                  </a:ext>
                </a:extLst>
              </a:tr>
              <a:tr h="272364">
                <a:tc>
                  <a:txBody>
                    <a:bodyPr/>
                    <a:lstStyle/>
                    <a:p>
                      <a:pPr algn="r"/>
                      <a:r>
                        <a:rPr lang="en-US" sz="1400" b="1">
                          <a:effectLst/>
                          <a:latin typeface="Times New Roman" pitchFamily="18" charset="0"/>
                          <a:cs typeface="Times New Roman" pitchFamily="18" charset="0"/>
                        </a:rPr>
                        <a:t>100000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100 ppm</a:t>
                      </a:r>
                    </a:p>
                  </a:txBody>
                  <a:tcPr marL="68091" marR="68091" marT="34045" marB="34045" anchor="ctr"/>
                </a:tc>
                <a:tc>
                  <a:txBody>
                    <a:bodyPr/>
                    <a:lstStyle/>
                    <a:p>
                      <a:pPr algn="r"/>
                      <a:r>
                        <a:rPr lang="en-US" sz="1400" b="1">
                          <a:effectLst/>
                          <a:latin typeface="Times New Roman" pitchFamily="18" charset="0"/>
                          <a:cs typeface="Times New Roman" pitchFamily="18" charset="0"/>
                        </a:rPr>
                        <a:t>0.1 mg/g</a:t>
                      </a:r>
                    </a:p>
                  </a:txBody>
                  <a:tcPr marL="68091" marR="68091" marT="34045" marB="34045" anchor="ctr"/>
                </a:tc>
                <a:tc>
                  <a:txBody>
                    <a:bodyPr/>
                    <a:lstStyle/>
                    <a:p>
                      <a:pPr algn="r"/>
                      <a:r>
                        <a:rPr lang="en-US" altLang="ja-JP" sz="1400" b="1" dirty="0">
                          <a:effectLst/>
                          <a:latin typeface="Times New Roman" pitchFamily="18" charset="0"/>
                          <a:cs typeface="Times New Roman" pitchFamily="18" charset="0"/>
                        </a:rPr>
                        <a:t>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0.0001 g/g</a:t>
                      </a:r>
                    </a:p>
                  </a:txBody>
                  <a:tcPr marL="68091" marR="68091" marT="34045" marB="34045" anchor="ctr"/>
                </a:tc>
                <a:extLst>
                  <a:ext uri="{0D108BD9-81ED-4DB2-BD59-A6C34878D82A}">
                    <a16:rowId xmlns:a16="http://schemas.microsoft.com/office/drawing/2014/main" val="10005"/>
                  </a:ext>
                </a:extLst>
              </a:tr>
              <a:tr h="272364">
                <a:tc>
                  <a:txBody>
                    <a:bodyPr/>
                    <a:lstStyle/>
                    <a:p>
                      <a:pPr algn="r"/>
                      <a:r>
                        <a:rPr lang="en-US" sz="1400" b="1">
                          <a:effectLst/>
                          <a:latin typeface="Times New Roman" pitchFamily="18" charset="0"/>
                          <a:cs typeface="Times New Roman" pitchFamily="18" charset="0"/>
                        </a:rPr>
                        <a:t>10000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 ppm</a:t>
                      </a:r>
                    </a:p>
                  </a:txBody>
                  <a:tcPr marL="68091" marR="68091" marT="34045" marB="34045" anchor="ctr"/>
                </a:tc>
                <a:tc>
                  <a:txBody>
                    <a:bodyPr/>
                    <a:lstStyle/>
                    <a:p>
                      <a:pPr algn="r"/>
                      <a:r>
                        <a:rPr lang="en-US" sz="1400" b="1">
                          <a:effectLst/>
                          <a:latin typeface="Times New Roman" pitchFamily="18" charset="0"/>
                          <a:cs typeface="Times New Roman" pitchFamily="18" charset="0"/>
                        </a:rPr>
                        <a:t>0.01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0.001%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0.00001 g/g</a:t>
                      </a:r>
                    </a:p>
                  </a:txBody>
                  <a:tcPr marL="68091" marR="68091" marT="34045" marB="34045" anchor="ctr"/>
                </a:tc>
                <a:extLst>
                  <a:ext uri="{0D108BD9-81ED-4DB2-BD59-A6C34878D82A}">
                    <a16:rowId xmlns:a16="http://schemas.microsoft.com/office/drawing/2014/main" val="10006"/>
                  </a:ext>
                </a:extLst>
              </a:tr>
              <a:tr h="272364">
                <a:tc>
                  <a:txBody>
                    <a:bodyPr/>
                    <a:lstStyle/>
                    <a:p>
                      <a:pPr algn="r"/>
                      <a:r>
                        <a:rPr lang="en-US" sz="1400" b="1">
                          <a:effectLst/>
                          <a:latin typeface="Times New Roman" pitchFamily="18" charset="0"/>
                          <a:cs typeface="Times New Roman" pitchFamily="18" charset="0"/>
                        </a:rPr>
                        <a:t>1000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 ppm</a:t>
                      </a:r>
                    </a:p>
                  </a:txBody>
                  <a:tcPr marL="68091" marR="68091" marT="34045" marB="34045" anchor="ctr"/>
                </a:tc>
                <a:tc>
                  <a:txBody>
                    <a:bodyPr/>
                    <a:lstStyle/>
                    <a:p>
                      <a:pPr algn="r"/>
                      <a:r>
                        <a:rPr lang="en-US" sz="1400" b="1">
                          <a:effectLst/>
                          <a:latin typeface="Times New Roman" pitchFamily="18" charset="0"/>
                          <a:cs typeface="Times New Roman" pitchFamily="18" charset="0"/>
                        </a:rPr>
                        <a:t>0.001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0.0001%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0.000001 g/g</a:t>
                      </a:r>
                    </a:p>
                  </a:txBody>
                  <a:tcPr marL="68091" marR="68091" marT="34045" marB="34045" anchor="ctr"/>
                </a:tc>
                <a:extLst>
                  <a:ext uri="{0D108BD9-81ED-4DB2-BD59-A6C34878D82A}">
                    <a16:rowId xmlns:a16="http://schemas.microsoft.com/office/drawing/2014/main" val="10007"/>
                  </a:ext>
                </a:extLst>
              </a:tr>
              <a:tr h="272364">
                <a:tc>
                  <a:txBody>
                    <a:bodyPr/>
                    <a:lstStyle/>
                    <a:p>
                      <a:pPr algn="r"/>
                      <a:r>
                        <a:rPr lang="en-US" sz="1400" b="1">
                          <a:effectLst/>
                          <a:latin typeface="Times New Roman" pitchFamily="18" charset="0"/>
                          <a:cs typeface="Times New Roman" pitchFamily="18" charset="0"/>
                        </a:rPr>
                        <a:t>100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0.1 ppm</a:t>
                      </a:r>
                    </a:p>
                  </a:txBody>
                  <a:tcPr marL="68091" marR="68091" marT="34045" marB="34045" anchor="ctr"/>
                </a:tc>
                <a:tc>
                  <a:txBody>
                    <a:bodyPr/>
                    <a:lstStyle/>
                    <a:p>
                      <a:pPr algn="r"/>
                      <a:r>
                        <a:rPr lang="en-US" sz="1400" b="1">
                          <a:effectLst/>
                          <a:latin typeface="Times New Roman" pitchFamily="18" charset="0"/>
                          <a:cs typeface="Times New Roman" pitchFamily="18" charset="0"/>
                        </a:rPr>
                        <a:t>0.0001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0.00001%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0.0000001 g/g</a:t>
                      </a:r>
                    </a:p>
                  </a:txBody>
                  <a:tcPr marL="68091" marR="68091" marT="34045" marB="34045" anchor="ctr"/>
                </a:tc>
                <a:extLst>
                  <a:ext uri="{0D108BD9-81ED-4DB2-BD59-A6C34878D82A}">
                    <a16:rowId xmlns:a16="http://schemas.microsoft.com/office/drawing/2014/main" val="10008"/>
                  </a:ext>
                </a:extLst>
              </a:tr>
              <a:tr h="476636">
                <a:tc>
                  <a:txBody>
                    <a:bodyPr/>
                    <a:lstStyle/>
                    <a:p>
                      <a:pPr algn="r"/>
                      <a:r>
                        <a:rPr lang="en-US" sz="1400" b="1">
                          <a:effectLst/>
                          <a:latin typeface="Times New Roman" pitchFamily="18" charset="0"/>
                          <a:cs typeface="Times New Roman" pitchFamily="18" charset="0"/>
                        </a:rPr>
                        <a:t>10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0.01 ppm</a:t>
                      </a:r>
                    </a:p>
                  </a:txBody>
                  <a:tcPr marL="68091" marR="68091" marT="34045" marB="34045" anchor="ctr"/>
                </a:tc>
                <a:tc>
                  <a:txBody>
                    <a:bodyPr/>
                    <a:lstStyle/>
                    <a:p>
                      <a:pPr algn="r"/>
                      <a:r>
                        <a:rPr lang="en-US" sz="1400" b="1">
                          <a:effectLst/>
                          <a:latin typeface="Times New Roman" pitchFamily="18" charset="0"/>
                          <a:cs typeface="Times New Roman" pitchFamily="18" charset="0"/>
                        </a:rPr>
                        <a:t>0.00001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0.000001%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0.00000001 g/g</a:t>
                      </a:r>
                    </a:p>
                  </a:txBody>
                  <a:tcPr marL="68091" marR="68091" marT="34045" marB="34045" anchor="ctr"/>
                </a:tc>
                <a:extLst>
                  <a:ext uri="{0D108BD9-81ED-4DB2-BD59-A6C34878D82A}">
                    <a16:rowId xmlns:a16="http://schemas.microsoft.com/office/drawing/2014/main" val="10009"/>
                  </a:ext>
                </a:extLst>
              </a:tr>
              <a:tr h="476636">
                <a:tc>
                  <a:txBody>
                    <a:bodyPr/>
                    <a:lstStyle/>
                    <a:p>
                      <a:pPr algn="r"/>
                      <a:r>
                        <a:rPr lang="en-US" sz="1400" b="1">
                          <a:effectLst/>
                          <a:latin typeface="Times New Roman" pitchFamily="18" charset="0"/>
                          <a:cs typeface="Times New Roman" pitchFamily="18" charset="0"/>
                        </a:rPr>
                        <a:t>1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0.001 ppm</a:t>
                      </a:r>
                    </a:p>
                  </a:txBody>
                  <a:tcPr marL="68091" marR="68091" marT="34045" marB="34045" anchor="ctr"/>
                </a:tc>
                <a:tc>
                  <a:txBody>
                    <a:bodyPr/>
                    <a:lstStyle/>
                    <a:p>
                      <a:pPr algn="r"/>
                      <a:r>
                        <a:rPr lang="en-US" sz="1400" b="1">
                          <a:effectLst/>
                          <a:latin typeface="Times New Roman" pitchFamily="18" charset="0"/>
                          <a:cs typeface="Times New Roman" pitchFamily="18" charset="0"/>
                        </a:rPr>
                        <a:t>0.000001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0.0000001%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0.000000001 g/g</a:t>
                      </a:r>
                    </a:p>
                  </a:txBody>
                  <a:tcPr marL="68091" marR="68091" marT="34045" marB="34045" anchor="ctr"/>
                </a:tc>
                <a:extLst>
                  <a:ext uri="{0D108BD9-81ED-4DB2-BD59-A6C34878D82A}">
                    <a16:rowId xmlns:a16="http://schemas.microsoft.com/office/drawing/2014/main" val="10010"/>
                  </a:ext>
                </a:extLst>
              </a:tr>
            </a:tbl>
          </a:graphicData>
        </a:graphic>
      </p:graphicFrame>
      <p:sp>
        <p:nvSpPr>
          <p:cNvPr id="5" name="Rectangle 1"/>
          <p:cNvSpPr>
            <a:spLocks noChangeArrowheads="1"/>
          </p:cNvSpPr>
          <p:nvPr/>
        </p:nvSpPr>
        <p:spPr bwMode="auto">
          <a:xfrm>
            <a:off x="971600" y="194737"/>
            <a:ext cx="7008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r>
              <a:rPr kumimoji="1" lang="ja-JP" alt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※ppm = </a:t>
            </a:r>
            <a:r>
              <a:rPr kumimoji="1" 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パーツパーミリオン</a:t>
            </a:r>
            <a:r>
              <a:rPr kumimoji="1" lang="ja-JP" alt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(parts per million)</a:t>
            </a:r>
            <a:r>
              <a:rPr kumimoji="1" 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の略</a:t>
            </a:r>
            <a:r>
              <a:rPr kumimoji="1" lang="ja-JP" altLang="en-US"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（百万分の１）</a:t>
            </a:r>
            <a:br>
              <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br>
            <a:r>
              <a:rPr kumimoji="1" lang="ja-JP" alt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※ppb = </a:t>
            </a:r>
            <a:r>
              <a:rPr kumimoji="1" 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パーツパービリオン</a:t>
            </a:r>
            <a:r>
              <a:rPr kumimoji="1" lang="ja-JP" alt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(parts per billion)</a:t>
            </a:r>
            <a:r>
              <a:rPr kumimoji="1" 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の略</a:t>
            </a:r>
            <a:r>
              <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r>
              <a:rPr kumimoji="1" lang="ja-JP" altLang="en-US"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a:t>
            </a:r>
            <a:r>
              <a:rPr lang="en-US" altLang="ja-JP" sz="2000" dirty="0"/>
              <a:t>10</a:t>
            </a:r>
            <a:r>
              <a:rPr lang="ja-JP" altLang="en-US" sz="2000" dirty="0"/>
              <a:t>億分の</a:t>
            </a:r>
            <a:r>
              <a:rPr lang="en-US" altLang="ja-JP" sz="2000" dirty="0"/>
              <a:t>1</a:t>
            </a:r>
            <a:r>
              <a:rPr lang="ja-JP" altLang="en-US" sz="2000" dirty="0"/>
              <a:t>）</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93827576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150</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平成２５年度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問３５</a:t>
            </a:r>
          </a:p>
        </p:txBody>
      </p:sp>
      <p:sp>
        <p:nvSpPr>
          <p:cNvPr id="7" name="テキスト ボックス 6"/>
          <p:cNvSpPr txBox="1"/>
          <p:nvPr/>
        </p:nvSpPr>
        <p:spPr>
          <a:xfrm>
            <a:off x="618258" y="1156122"/>
            <a:ext cx="7920880" cy="1077218"/>
          </a:xfrm>
          <a:prstGeom prst="rect">
            <a:avLst/>
          </a:prstGeom>
          <a:noFill/>
        </p:spPr>
        <p:txBody>
          <a:bodyPr wrap="square" rtlCol="0">
            <a:spAutoFit/>
          </a:bodyPr>
          <a:lstStyle/>
          <a:p>
            <a:r>
              <a:rPr lang="ja-JP" altLang="en-US" sz="3200" dirty="0"/>
              <a:t>次のうち、同位体の説明として、正しいものを一つ選び、その番号を解答欄に記入しなさい。</a:t>
            </a:r>
            <a:endParaRPr kumimoji="1" lang="ja-JP" altLang="en-US" sz="3200" dirty="0"/>
          </a:p>
        </p:txBody>
      </p:sp>
      <p:sp>
        <p:nvSpPr>
          <p:cNvPr id="8" name="テキスト ボックス 7"/>
          <p:cNvSpPr txBox="1"/>
          <p:nvPr/>
        </p:nvSpPr>
        <p:spPr>
          <a:xfrm>
            <a:off x="2099" y="2924944"/>
            <a:ext cx="9252520" cy="1954381"/>
          </a:xfrm>
          <a:prstGeom prst="rect">
            <a:avLst/>
          </a:prstGeom>
          <a:noFill/>
        </p:spPr>
        <p:txBody>
          <a:bodyPr wrap="square" rtlCol="0">
            <a:spAutoFit/>
          </a:bodyPr>
          <a:lstStyle/>
          <a:p>
            <a:pPr marL="357188" indent="-357188">
              <a:spcAft>
                <a:spcPts val="1000"/>
              </a:spcAft>
            </a:pPr>
            <a:r>
              <a:rPr kumimoji="1" lang="ja-JP" altLang="en-US" dirty="0"/>
              <a:t>１　</a:t>
            </a:r>
            <a:r>
              <a:rPr lang="ja-JP" altLang="en-US" sz="2000" dirty="0"/>
              <a:t>同位体とは</a:t>
            </a:r>
            <a:r>
              <a:rPr lang="en-US" altLang="ja-JP" sz="2000" dirty="0"/>
              <a:t>､</a:t>
            </a:r>
            <a:r>
              <a:rPr lang="ja-JP" altLang="en-US" sz="2000" dirty="0"/>
              <a:t>質量数は等しいが</a:t>
            </a:r>
            <a:r>
              <a:rPr lang="en-US" altLang="ja-JP" sz="2000" dirty="0"/>
              <a:t>､</a:t>
            </a:r>
            <a:r>
              <a:rPr lang="ja-JP" altLang="en-US" sz="2000" dirty="0"/>
              <a:t>中性子数の異なる原子核をもつ原子同士をいう。</a:t>
            </a:r>
            <a:endParaRPr kumimoji="1" lang="en-US" altLang="ja-JP" sz="2000" dirty="0"/>
          </a:p>
          <a:p>
            <a:pPr marL="357188" indent="-357188">
              <a:spcAft>
                <a:spcPts val="1000"/>
              </a:spcAft>
            </a:pPr>
            <a:r>
              <a:rPr kumimoji="1" lang="ja-JP" altLang="en-US" dirty="0"/>
              <a:t>２　</a:t>
            </a:r>
            <a:r>
              <a:rPr lang="ja-JP" altLang="en-US" sz="2000" dirty="0"/>
              <a:t>同位体とは</a:t>
            </a:r>
            <a:r>
              <a:rPr lang="en-US" altLang="ja-JP" sz="2000" dirty="0"/>
              <a:t>､</a:t>
            </a:r>
            <a:r>
              <a:rPr lang="ja-JP" altLang="en-US" sz="2000" dirty="0"/>
              <a:t>質量数は異なるが</a:t>
            </a:r>
            <a:r>
              <a:rPr lang="en-US" altLang="ja-JP" sz="2000" dirty="0"/>
              <a:t>､</a:t>
            </a:r>
            <a:r>
              <a:rPr lang="ja-JP" altLang="en-US" sz="2000" dirty="0"/>
              <a:t>中性子数の等しい原子核をもつ原子同士をいう。</a:t>
            </a:r>
            <a:endParaRPr lang="en-US" altLang="ja-JP" sz="2000" dirty="0"/>
          </a:p>
          <a:p>
            <a:pPr marL="357188" indent="-357188">
              <a:spcAft>
                <a:spcPts val="1000"/>
              </a:spcAft>
            </a:pPr>
            <a:r>
              <a:rPr kumimoji="1" lang="ja-JP" altLang="en-US" dirty="0"/>
              <a:t>３　</a:t>
            </a:r>
            <a:r>
              <a:rPr lang="ja-JP" altLang="en-US" sz="2000" dirty="0"/>
              <a:t>同位体とは</a:t>
            </a:r>
            <a:r>
              <a:rPr lang="en-US" altLang="ja-JP" sz="2000" dirty="0"/>
              <a:t>､</a:t>
            </a:r>
            <a:r>
              <a:rPr lang="ja-JP" altLang="en-US" sz="2000" dirty="0"/>
              <a:t>陽子数は等しいが</a:t>
            </a:r>
            <a:r>
              <a:rPr lang="en-US" altLang="ja-JP" sz="2000" dirty="0"/>
              <a:t>､</a:t>
            </a:r>
            <a:r>
              <a:rPr lang="ja-JP" altLang="en-US" sz="2000" dirty="0"/>
              <a:t>中性子数の異なる原子核をもつ原子同士をいう。</a:t>
            </a:r>
            <a:endParaRPr lang="en-US" altLang="ja-JP" sz="2000" dirty="0"/>
          </a:p>
          <a:p>
            <a:pPr marL="357188" indent="-357188">
              <a:spcAft>
                <a:spcPts val="1000"/>
              </a:spcAft>
            </a:pPr>
            <a:r>
              <a:rPr lang="ja-JP" altLang="en-US" dirty="0"/>
              <a:t>４　</a:t>
            </a:r>
            <a:r>
              <a:rPr lang="ja-JP" altLang="en-US" sz="2000" dirty="0"/>
              <a:t>同位体とは</a:t>
            </a:r>
            <a:r>
              <a:rPr lang="en-US" altLang="ja-JP" sz="2000" dirty="0"/>
              <a:t>､</a:t>
            </a:r>
            <a:r>
              <a:rPr lang="ja-JP" altLang="en-US" sz="2000" dirty="0"/>
              <a:t>陽子数は等しいが</a:t>
            </a:r>
            <a:r>
              <a:rPr lang="en-US" altLang="ja-JP" sz="2000" dirty="0"/>
              <a:t>､</a:t>
            </a:r>
            <a:r>
              <a:rPr lang="ja-JP" altLang="en-US" sz="2000" dirty="0"/>
              <a:t>中性子数の等しい原子核をもつ原子同士をいう。</a:t>
            </a:r>
            <a:endParaRPr lang="en-US" altLang="ja-JP" sz="2000" dirty="0"/>
          </a:p>
        </p:txBody>
      </p:sp>
      <p:sp>
        <p:nvSpPr>
          <p:cNvPr id="9" name="正方形/長方形 8"/>
          <p:cNvSpPr/>
          <p:nvPr/>
        </p:nvSpPr>
        <p:spPr>
          <a:xfrm>
            <a:off x="-9032" y="3936743"/>
            <a:ext cx="9153031" cy="42836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8876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151</a:t>
            </a:fld>
            <a:endParaRPr lang="en-US" altLang="ja-JP"/>
          </a:p>
        </p:txBody>
      </p:sp>
      <p:sp>
        <p:nvSpPr>
          <p:cNvPr id="8" name="テキスト ボックス 7"/>
          <p:cNvSpPr txBox="1"/>
          <p:nvPr/>
        </p:nvSpPr>
        <p:spPr>
          <a:xfrm>
            <a:off x="539552" y="1124744"/>
            <a:ext cx="8424936" cy="4585871"/>
          </a:xfrm>
          <a:prstGeom prst="rect">
            <a:avLst/>
          </a:prstGeom>
          <a:noFill/>
        </p:spPr>
        <p:txBody>
          <a:bodyPr wrap="square" rtlCol="0">
            <a:spAutoFit/>
          </a:bodyPr>
          <a:lstStyle/>
          <a:p>
            <a:pPr marL="2241550" indent="-2241550"/>
            <a:r>
              <a:rPr kumimoji="1" lang="ja-JP" altLang="en-US" sz="3600" dirty="0">
                <a:latin typeface="+mn-ea"/>
                <a:ea typeface="+mn-ea"/>
              </a:rPr>
              <a:t>１　同素体：</a:t>
            </a:r>
            <a:r>
              <a:rPr lang="ja-JP" altLang="en-US" sz="2800" dirty="0"/>
              <a:t>同じ元素から構成されていても、性質の異なる単体をいう。</a:t>
            </a:r>
            <a:endParaRPr lang="en-US" altLang="ja-JP" sz="2800" dirty="0"/>
          </a:p>
          <a:p>
            <a:pPr marL="2152650" indent="-2152650"/>
            <a:r>
              <a:rPr lang="ja-JP" altLang="en-US" sz="3600" dirty="0">
                <a:latin typeface="+mn-ea"/>
                <a:ea typeface="+mn-ea"/>
              </a:rPr>
              <a:t>２　同族体：</a:t>
            </a:r>
            <a:r>
              <a:rPr lang="ja-JP" altLang="en-US" sz="2800" dirty="0"/>
              <a:t>同じ一般式で表される有機化合物。</a:t>
            </a:r>
            <a:r>
              <a:rPr lang="ja-JP" altLang="en-US" sz="1800" dirty="0"/>
              <a:t>（例えば、アルカンの仲間は全て</a:t>
            </a:r>
            <a:r>
              <a:rPr lang="en-US" altLang="ja-JP" sz="1800" dirty="0"/>
              <a:t>C(n)H(2n+2)</a:t>
            </a:r>
            <a:r>
              <a:rPr lang="ja-JP" altLang="en-US" sz="1800" dirty="0"/>
              <a:t>という一般式で表されますから同族体になります。）</a:t>
            </a:r>
            <a:endParaRPr lang="en-US" altLang="ja-JP" sz="1800" dirty="0">
              <a:latin typeface="+mn-ea"/>
              <a:ea typeface="+mn-ea"/>
            </a:endParaRPr>
          </a:p>
          <a:p>
            <a:pPr marL="2241550" indent="-2241550"/>
            <a:r>
              <a:rPr kumimoji="1" lang="ja-JP" altLang="en-US" sz="3600" dirty="0">
                <a:latin typeface="+mn-ea"/>
                <a:ea typeface="+mn-ea"/>
              </a:rPr>
              <a:t>３　同位体：</a:t>
            </a:r>
            <a:r>
              <a:rPr kumimoji="1" lang="ja-JP" altLang="en-US" sz="2800" dirty="0">
                <a:latin typeface="+mn-ea"/>
                <a:ea typeface="+mn-ea"/>
              </a:rPr>
              <a:t>原子番号が同じ（同じ元素）で質量数の異なる原子を互いに同位体であるという（アイソトープ）</a:t>
            </a:r>
            <a:endParaRPr kumimoji="1" lang="en-US" altLang="ja-JP" sz="2800" dirty="0">
              <a:latin typeface="+mn-ea"/>
              <a:ea typeface="+mn-ea"/>
            </a:endParaRPr>
          </a:p>
          <a:p>
            <a:pPr marL="2241550" indent="-2241550"/>
            <a:r>
              <a:rPr lang="ja-JP" altLang="en-US" sz="3600" dirty="0">
                <a:latin typeface="+mn-ea"/>
                <a:ea typeface="+mn-ea"/>
              </a:rPr>
              <a:t>４　異性体：</a:t>
            </a:r>
            <a:r>
              <a:rPr lang="ja-JP" altLang="en-US" sz="2800" dirty="0">
                <a:latin typeface="+mn-ea"/>
                <a:ea typeface="+mn-ea"/>
              </a:rPr>
              <a:t>同じ数、同じ種類の原子を持っているが、違う構造をしている物質のこと。</a:t>
            </a:r>
            <a:endParaRPr kumimoji="1" lang="ja-JP" altLang="en-US" sz="2800" dirty="0">
              <a:latin typeface="+mn-ea"/>
              <a:ea typeface="+mn-ea"/>
            </a:endParaRPr>
          </a:p>
        </p:txBody>
      </p:sp>
    </p:spTree>
    <p:extLst>
      <p:ext uri="{BB962C8B-B14F-4D97-AF65-F5344CB8AC3E}">
        <p14:creationId xmlns:p14="http://schemas.microsoft.com/office/powerpoint/2010/main" val="310901672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152</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平成２５年度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問３６</a:t>
            </a:r>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kumimoji="1" lang="ja-JP" altLang="en-US" sz="3200" dirty="0"/>
              <a:t>以下の金属のうち、Ｚｎ（亜鉛）よりもイオン化傾向が</a:t>
            </a:r>
            <a:r>
              <a:rPr kumimoji="1" lang="ja-JP" altLang="en-US" sz="3200" u="sng" dirty="0"/>
              <a:t>小さいもの</a:t>
            </a:r>
            <a:r>
              <a:rPr kumimoji="1" lang="ja-JP" altLang="en-US" sz="3200" dirty="0"/>
              <a:t>を一つ選び、その番号を解答欄に記入しなさい。</a:t>
            </a:r>
          </a:p>
        </p:txBody>
      </p:sp>
      <p:sp>
        <p:nvSpPr>
          <p:cNvPr id="8" name="テキスト ボックス 7"/>
          <p:cNvSpPr txBox="1"/>
          <p:nvPr/>
        </p:nvSpPr>
        <p:spPr>
          <a:xfrm>
            <a:off x="1835696" y="3284984"/>
            <a:ext cx="6220471" cy="2554545"/>
          </a:xfrm>
          <a:prstGeom prst="rect">
            <a:avLst/>
          </a:prstGeom>
          <a:noFill/>
        </p:spPr>
        <p:txBody>
          <a:bodyPr wrap="square" rtlCol="0">
            <a:spAutoFit/>
          </a:bodyPr>
          <a:lstStyle/>
          <a:p>
            <a:r>
              <a:rPr kumimoji="1" lang="ja-JP" altLang="en-US" sz="4000" dirty="0">
                <a:latin typeface="+mn-ea"/>
                <a:ea typeface="+mn-ea"/>
              </a:rPr>
              <a:t>１　</a:t>
            </a:r>
            <a:r>
              <a:rPr lang="ja-JP" altLang="en-US" sz="4000" dirty="0">
                <a:latin typeface="+mn-ea"/>
                <a:ea typeface="+mn-ea"/>
              </a:rPr>
              <a:t>Ａ</a:t>
            </a:r>
            <a:r>
              <a:rPr kumimoji="1" lang="ja-JP" altLang="en-US" sz="4000" dirty="0">
                <a:latin typeface="+mn-ea"/>
                <a:ea typeface="+mn-ea"/>
              </a:rPr>
              <a:t>ｌ </a:t>
            </a:r>
            <a:r>
              <a:rPr kumimoji="1" lang="en-US" altLang="ja-JP" sz="4000" dirty="0">
                <a:latin typeface="+mn-ea"/>
                <a:ea typeface="+mn-ea"/>
              </a:rPr>
              <a:t>(</a:t>
            </a:r>
            <a:r>
              <a:rPr kumimoji="1" lang="ja-JP" altLang="en-US" sz="4000" dirty="0">
                <a:latin typeface="+mn-ea"/>
                <a:ea typeface="+mn-ea"/>
              </a:rPr>
              <a:t>アルミニウム）</a:t>
            </a:r>
            <a:endParaRPr kumimoji="1" lang="en-US" altLang="ja-JP" sz="4000" dirty="0">
              <a:latin typeface="+mn-ea"/>
              <a:ea typeface="+mn-ea"/>
            </a:endParaRPr>
          </a:p>
          <a:p>
            <a:r>
              <a:rPr lang="ja-JP" altLang="en-US" sz="4000" dirty="0">
                <a:latin typeface="+mn-ea"/>
                <a:ea typeface="+mn-ea"/>
              </a:rPr>
              <a:t>２　Ｈｇ （水銀）</a:t>
            </a:r>
            <a:endParaRPr lang="en-US" altLang="ja-JP" sz="4000" dirty="0">
              <a:latin typeface="ＭＳ Ｐ明朝" pitchFamily="18" charset="-128"/>
              <a:ea typeface="ＭＳ Ｐ明朝" pitchFamily="18" charset="-128"/>
            </a:endParaRPr>
          </a:p>
          <a:p>
            <a:r>
              <a:rPr lang="ja-JP" altLang="en-US" sz="4000" dirty="0">
                <a:latin typeface="+mn-ea"/>
                <a:ea typeface="+mn-ea"/>
              </a:rPr>
              <a:t>３　Ｃａ （カルシウム）</a:t>
            </a:r>
            <a:endParaRPr lang="en-US" altLang="ja-JP" sz="4000" dirty="0">
              <a:latin typeface="ＭＳ 明朝" pitchFamily="17" charset="-128"/>
              <a:ea typeface="ＭＳ 明朝" pitchFamily="17" charset="-128"/>
            </a:endParaRPr>
          </a:p>
          <a:p>
            <a:r>
              <a:rPr lang="ja-JP" altLang="en-US" sz="4000" dirty="0">
                <a:latin typeface="+mn-ea"/>
              </a:rPr>
              <a:t>４　Ｍｇ （マグネシウム）</a:t>
            </a:r>
            <a:endParaRPr lang="en-US" altLang="ja-JP" sz="4000" dirty="0">
              <a:latin typeface="+mn-ea"/>
              <a:ea typeface="+mn-ea"/>
            </a:endParaRPr>
          </a:p>
        </p:txBody>
      </p:sp>
      <p:sp>
        <p:nvSpPr>
          <p:cNvPr id="9" name="正方形/長方形 8"/>
          <p:cNvSpPr/>
          <p:nvPr/>
        </p:nvSpPr>
        <p:spPr>
          <a:xfrm>
            <a:off x="1835696" y="3986192"/>
            <a:ext cx="3494480" cy="57606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6408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153</a:t>
            </a:fld>
            <a:endParaRPr lang="en-US" altLang="ja-JP"/>
          </a:p>
        </p:txBody>
      </p:sp>
      <p:sp>
        <p:nvSpPr>
          <p:cNvPr id="4" name="テキスト ボックス 3"/>
          <p:cNvSpPr txBox="1"/>
          <p:nvPr/>
        </p:nvSpPr>
        <p:spPr>
          <a:xfrm>
            <a:off x="827584" y="188640"/>
            <a:ext cx="2837636" cy="461665"/>
          </a:xfrm>
          <a:prstGeom prst="rect">
            <a:avLst/>
          </a:prstGeom>
          <a:noFill/>
        </p:spPr>
        <p:txBody>
          <a:bodyPr wrap="none" rtlCol="0">
            <a:spAutoFit/>
          </a:bodyPr>
          <a:lstStyle/>
          <a:p>
            <a:r>
              <a:rPr kumimoji="1" lang="ja-JP" altLang="en-US" b="1" dirty="0"/>
              <a:t>金属のイオン化傾向</a:t>
            </a:r>
          </a:p>
        </p:txBody>
      </p:sp>
      <p:sp>
        <p:nvSpPr>
          <p:cNvPr id="5" name="テキスト ボックス 4"/>
          <p:cNvSpPr txBox="1"/>
          <p:nvPr/>
        </p:nvSpPr>
        <p:spPr>
          <a:xfrm>
            <a:off x="824561" y="692696"/>
            <a:ext cx="7712368" cy="830997"/>
          </a:xfrm>
          <a:prstGeom prst="rect">
            <a:avLst/>
          </a:prstGeom>
          <a:noFill/>
        </p:spPr>
        <p:txBody>
          <a:bodyPr wrap="none" rtlCol="0">
            <a:spAutoFit/>
          </a:bodyPr>
          <a:lstStyle/>
          <a:p>
            <a:r>
              <a:rPr kumimoji="1" lang="ja-JP" altLang="en-US" dirty="0"/>
              <a:t>いろんな金属単体を、そのイオンを含む溶液に浸したとき</a:t>
            </a:r>
            <a:r>
              <a:rPr lang="ja-JP" altLang="en-US" dirty="0"/>
              <a:t>、</a:t>
            </a:r>
            <a:endParaRPr lang="en-US" altLang="ja-JP" dirty="0"/>
          </a:p>
          <a:p>
            <a:r>
              <a:rPr kumimoji="1" lang="ja-JP" altLang="en-US" dirty="0"/>
              <a:t>金属はイオンとなって溶液中に入る傾向を持つ。</a:t>
            </a:r>
            <a:endParaRPr kumimoji="1" lang="en-US" altLang="ja-JP" dirty="0"/>
          </a:p>
        </p:txBody>
      </p:sp>
      <p:sp>
        <p:nvSpPr>
          <p:cNvPr id="6" name="テキスト ボックス 5"/>
          <p:cNvSpPr txBox="1"/>
          <p:nvPr/>
        </p:nvSpPr>
        <p:spPr>
          <a:xfrm>
            <a:off x="827584" y="3914277"/>
            <a:ext cx="1606530" cy="461665"/>
          </a:xfrm>
          <a:prstGeom prst="rect">
            <a:avLst/>
          </a:prstGeom>
          <a:noFill/>
        </p:spPr>
        <p:txBody>
          <a:bodyPr wrap="none" rtlCol="0">
            <a:spAutoFit/>
          </a:bodyPr>
          <a:lstStyle/>
          <a:p>
            <a:r>
              <a:rPr kumimoji="1" lang="ja-JP" altLang="en-US" dirty="0">
                <a:solidFill>
                  <a:srgbClr val="FF0000"/>
                </a:solidFill>
              </a:rPr>
              <a:t>イオン化列</a:t>
            </a:r>
          </a:p>
        </p:txBody>
      </p:sp>
      <p:sp>
        <p:nvSpPr>
          <p:cNvPr id="7" name="テキスト ボックス 6"/>
          <p:cNvSpPr txBox="1"/>
          <p:nvPr/>
        </p:nvSpPr>
        <p:spPr>
          <a:xfrm>
            <a:off x="1043608" y="4716433"/>
            <a:ext cx="7314823" cy="584775"/>
          </a:xfrm>
          <a:prstGeom prst="rect">
            <a:avLst/>
          </a:prstGeom>
          <a:noFill/>
        </p:spPr>
        <p:txBody>
          <a:bodyPr wrap="none" rtlCol="0">
            <a:spAutoFit/>
          </a:bodyPr>
          <a:lstStyle/>
          <a:p>
            <a:r>
              <a:rPr kumimoji="1" lang="ja-JP" altLang="en-US" sz="3200" dirty="0">
                <a:solidFill>
                  <a:srgbClr val="FF0000"/>
                </a:solidFill>
              </a:rPr>
              <a:t>Ｋ＞Ｃａ＞Ｎａ＞Ｍｇ＞Ａｌ＞Ｚｎ＞Ｆｅ＞Ｎｉ＞</a:t>
            </a:r>
            <a:endParaRPr kumimoji="1" lang="en-US" altLang="ja-JP" dirty="0">
              <a:solidFill>
                <a:srgbClr val="FF0000"/>
              </a:solidFill>
            </a:endParaRPr>
          </a:p>
        </p:txBody>
      </p:sp>
      <p:sp>
        <p:nvSpPr>
          <p:cNvPr id="8" name="テキスト ボックス 7"/>
          <p:cNvSpPr txBox="1"/>
          <p:nvPr/>
        </p:nvSpPr>
        <p:spPr>
          <a:xfrm>
            <a:off x="1043608" y="5868561"/>
            <a:ext cx="7782900" cy="584775"/>
          </a:xfrm>
          <a:prstGeom prst="rect">
            <a:avLst/>
          </a:prstGeom>
          <a:noFill/>
        </p:spPr>
        <p:txBody>
          <a:bodyPr wrap="none" rtlCol="0">
            <a:spAutoFit/>
          </a:bodyPr>
          <a:lstStyle/>
          <a:p>
            <a:r>
              <a:rPr kumimoji="1" lang="ja-JP" altLang="en-US" sz="3200" dirty="0">
                <a:solidFill>
                  <a:srgbClr val="FF0000"/>
                </a:solidFill>
              </a:rPr>
              <a:t>Ｓｎ＞Ｐｂ＞（Ｈ</a:t>
            </a:r>
            <a:r>
              <a:rPr kumimoji="1" lang="ja-JP" altLang="en-US" sz="2000" dirty="0">
                <a:solidFill>
                  <a:srgbClr val="FF0000"/>
                </a:solidFill>
              </a:rPr>
              <a:t>２</a:t>
            </a:r>
            <a:r>
              <a:rPr kumimoji="1" lang="ja-JP" altLang="en-US" sz="3200" dirty="0">
                <a:solidFill>
                  <a:srgbClr val="FF0000"/>
                </a:solidFill>
              </a:rPr>
              <a:t>）＞Ｃｕ＞Ｈｇ＞Ａｇ＞Ｐｔ＞Ａｕ</a:t>
            </a:r>
          </a:p>
        </p:txBody>
      </p:sp>
      <p:sp>
        <p:nvSpPr>
          <p:cNvPr id="9" name="テキスト ボックス 8"/>
          <p:cNvSpPr txBox="1"/>
          <p:nvPr/>
        </p:nvSpPr>
        <p:spPr>
          <a:xfrm>
            <a:off x="1077558" y="4335487"/>
            <a:ext cx="6771405" cy="461665"/>
          </a:xfrm>
          <a:prstGeom prst="rect">
            <a:avLst/>
          </a:prstGeom>
          <a:noFill/>
        </p:spPr>
        <p:txBody>
          <a:bodyPr wrap="none" rtlCol="0">
            <a:spAutoFit/>
          </a:bodyPr>
          <a:lstStyle/>
          <a:p>
            <a:r>
              <a:rPr kumimoji="1" lang="ja-JP" altLang="en-US" dirty="0"/>
              <a:t>かそう か　　　な　　　ま　　　　あ　　あ　　　て　　　に</a:t>
            </a:r>
          </a:p>
        </p:txBody>
      </p:sp>
      <p:sp>
        <p:nvSpPr>
          <p:cNvPr id="10" name="テキスト ボックス 9"/>
          <p:cNvSpPr txBox="1"/>
          <p:nvPr/>
        </p:nvSpPr>
        <p:spPr>
          <a:xfrm>
            <a:off x="1187624" y="5559623"/>
            <a:ext cx="7510389" cy="461665"/>
          </a:xfrm>
          <a:prstGeom prst="rect">
            <a:avLst/>
          </a:prstGeom>
          <a:noFill/>
        </p:spPr>
        <p:txBody>
          <a:bodyPr wrap="none" rtlCol="0">
            <a:spAutoFit/>
          </a:bodyPr>
          <a:lstStyle/>
          <a:p>
            <a:r>
              <a:rPr kumimoji="1" lang="ja-JP" altLang="en-US" dirty="0"/>
              <a:t>す　　　な　　　　　ひ　　　　ど　　　す　　　ぎ　　しゃっ　きん</a:t>
            </a:r>
          </a:p>
        </p:txBody>
      </p:sp>
      <p:sp>
        <p:nvSpPr>
          <p:cNvPr id="11" name="テキスト ボックス 10"/>
          <p:cNvSpPr txBox="1"/>
          <p:nvPr/>
        </p:nvSpPr>
        <p:spPr>
          <a:xfrm>
            <a:off x="899592" y="2463279"/>
            <a:ext cx="1914307" cy="461665"/>
          </a:xfrm>
          <a:prstGeom prst="rect">
            <a:avLst/>
          </a:prstGeom>
          <a:noFill/>
        </p:spPr>
        <p:txBody>
          <a:bodyPr wrap="none" rtlCol="0">
            <a:spAutoFit/>
          </a:bodyPr>
          <a:lstStyle/>
          <a:p>
            <a:r>
              <a:rPr kumimoji="1" lang="ja-JP" altLang="en-US" dirty="0"/>
              <a:t>イオン化傾向</a:t>
            </a:r>
          </a:p>
        </p:txBody>
      </p:sp>
      <p:sp>
        <p:nvSpPr>
          <p:cNvPr id="12" name="テキスト ボックス 11"/>
          <p:cNvSpPr txBox="1"/>
          <p:nvPr/>
        </p:nvSpPr>
        <p:spPr>
          <a:xfrm>
            <a:off x="3344619" y="1988840"/>
            <a:ext cx="1659429" cy="461665"/>
          </a:xfrm>
          <a:prstGeom prst="rect">
            <a:avLst/>
          </a:prstGeom>
          <a:noFill/>
        </p:spPr>
        <p:txBody>
          <a:bodyPr wrap="none" rtlCol="0">
            <a:spAutoFit/>
          </a:bodyPr>
          <a:lstStyle/>
          <a:p>
            <a:r>
              <a:rPr kumimoji="1" lang="ja-JP" altLang="en-US" dirty="0"/>
              <a:t>大きい金属</a:t>
            </a:r>
          </a:p>
        </p:txBody>
      </p:sp>
      <p:sp>
        <p:nvSpPr>
          <p:cNvPr id="13" name="テキスト ボックス 12"/>
          <p:cNvSpPr txBox="1"/>
          <p:nvPr/>
        </p:nvSpPr>
        <p:spPr>
          <a:xfrm>
            <a:off x="5292080" y="1844824"/>
            <a:ext cx="2991525" cy="830997"/>
          </a:xfrm>
          <a:prstGeom prst="rect">
            <a:avLst/>
          </a:prstGeom>
          <a:noFill/>
        </p:spPr>
        <p:txBody>
          <a:bodyPr wrap="none" rtlCol="0">
            <a:spAutoFit/>
          </a:bodyPr>
          <a:lstStyle/>
          <a:p>
            <a:r>
              <a:rPr kumimoji="1" lang="ja-JP" altLang="en-US" dirty="0"/>
              <a:t>陽イオンになりやすい</a:t>
            </a:r>
            <a:endParaRPr kumimoji="1" lang="en-US" altLang="ja-JP" dirty="0"/>
          </a:p>
          <a:p>
            <a:r>
              <a:rPr lang="ja-JP" altLang="en-US" dirty="0"/>
              <a:t>溶け出しやすい</a:t>
            </a:r>
            <a:endParaRPr kumimoji="1" lang="ja-JP" altLang="en-US" dirty="0"/>
          </a:p>
        </p:txBody>
      </p:sp>
      <p:sp>
        <p:nvSpPr>
          <p:cNvPr id="14" name="テキスト ボックス 13"/>
          <p:cNvSpPr txBox="1"/>
          <p:nvPr/>
        </p:nvSpPr>
        <p:spPr>
          <a:xfrm>
            <a:off x="5292080" y="2852936"/>
            <a:ext cx="2858475" cy="830997"/>
          </a:xfrm>
          <a:prstGeom prst="rect">
            <a:avLst/>
          </a:prstGeom>
          <a:noFill/>
        </p:spPr>
        <p:txBody>
          <a:bodyPr wrap="none" rtlCol="0">
            <a:spAutoFit/>
          </a:bodyPr>
          <a:lstStyle/>
          <a:p>
            <a:r>
              <a:rPr kumimoji="1" lang="ja-JP" altLang="en-US" dirty="0"/>
              <a:t>陽イオンになりにくい</a:t>
            </a:r>
            <a:endParaRPr kumimoji="1" lang="en-US" altLang="ja-JP" dirty="0"/>
          </a:p>
          <a:p>
            <a:r>
              <a:rPr lang="ja-JP" altLang="en-US" dirty="0"/>
              <a:t>析出しやすい</a:t>
            </a:r>
            <a:endParaRPr kumimoji="1" lang="ja-JP" altLang="en-US" dirty="0"/>
          </a:p>
        </p:txBody>
      </p:sp>
      <p:sp>
        <p:nvSpPr>
          <p:cNvPr id="15" name="テキスト ボックス 14"/>
          <p:cNvSpPr txBox="1"/>
          <p:nvPr/>
        </p:nvSpPr>
        <p:spPr>
          <a:xfrm>
            <a:off x="3347864" y="2996952"/>
            <a:ext cx="1635384" cy="461665"/>
          </a:xfrm>
          <a:prstGeom prst="rect">
            <a:avLst/>
          </a:prstGeom>
          <a:noFill/>
        </p:spPr>
        <p:txBody>
          <a:bodyPr wrap="none" rtlCol="0">
            <a:spAutoFit/>
          </a:bodyPr>
          <a:lstStyle/>
          <a:p>
            <a:r>
              <a:rPr kumimoji="1" lang="ja-JP" altLang="en-US" dirty="0"/>
              <a:t>小さい金属</a:t>
            </a:r>
          </a:p>
        </p:txBody>
      </p:sp>
      <p:sp>
        <p:nvSpPr>
          <p:cNvPr id="16" name="左中かっこ 15"/>
          <p:cNvSpPr/>
          <p:nvPr/>
        </p:nvSpPr>
        <p:spPr>
          <a:xfrm>
            <a:off x="2987824" y="2219672"/>
            <a:ext cx="216024" cy="105050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左中かっこ 17"/>
          <p:cNvSpPr/>
          <p:nvPr/>
        </p:nvSpPr>
        <p:spPr>
          <a:xfrm>
            <a:off x="5067384" y="1844824"/>
            <a:ext cx="216024" cy="82780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左中かっこ 18"/>
          <p:cNvSpPr/>
          <p:nvPr/>
        </p:nvSpPr>
        <p:spPr>
          <a:xfrm>
            <a:off x="5076056" y="2817218"/>
            <a:ext cx="216024" cy="82780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57242947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154</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平成２５年度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問３７</a:t>
            </a:r>
          </a:p>
        </p:txBody>
      </p:sp>
      <p:sp>
        <p:nvSpPr>
          <p:cNvPr id="7" name="テキスト ボックス 6"/>
          <p:cNvSpPr txBox="1"/>
          <p:nvPr/>
        </p:nvSpPr>
        <p:spPr>
          <a:xfrm>
            <a:off x="611560" y="1139260"/>
            <a:ext cx="7920880" cy="1569660"/>
          </a:xfrm>
          <a:prstGeom prst="rect">
            <a:avLst/>
          </a:prstGeom>
          <a:noFill/>
        </p:spPr>
        <p:txBody>
          <a:bodyPr wrap="square" rtlCol="0">
            <a:spAutoFit/>
          </a:bodyPr>
          <a:lstStyle/>
          <a:p>
            <a:r>
              <a:rPr kumimoji="1" lang="ja-JP" altLang="en-US" sz="3200" dirty="0"/>
              <a:t>以下の化学反応式について、（　　）の中に入れるべき係数の正しい組み合わせを下から一つ選び、その番号を解答欄に記入しなさい。</a:t>
            </a:r>
          </a:p>
        </p:txBody>
      </p:sp>
      <p:sp>
        <p:nvSpPr>
          <p:cNvPr id="9" name="テキスト ボックス 8"/>
          <p:cNvSpPr txBox="1"/>
          <p:nvPr/>
        </p:nvSpPr>
        <p:spPr>
          <a:xfrm>
            <a:off x="971600" y="3674612"/>
            <a:ext cx="6510437" cy="2862322"/>
          </a:xfrm>
          <a:prstGeom prst="rect">
            <a:avLst/>
          </a:prstGeom>
          <a:noFill/>
        </p:spPr>
        <p:txBody>
          <a:bodyPr wrap="none" rtlCol="0">
            <a:spAutoFit/>
          </a:bodyPr>
          <a:lstStyle/>
          <a:p>
            <a:pPr>
              <a:tabLst>
                <a:tab pos="1344613" algn="l"/>
                <a:tab pos="2598738" algn="l"/>
                <a:tab pos="3852863" algn="l"/>
                <a:tab pos="5199063" algn="l"/>
              </a:tabLst>
            </a:pPr>
            <a:r>
              <a:rPr kumimoji="1" lang="ja-JP" altLang="en-US" sz="3600" dirty="0"/>
              <a:t>　　</a:t>
            </a:r>
            <a:r>
              <a:rPr lang="en-US" altLang="ja-JP" sz="3600" dirty="0"/>
              <a:t>	</a:t>
            </a:r>
            <a:r>
              <a:rPr kumimoji="1" lang="ja-JP" altLang="en-US" sz="3600" b="1" dirty="0">
                <a:latin typeface="ＭＳ 明朝" pitchFamily="17" charset="-128"/>
                <a:ea typeface="ＭＳ 明朝" pitchFamily="17" charset="-128"/>
              </a:rPr>
              <a:t>ア</a:t>
            </a:r>
            <a:r>
              <a:rPr lang="en-US" altLang="ja-JP" sz="3600" b="1" dirty="0">
                <a:latin typeface="ＭＳ 明朝" pitchFamily="17" charset="-128"/>
                <a:ea typeface="ＭＳ 明朝" pitchFamily="17" charset="-128"/>
              </a:rPr>
              <a:t>	</a:t>
            </a:r>
            <a:r>
              <a:rPr kumimoji="1" lang="ja-JP" altLang="en-US" sz="3600" b="1" dirty="0">
                <a:latin typeface="ＭＳ 明朝" pitchFamily="17" charset="-128"/>
                <a:ea typeface="ＭＳ 明朝" pitchFamily="17" charset="-128"/>
              </a:rPr>
              <a:t>イ</a:t>
            </a:r>
            <a:r>
              <a:rPr kumimoji="1" lang="en-US" altLang="ja-JP" sz="3600" b="1" dirty="0">
                <a:latin typeface="ＭＳ 明朝" pitchFamily="17" charset="-128"/>
                <a:ea typeface="ＭＳ 明朝" pitchFamily="17" charset="-128"/>
              </a:rPr>
              <a:t>	</a:t>
            </a:r>
            <a:r>
              <a:rPr kumimoji="1" lang="ja-JP" altLang="en-US" sz="3600" b="1" dirty="0">
                <a:latin typeface="ＭＳ 明朝" pitchFamily="17" charset="-128"/>
                <a:ea typeface="ＭＳ 明朝" pitchFamily="17" charset="-128"/>
              </a:rPr>
              <a:t>ウ</a:t>
            </a:r>
            <a:r>
              <a:rPr kumimoji="1" lang="en-US" altLang="ja-JP" sz="3600" b="1" dirty="0">
                <a:latin typeface="ＭＳ 明朝" pitchFamily="17" charset="-128"/>
                <a:ea typeface="ＭＳ 明朝" pitchFamily="17" charset="-128"/>
              </a:rPr>
              <a:t>	</a:t>
            </a:r>
            <a:r>
              <a:rPr kumimoji="1" lang="ja-JP" altLang="en-US" sz="3600" b="1" dirty="0">
                <a:latin typeface="ＭＳ 明朝" pitchFamily="17" charset="-128"/>
                <a:ea typeface="ＭＳ 明朝" pitchFamily="17" charset="-128"/>
              </a:rPr>
              <a:t>エ</a:t>
            </a:r>
            <a:r>
              <a:rPr kumimoji="1" lang="ja-JP" altLang="en-US" sz="3600" dirty="0"/>
              <a:t>　　</a:t>
            </a:r>
            <a:endParaRPr kumimoji="1" lang="en-US" altLang="ja-JP" sz="3600" dirty="0"/>
          </a:p>
          <a:p>
            <a:pPr>
              <a:tabLst>
                <a:tab pos="1344613" algn="l"/>
                <a:tab pos="2598738" algn="l"/>
                <a:tab pos="3852863" algn="l"/>
                <a:tab pos="5199063" algn="l"/>
              </a:tabLst>
            </a:pPr>
            <a:r>
              <a:rPr kumimoji="1" lang="ja-JP" altLang="en-US" sz="3600" dirty="0"/>
              <a:t>１</a:t>
            </a:r>
            <a:r>
              <a:rPr kumimoji="1" lang="en-US" altLang="ja-JP" sz="3600" dirty="0"/>
              <a:t>	</a:t>
            </a:r>
            <a:r>
              <a:rPr lang="ja-JP" altLang="en-US" sz="3600" dirty="0"/>
              <a:t>１</a:t>
            </a:r>
            <a:r>
              <a:rPr kumimoji="1" lang="en-US" altLang="ja-JP" sz="3600" dirty="0"/>
              <a:t>	</a:t>
            </a:r>
            <a:r>
              <a:rPr lang="ja-JP" altLang="en-US" sz="3600" dirty="0"/>
              <a:t>２</a:t>
            </a:r>
            <a:r>
              <a:rPr kumimoji="1" lang="en-US" altLang="ja-JP" sz="3600" dirty="0"/>
              <a:t>	</a:t>
            </a:r>
            <a:r>
              <a:rPr lang="ja-JP" altLang="en-US" sz="3600" dirty="0"/>
              <a:t>２</a:t>
            </a:r>
            <a:r>
              <a:rPr kumimoji="1" lang="en-US" altLang="ja-JP" sz="3600" dirty="0"/>
              <a:t>	</a:t>
            </a:r>
            <a:r>
              <a:rPr lang="ja-JP" altLang="en-US" sz="3600" dirty="0"/>
              <a:t>３</a:t>
            </a:r>
            <a:endParaRPr kumimoji="1" lang="en-US" altLang="ja-JP" sz="3600" dirty="0"/>
          </a:p>
          <a:p>
            <a:pPr>
              <a:tabLst>
                <a:tab pos="1344613" algn="l"/>
                <a:tab pos="2598738" algn="l"/>
                <a:tab pos="3852863" algn="l"/>
                <a:tab pos="5199063" algn="l"/>
              </a:tabLst>
            </a:pPr>
            <a:r>
              <a:rPr lang="ja-JP" altLang="en-US" sz="3600" dirty="0"/>
              <a:t>２</a:t>
            </a:r>
            <a:r>
              <a:rPr lang="en-US" altLang="ja-JP" sz="3600" dirty="0"/>
              <a:t>	</a:t>
            </a:r>
            <a:r>
              <a:rPr lang="ja-JP" altLang="en-US" sz="3600" dirty="0"/>
              <a:t>１</a:t>
            </a:r>
            <a:r>
              <a:rPr lang="en-US" altLang="ja-JP" sz="3600" dirty="0"/>
              <a:t>	</a:t>
            </a:r>
            <a:r>
              <a:rPr lang="ja-JP" altLang="en-US" sz="3600" dirty="0"/>
              <a:t>３</a:t>
            </a:r>
            <a:r>
              <a:rPr lang="en-US" altLang="ja-JP" sz="3600" dirty="0"/>
              <a:t>	</a:t>
            </a:r>
            <a:r>
              <a:rPr lang="ja-JP" altLang="en-US" sz="3600" dirty="0"/>
              <a:t>２</a:t>
            </a:r>
            <a:r>
              <a:rPr lang="en-US" altLang="ja-JP" sz="3600" dirty="0"/>
              <a:t>	</a:t>
            </a:r>
            <a:r>
              <a:rPr lang="ja-JP" altLang="en-US" sz="3600" dirty="0"/>
              <a:t>４</a:t>
            </a:r>
            <a:endParaRPr lang="en-US" altLang="ja-JP" sz="4400" dirty="0"/>
          </a:p>
          <a:p>
            <a:pPr>
              <a:tabLst>
                <a:tab pos="1344613" algn="l"/>
                <a:tab pos="2598738" algn="l"/>
                <a:tab pos="3852863" algn="l"/>
                <a:tab pos="5199063" algn="l"/>
              </a:tabLst>
            </a:pPr>
            <a:r>
              <a:rPr kumimoji="1" lang="ja-JP" altLang="en-US" sz="3600" dirty="0"/>
              <a:t>３</a:t>
            </a:r>
            <a:r>
              <a:rPr lang="en-US" altLang="ja-JP" sz="3600" dirty="0"/>
              <a:t>	</a:t>
            </a:r>
            <a:r>
              <a:rPr lang="ja-JP" altLang="en-US" sz="3600" dirty="0"/>
              <a:t>２</a:t>
            </a:r>
            <a:r>
              <a:rPr lang="en-US" altLang="ja-JP" sz="3600" dirty="0"/>
              <a:t>	</a:t>
            </a:r>
            <a:r>
              <a:rPr lang="ja-JP" altLang="en-US" sz="3600" dirty="0"/>
              <a:t>７</a:t>
            </a:r>
            <a:r>
              <a:rPr lang="en-US" altLang="ja-JP" sz="3600" dirty="0"/>
              <a:t>	</a:t>
            </a:r>
            <a:r>
              <a:rPr lang="ja-JP" altLang="en-US" sz="3600" dirty="0"/>
              <a:t>４</a:t>
            </a:r>
            <a:r>
              <a:rPr lang="en-US" altLang="ja-JP" sz="3600" dirty="0"/>
              <a:t>	</a:t>
            </a:r>
            <a:r>
              <a:rPr lang="ja-JP" altLang="en-US" sz="3600" dirty="0"/>
              <a:t>５</a:t>
            </a:r>
            <a:endParaRPr kumimoji="1" lang="en-US" altLang="ja-JP" sz="3600" dirty="0"/>
          </a:p>
          <a:p>
            <a:pPr>
              <a:tabLst>
                <a:tab pos="1344613" algn="l"/>
                <a:tab pos="2598738" algn="l"/>
                <a:tab pos="3852863" algn="l"/>
                <a:tab pos="5199063" algn="l"/>
              </a:tabLst>
            </a:pPr>
            <a:r>
              <a:rPr lang="ja-JP" altLang="en-US" sz="3600" dirty="0"/>
              <a:t>４</a:t>
            </a:r>
            <a:r>
              <a:rPr lang="en-US" altLang="ja-JP" sz="3600" dirty="0"/>
              <a:t>	</a:t>
            </a:r>
            <a:r>
              <a:rPr lang="ja-JP" altLang="en-US" sz="3600" dirty="0"/>
              <a:t>２</a:t>
            </a:r>
            <a:r>
              <a:rPr lang="en-US" altLang="ja-JP" sz="3600" dirty="0"/>
              <a:t>	</a:t>
            </a:r>
            <a:r>
              <a:rPr lang="ja-JP" altLang="en-US" sz="3600" dirty="0"/>
              <a:t>７</a:t>
            </a:r>
            <a:r>
              <a:rPr lang="en-US" altLang="ja-JP" sz="3600" dirty="0"/>
              <a:t>	</a:t>
            </a:r>
            <a:r>
              <a:rPr lang="ja-JP" altLang="en-US" sz="3600" dirty="0"/>
              <a:t>４</a:t>
            </a:r>
            <a:r>
              <a:rPr lang="en-US" altLang="ja-JP" sz="3600" dirty="0"/>
              <a:t>	</a:t>
            </a:r>
            <a:r>
              <a:rPr lang="ja-JP" altLang="en-US" sz="3600" dirty="0"/>
              <a:t>６</a:t>
            </a:r>
            <a:endParaRPr lang="en-US" altLang="ja-JP" sz="3600" dirty="0"/>
          </a:p>
        </p:txBody>
      </p:sp>
      <p:cxnSp>
        <p:nvCxnSpPr>
          <p:cNvPr id="11" name="直線コネクタ 10"/>
          <p:cNvCxnSpPr/>
          <p:nvPr/>
        </p:nvCxnSpPr>
        <p:spPr>
          <a:xfrm>
            <a:off x="971600" y="4293096"/>
            <a:ext cx="71287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1691680" y="3674612"/>
            <a:ext cx="0" cy="2931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55576" y="2888334"/>
            <a:ext cx="8332730" cy="584775"/>
          </a:xfrm>
          <a:prstGeom prst="rect">
            <a:avLst/>
          </a:prstGeom>
          <a:noFill/>
        </p:spPr>
        <p:txBody>
          <a:bodyPr wrap="none" rtlCol="0">
            <a:spAutoFit/>
          </a:bodyPr>
          <a:lstStyle/>
          <a:p>
            <a:r>
              <a:rPr lang="ja-JP" altLang="en-US" sz="3200" b="1" dirty="0">
                <a:latin typeface="ＭＳ Ｐ明朝" pitchFamily="18" charset="-128"/>
                <a:ea typeface="ＭＳ Ｐ明朝" pitchFamily="18" charset="-128"/>
              </a:rPr>
              <a:t>（ア）</a:t>
            </a:r>
            <a:r>
              <a:rPr lang="en-US" altLang="ja-JP" sz="3200" b="1" dirty="0">
                <a:latin typeface="ＭＳ Ｐ明朝" pitchFamily="18" charset="-128"/>
                <a:ea typeface="ＭＳ Ｐ明朝" pitchFamily="18" charset="-128"/>
              </a:rPr>
              <a:t>C</a:t>
            </a:r>
            <a:r>
              <a:rPr lang="ja-JP" altLang="en-US" sz="2000" b="1" dirty="0">
                <a:latin typeface="ＭＳ Ｐ明朝" pitchFamily="18" charset="-128"/>
                <a:ea typeface="ＭＳ Ｐ明朝" pitchFamily="18" charset="-128"/>
              </a:rPr>
              <a:t>２</a:t>
            </a:r>
            <a:r>
              <a:rPr lang="en-US" altLang="ja-JP" sz="3200" b="1" dirty="0">
                <a:latin typeface="ＭＳ Ｐ明朝" pitchFamily="18" charset="-128"/>
                <a:ea typeface="ＭＳ Ｐ明朝" pitchFamily="18" charset="-128"/>
              </a:rPr>
              <a:t>H</a:t>
            </a:r>
            <a:r>
              <a:rPr lang="ja-JP" altLang="en-US" sz="2000" b="1" dirty="0">
                <a:latin typeface="ＭＳ Ｐ明朝" pitchFamily="18" charset="-128"/>
                <a:ea typeface="ＭＳ Ｐ明朝" pitchFamily="18" charset="-128"/>
              </a:rPr>
              <a:t>６</a:t>
            </a:r>
            <a:r>
              <a:rPr kumimoji="1" lang="ja-JP" altLang="en-US" sz="3200" b="1" dirty="0">
                <a:latin typeface="ＭＳ Ｐ明朝" pitchFamily="18" charset="-128"/>
                <a:ea typeface="ＭＳ Ｐ明朝" pitchFamily="18" charset="-128"/>
              </a:rPr>
              <a:t>＋（イ） Ｏ</a:t>
            </a:r>
            <a:r>
              <a:rPr lang="ja-JP" altLang="en-US" sz="2000"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 → （ウ）</a:t>
            </a:r>
            <a:r>
              <a:rPr kumimoji="1" lang="en-US" altLang="ja-JP" sz="3200" b="1" dirty="0">
                <a:latin typeface="ＭＳ Ｐ明朝" pitchFamily="18" charset="-128"/>
                <a:ea typeface="ＭＳ Ｐ明朝" pitchFamily="18" charset="-128"/>
              </a:rPr>
              <a:t>C</a:t>
            </a:r>
            <a:r>
              <a:rPr kumimoji="1" lang="ja-JP" altLang="en-US" sz="3200" b="1" dirty="0">
                <a:latin typeface="ＭＳ Ｐ明朝" pitchFamily="18" charset="-128"/>
                <a:ea typeface="ＭＳ Ｐ明朝" pitchFamily="18" charset="-128"/>
              </a:rPr>
              <a:t>Ｏ</a:t>
            </a:r>
            <a:r>
              <a:rPr lang="ja-JP" altLang="en-US" sz="2000"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 ＋ （エ） Ｈ</a:t>
            </a:r>
            <a:r>
              <a:rPr kumimoji="1" lang="ja-JP" altLang="en-US"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Ｏ</a:t>
            </a:r>
          </a:p>
        </p:txBody>
      </p:sp>
      <p:sp>
        <p:nvSpPr>
          <p:cNvPr id="13" name="正方形/長方形 12"/>
          <p:cNvSpPr/>
          <p:nvPr/>
        </p:nvSpPr>
        <p:spPr>
          <a:xfrm>
            <a:off x="971600" y="5949280"/>
            <a:ext cx="7350757"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675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155</a:t>
            </a:fld>
            <a:endParaRPr lang="en-US" altLang="ja-JP"/>
          </a:p>
        </p:txBody>
      </p:sp>
      <p:sp>
        <p:nvSpPr>
          <p:cNvPr id="4" name="テキスト ボックス 3"/>
          <p:cNvSpPr txBox="1"/>
          <p:nvPr/>
        </p:nvSpPr>
        <p:spPr>
          <a:xfrm>
            <a:off x="675573" y="404664"/>
            <a:ext cx="7992888" cy="5816977"/>
          </a:xfrm>
          <a:prstGeom prst="rect">
            <a:avLst/>
          </a:prstGeom>
          <a:noFill/>
        </p:spPr>
        <p:txBody>
          <a:bodyPr wrap="square" rtlCol="0">
            <a:spAutoFit/>
          </a:bodyPr>
          <a:lstStyle/>
          <a:p>
            <a:r>
              <a:rPr lang="en-US" altLang="ja-JP" sz="3600" dirty="0">
                <a:solidFill>
                  <a:srgbClr val="FF0000"/>
                </a:solidFill>
              </a:rPr>
              <a:t>a</a:t>
            </a:r>
            <a:r>
              <a:rPr lang="ja-JP" altLang="en-US" sz="3600" dirty="0"/>
              <a:t> </a:t>
            </a:r>
            <a:r>
              <a:rPr lang="en-US" altLang="ja-JP" sz="3600" dirty="0"/>
              <a:t>C</a:t>
            </a:r>
            <a:r>
              <a:rPr lang="en-US" altLang="ja-JP" sz="2800" dirty="0"/>
              <a:t>2</a:t>
            </a:r>
            <a:r>
              <a:rPr lang="en-US" altLang="ja-JP" sz="3600" dirty="0"/>
              <a:t>H</a:t>
            </a:r>
            <a:r>
              <a:rPr lang="en-US" altLang="ja-JP" sz="2800" dirty="0"/>
              <a:t>6</a:t>
            </a:r>
            <a:r>
              <a:rPr lang="en-US" altLang="ja-JP" sz="3600" dirty="0"/>
              <a:t> + </a:t>
            </a:r>
            <a:r>
              <a:rPr lang="en-US" altLang="ja-JP" sz="3600" dirty="0">
                <a:solidFill>
                  <a:srgbClr val="FF0000"/>
                </a:solidFill>
              </a:rPr>
              <a:t>b</a:t>
            </a:r>
            <a:r>
              <a:rPr lang="ja-JP" altLang="en-US" sz="3600" dirty="0"/>
              <a:t> </a:t>
            </a:r>
            <a:r>
              <a:rPr lang="en-US" altLang="ja-JP" sz="3600" dirty="0"/>
              <a:t>O</a:t>
            </a:r>
            <a:r>
              <a:rPr lang="en-US" altLang="ja-JP" sz="2800" dirty="0"/>
              <a:t>2</a:t>
            </a:r>
            <a:r>
              <a:rPr lang="en-US" altLang="ja-JP" sz="3600" dirty="0"/>
              <a:t> →</a:t>
            </a:r>
            <a:r>
              <a:rPr lang="ja-JP" altLang="en-US" sz="3600" dirty="0"/>
              <a:t>　</a:t>
            </a:r>
            <a:r>
              <a:rPr lang="en-US" altLang="ja-JP" sz="3600" dirty="0">
                <a:solidFill>
                  <a:srgbClr val="FF0000"/>
                </a:solidFill>
              </a:rPr>
              <a:t>c</a:t>
            </a:r>
            <a:r>
              <a:rPr lang="ja-JP" altLang="en-US" sz="3600" dirty="0"/>
              <a:t> </a:t>
            </a:r>
            <a:r>
              <a:rPr lang="en-US" altLang="ja-JP" sz="3600" dirty="0"/>
              <a:t>CO</a:t>
            </a:r>
            <a:r>
              <a:rPr lang="en-US" altLang="ja-JP" sz="2800" dirty="0"/>
              <a:t>2</a:t>
            </a:r>
            <a:r>
              <a:rPr lang="en-US" altLang="ja-JP" sz="3600" dirty="0"/>
              <a:t> + </a:t>
            </a:r>
            <a:r>
              <a:rPr lang="en-US" altLang="ja-JP" sz="3600" dirty="0">
                <a:solidFill>
                  <a:srgbClr val="FF0000"/>
                </a:solidFill>
              </a:rPr>
              <a:t>d</a:t>
            </a:r>
            <a:r>
              <a:rPr lang="ja-JP" altLang="en-US" sz="3600" dirty="0"/>
              <a:t> </a:t>
            </a:r>
            <a:r>
              <a:rPr lang="en-US" altLang="ja-JP" sz="3600" dirty="0"/>
              <a:t>H</a:t>
            </a:r>
            <a:r>
              <a:rPr lang="en-US" altLang="ja-JP" sz="2800" dirty="0"/>
              <a:t>2</a:t>
            </a:r>
            <a:r>
              <a:rPr lang="en-US" altLang="ja-JP" sz="3600" dirty="0"/>
              <a:t>O</a:t>
            </a:r>
            <a:br>
              <a:rPr lang="ja-JP" altLang="en-US" sz="3600" dirty="0"/>
            </a:br>
            <a:r>
              <a:rPr lang="ja-JP" altLang="en-US" dirty="0"/>
              <a:t>Ｃ　：　２</a:t>
            </a:r>
            <a:r>
              <a:rPr lang="en-US" altLang="ja-JP" dirty="0">
                <a:solidFill>
                  <a:srgbClr val="FF0000"/>
                </a:solidFill>
              </a:rPr>
              <a:t>a</a:t>
            </a:r>
            <a:r>
              <a:rPr lang="en-US" altLang="ja-JP" dirty="0"/>
              <a:t> </a:t>
            </a:r>
            <a:r>
              <a:rPr lang="ja-JP" altLang="en-US" dirty="0"/>
              <a:t>＝ </a:t>
            </a:r>
            <a:r>
              <a:rPr lang="en-US" altLang="ja-JP" dirty="0">
                <a:solidFill>
                  <a:srgbClr val="FF0000"/>
                </a:solidFill>
              </a:rPr>
              <a:t>c</a:t>
            </a:r>
            <a:br>
              <a:rPr lang="en-US" altLang="ja-JP" dirty="0"/>
            </a:br>
            <a:r>
              <a:rPr lang="ja-JP" altLang="en-US" dirty="0"/>
              <a:t>Ｈ　：　６</a:t>
            </a:r>
            <a:r>
              <a:rPr lang="en-US" altLang="ja-JP" dirty="0">
                <a:solidFill>
                  <a:srgbClr val="FF0000"/>
                </a:solidFill>
              </a:rPr>
              <a:t>a</a:t>
            </a:r>
            <a:r>
              <a:rPr lang="en-US" altLang="ja-JP" dirty="0"/>
              <a:t> </a:t>
            </a:r>
            <a:r>
              <a:rPr lang="ja-JP" altLang="en-US" dirty="0"/>
              <a:t>＝ ２</a:t>
            </a:r>
            <a:r>
              <a:rPr lang="en-US" altLang="ja-JP" dirty="0">
                <a:solidFill>
                  <a:srgbClr val="FF0000"/>
                </a:solidFill>
              </a:rPr>
              <a:t>d</a:t>
            </a:r>
            <a:br>
              <a:rPr lang="en-US" altLang="ja-JP" dirty="0"/>
            </a:br>
            <a:r>
              <a:rPr lang="ja-JP" altLang="en-US" dirty="0"/>
              <a:t>Ｏ　：　２</a:t>
            </a:r>
            <a:r>
              <a:rPr lang="en-US" altLang="ja-JP" dirty="0">
                <a:solidFill>
                  <a:srgbClr val="FF0000"/>
                </a:solidFill>
              </a:rPr>
              <a:t>b</a:t>
            </a:r>
            <a:r>
              <a:rPr lang="en-US" altLang="ja-JP" dirty="0"/>
              <a:t> </a:t>
            </a:r>
            <a:r>
              <a:rPr lang="ja-JP" altLang="en-US" dirty="0"/>
              <a:t>＝ ２</a:t>
            </a:r>
            <a:r>
              <a:rPr lang="en-US" altLang="ja-JP" dirty="0">
                <a:solidFill>
                  <a:srgbClr val="FF0000"/>
                </a:solidFill>
              </a:rPr>
              <a:t>c</a:t>
            </a:r>
            <a:r>
              <a:rPr lang="en-US" altLang="ja-JP" dirty="0"/>
              <a:t> + </a:t>
            </a:r>
            <a:r>
              <a:rPr lang="en-US" altLang="ja-JP" dirty="0">
                <a:solidFill>
                  <a:srgbClr val="FF0000"/>
                </a:solidFill>
              </a:rPr>
              <a:t>d</a:t>
            </a:r>
            <a:br>
              <a:rPr lang="ja-JP" altLang="en-US" dirty="0"/>
            </a:br>
            <a:r>
              <a:rPr lang="ja-JP" altLang="en-US" dirty="0"/>
              <a:t>代入法を使い、仮に</a:t>
            </a:r>
            <a:r>
              <a:rPr lang="en-US" altLang="ja-JP" sz="3600" dirty="0">
                <a:solidFill>
                  <a:srgbClr val="FF0000"/>
                </a:solidFill>
              </a:rPr>
              <a:t>a</a:t>
            </a:r>
            <a:r>
              <a:rPr lang="ja-JP" altLang="en-US" dirty="0"/>
              <a:t>を１と仮定して代入する。</a:t>
            </a:r>
            <a:br>
              <a:rPr lang="ja-JP" altLang="en-US" dirty="0"/>
            </a:br>
            <a:r>
              <a:rPr lang="ja-JP" altLang="en-US" dirty="0"/>
              <a:t>Ｃ　：　２ ＝ </a:t>
            </a:r>
            <a:r>
              <a:rPr lang="en-US" altLang="ja-JP" dirty="0">
                <a:solidFill>
                  <a:srgbClr val="FF0000"/>
                </a:solidFill>
              </a:rPr>
              <a:t>c</a:t>
            </a:r>
            <a:br>
              <a:rPr lang="en-US" altLang="ja-JP" dirty="0"/>
            </a:br>
            <a:r>
              <a:rPr lang="ja-JP" altLang="en-US" dirty="0"/>
              <a:t>Ｈ　：　６ ＝ ２</a:t>
            </a:r>
            <a:r>
              <a:rPr lang="en-US" altLang="ja-JP" dirty="0">
                <a:solidFill>
                  <a:srgbClr val="FF0000"/>
                </a:solidFill>
              </a:rPr>
              <a:t>d</a:t>
            </a:r>
            <a:br>
              <a:rPr lang="en-US" altLang="ja-JP" dirty="0"/>
            </a:br>
            <a:r>
              <a:rPr lang="ja-JP" altLang="en-US" dirty="0"/>
              <a:t>Ｏ　：　２</a:t>
            </a:r>
            <a:r>
              <a:rPr lang="en-US" altLang="ja-JP" dirty="0">
                <a:solidFill>
                  <a:srgbClr val="FF0000"/>
                </a:solidFill>
              </a:rPr>
              <a:t>b</a:t>
            </a:r>
            <a:r>
              <a:rPr lang="en-US" altLang="ja-JP" dirty="0"/>
              <a:t> </a:t>
            </a:r>
            <a:r>
              <a:rPr lang="ja-JP" altLang="en-US" dirty="0"/>
              <a:t>＝ ２</a:t>
            </a:r>
            <a:r>
              <a:rPr lang="en-US" altLang="ja-JP" dirty="0">
                <a:solidFill>
                  <a:srgbClr val="FF0000"/>
                </a:solidFill>
              </a:rPr>
              <a:t>c</a:t>
            </a:r>
            <a:r>
              <a:rPr lang="en-US" altLang="ja-JP" dirty="0"/>
              <a:t> + </a:t>
            </a:r>
            <a:r>
              <a:rPr lang="en-US" altLang="ja-JP" dirty="0">
                <a:solidFill>
                  <a:srgbClr val="FF0000"/>
                </a:solidFill>
              </a:rPr>
              <a:t>d</a:t>
            </a:r>
            <a:br>
              <a:rPr lang="ja-JP" altLang="en-US" dirty="0"/>
            </a:br>
            <a:r>
              <a:rPr lang="en-US" altLang="ja-JP" dirty="0">
                <a:solidFill>
                  <a:srgbClr val="FF0000"/>
                </a:solidFill>
              </a:rPr>
              <a:t>c</a:t>
            </a:r>
            <a:r>
              <a:rPr lang="en-US" altLang="ja-JP" dirty="0"/>
              <a:t> = 2 </a:t>
            </a:r>
            <a:r>
              <a:rPr lang="ja-JP" altLang="en-US" dirty="0" err="1"/>
              <a:t>、</a:t>
            </a:r>
            <a:r>
              <a:rPr lang="ja-JP" altLang="en-US" dirty="0"/>
              <a:t> </a:t>
            </a:r>
            <a:r>
              <a:rPr lang="en-US" altLang="ja-JP" dirty="0">
                <a:solidFill>
                  <a:srgbClr val="FF0000"/>
                </a:solidFill>
              </a:rPr>
              <a:t>d</a:t>
            </a:r>
            <a:r>
              <a:rPr lang="en-US" altLang="ja-JP" dirty="0"/>
              <a:t> = 3 </a:t>
            </a:r>
            <a:r>
              <a:rPr lang="ja-JP" altLang="en-US" dirty="0"/>
              <a:t>となり。</a:t>
            </a:r>
            <a:r>
              <a:rPr lang="en-US" altLang="ja-JP" dirty="0">
                <a:solidFill>
                  <a:srgbClr val="FF0000"/>
                </a:solidFill>
              </a:rPr>
              <a:t>b</a:t>
            </a:r>
            <a:r>
              <a:rPr lang="en-US" altLang="ja-JP" dirty="0"/>
              <a:t> </a:t>
            </a:r>
            <a:r>
              <a:rPr lang="ja-JP" altLang="en-US" dirty="0"/>
              <a:t>は </a:t>
            </a:r>
            <a:r>
              <a:rPr lang="en-US" altLang="ja-JP" dirty="0"/>
              <a:t>7/2 </a:t>
            </a:r>
            <a:r>
              <a:rPr lang="ja-JP" altLang="en-US" dirty="0"/>
              <a:t>となります。</a:t>
            </a:r>
            <a:br>
              <a:rPr lang="ja-JP" altLang="en-US" dirty="0"/>
            </a:br>
            <a:r>
              <a:rPr lang="en-US" altLang="ja-JP" dirty="0">
                <a:solidFill>
                  <a:srgbClr val="FF0000"/>
                </a:solidFill>
              </a:rPr>
              <a:t>a</a:t>
            </a:r>
            <a:r>
              <a:rPr lang="en-US" altLang="ja-JP" dirty="0"/>
              <a:t> = 1 </a:t>
            </a:r>
            <a:r>
              <a:rPr lang="ja-JP" altLang="en-US" dirty="0"/>
              <a:t>　　　 </a:t>
            </a:r>
            <a:r>
              <a:rPr lang="en-US" altLang="ja-JP" dirty="0">
                <a:solidFill>
                  <a:srgbClr val="FF0000"/>
                </a:solidFill>
              </a:rPr>
              <a:t>b</a:t>
            </a:r>
            <a:r>
              <a:rPr lang="en-US" altLang="ja-JP" dirty="0"/>
              <a:t> = 7/2 </a:t>
            </a:r>
            <a:r>
              <a:rPr lang="ja-JP" altLang="en-US" dirty="0"/>
              <a:t>　　　 </a:t>
            </a:r>
            <a:r>
              <a:rPr lang="en-US" altLang="ja-JP" dirty="0">
                <a:solidFill>
                  <a:srgbClr val="FF0000"/>
                </a:solidFill>
              </a:rPr>
              <a:t>c</a:t>
            </a:r>
            <a:r>
              <a:rPr lang="en-US" altLang="ja-JP" dirty="0"/>
              <a:t> = 2 </a:t>
            </a:r>
            <a:r>
              <a:rPr lang="ja-JP" altLang="en-US" dirty="0"/>
              <a:t>　　　 </a:t>
            </a:r>
            <a:r>
              <a:rPr lang="en-US" altLang="ja-JP" dirty="0">
                <a:solidFill>
                  <a:srgbClr val="FF0000"/>
                </a:solidFill>
              </a:rPr>
              <a:t>d</a:t>
            </a:r>
            <a:r>
              <a:rPr lang="en-US" altLang="ja-JP" dirty="0"/>
              <a:t> = 3</a:t>
            </a:r>
            <a:br>
              <a:rPr lang="ja-JP" altLang="en-US" dirty="0"/>
            </a:br>
            <a:r>
              <a:rPr lang="ja-JP" altLang="en-US" dirty="0"/>
              <a:t>分母に </a:t>
            </a:r>
            <a:r>
              <a:rPr lang="en-US" altLang="ja-JP" dirty="0"/>
              <a:t>2 </a:t>
            </a:r>
            <a:r>
              <a:rPr lang="ja-JP" altLang="en-US" dirty="0"/>
              <a:t>があるので、全体を２倍して、</a:t>
            </a:r>
            <a:br>
              <a:rPr lang="ja-JP" altLang="en-US" dirty="0"/>
            </a:br>
            <a:r>
              <a:rPr lang="en-US" altLang="ja-JP" dirty="0">
                <a:solidFill>
                  <a:srgbClr val="FF0000"/>
                </a:solidFill>
              </a:rPr>
              <a:t>a</a:t>
            </a:r>
            <a:r>
              <a:rPr lang="en-US" altLang="ja-JP" dirty="0"/>
              <a:t> = 2 </a:t>
            </a:r>
            <a:r>
              <a:rPr lang="ja-JP" altLang="en-US" dirty="0"/>
              <a:t>　　　 </a:t>
            </a:r>
            <a:r>
              <a:rPr lang="en-US" altLang="ja-JP" dirty="0">
                <a:solidFill>
                  <a:srgbClr val="FF0000"/>
                </a:solidFill>
              </a:rPr>
              <a:t>b</a:t>
            </a:r>
            <a:r>
              <a:rPr lang="en-US" altLang="ja-JP" dirty="0"/>
              <a:t> = 7 </a:t>
            </a:r>
            <a:r>
              <a:rPr lang="ja-JP" altLang="en-US" dirty="0"/>
              <a:t>　　　</a:t>
            </a:r>
            <a:r>
              <a:rPr lang="en-US" altLang="ja-JP" dirty="0">
                <a:solidFill>
                  <a:srgbClr val="FF0000"/>
                </a:solidFill>
              </a:rPr>
              <a:t>c</a:t>
            </a:r>
            <a:r>
              <a:rPr lang="en-US" altLang="ja-JP" dirty="0"/>
              <a:t> = 4 </a:t>
            </a:r>
            <a:r>
              <a:rPr lang="ja-JP" altLang="en-US" dirty="0"/>
              <a:t>　　　 </a:t>
            </a:r>
            <a:r>
              <a:rPr lang="en-US" altLang="ja-JP" dirty="0">
                <a:solidFill>
                  <a:srgbClr val="FF0000"/>
                </a:solidFill>
              </a:rPr>
              <a:t>d</a:t>
            </a:r>
            <a:r>
              <a:rPr lang="en-US" altLang="ja-JP" dirty="0"/>
              <a:t> = 6</a:t>
            </a:r>
            <a:br>
              <a:rPr lang="ja-JP" altLang="en-US" dirty="0"/>
            </a:br>
            <a:endParaRPr lang="en-US" altLang="ja-JP" dirty="0"/>
          </a:p>
          <a:p>
            <a:r>
              <a:rPr lang="ja-JP" altLang="en-US" sz="3600" dirty="0">
                <a:solidFill>
                  <a:srgbClr val="FF0000"/>
                </a:solidFill>
              </a:rPr>
              <a:t>２</a:t>
            </a:r>
            <a:r>
              <a:rPr lang="en-US" altLang="ja-JP" sz="3600" dirty="0"/>
              <a:t>C</a:t>
            </a:r>
            <a:r>
              <a:rPr lang="en-US" altLang="ja-JP" sz="2800" dirty="0"/>
              <a:t>2</a:t>
            </a:r>
            <a:r>
              <a:rPr lang="en-US" altLang="ja-JP" sz="3600" dirty="0"/>
              <a:t>H</a:t>
            </a:r>
            <a:r>
              <a:rPr lang="en-US" altLang="ja-JP" sz="2800" dirty="0"/>
              <a:t>6</a:t>
            </a:r>
            <a:r>
              <a:rPr lang="en-US" altLang="ja-JP" sz="3600" dirty="0"/>
              <a:t> + </a:t>
            </a:r>
            <a:r>
              <a:rPr lang="ja-JP" altLang="en-US" sz="3600" dirty="0">
                <a:solidFill>
                  <a:srgbClr val="FF0000"/>
                </a:solidFill>
              </a:rPr>
              <a:t>７</a:t>
            </a:r>
            <a:r>
              <a:rPr lang="en-US" altLang="ja-JP" sz="3600" dirty="0"/>
              <a:t>O</a:t>
            </a:r>
            <a:r>
              <a:rPr lang="en-US" altLang="ja-JP" sz="2800" dirty="0"/>
              <a:t>2</a:t>
            </a:r>
            <a:r>
              <a:rPr lang="en-US" altLang="ja-JP" sz="3600" dirty="0"/>
              <a:t> →</a:t>
            </a:r>
            <a:r>
              <a:rPr lang="ja-JP" altLang="en-US" sz="3600" dirty="0"/>
              <a:t>　</a:t>
            </a:r>
            <a:r>
              <a:rPr lang="ja-JP" altLang="en-US" sz="3600" dirty="0">
                <a:solidFill>
                  <a:srgbClr val="FF0000"/>
                </a:solidFill>
              </a:rPr>
              <a:t>４</a:t>
            </a:r>
            <a:r>
              <a:rPr lang="en-US" altLang="ja-JP" sz="3600" dirty="0"/>
              <a:t>CO</a:t>
            </a:r>
            <a:r>
              <a:rPr lang="en-US" altLang="ja-JP" sz="2800" dirty="0"/>
              <a:t>2</a:t>
            </a:r>
            <a:r>
              <a:rPr lang="en-US" altLang="ja-JP" sz="3600" dirty="0"/>
              <a:t> + </a:t>
            </a:r>
            <a:r>
              <a:rPr lang="ja-JP" altLang="en-US" sz="3600" dirty="0">
                <a:solidFill>
                  <a:srgbClr val="FF0000"/>
                </a:solidFill>
              </a:rPr>
              <a:t>６</a:t>
            </a:r>
            <a:r>
              <a:rPr lang="en-US" altLang="ja-JP" sz="3600" dirty="0"/>
              <a:t>H</a:t>
            </a:r>
            <a:r>
              <a:rPr lang="en-US" altLang="ja-JP" sz="2800" dirty="0"/>
              <a:t>2</a:t>
            </a:r>
            <a:r>
              <a:rPr lang="en-US" altLang="ja-JP" sz="3600" dirty="0"/>
              <a:t>O</a:t>
            </a:r>
            <a:endParaRPr kumimoji="1" lang="ja-JP" altLang="en-US" sz="3600" dirty="0"/>
          </a:p>
        </p:txBody>
      </p:sp>
    </p:spTree>
    <p:extLst>
      <p:ext uri="{BB962C8B-B14F-4D97-AF65-F5344CB8AC3E}">
        <p14:creationId xmlns:p14="http://schemas.microsoft.com/office/powerpoint/2010/main" val="203897151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156</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平成２５年度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問３８</a:t>
            </a:r>
          </a:p>
        </p:txBody>
      </p:sp>
      <p:sp>
        <p:nvSpPr>
          <p:cNvPr id="7" name="テキスト ボックス 6"/>
          <p:cNvSpPr txBox="1"/>
          <p:nvPr/>
        </p:nvSpPr>
        <p:spPr>
          <a:xfrm>
            <a:off x="636149" y="1196752"/>
            <a:ext cx="8075865" cy="1077218"/>
          </a:xfrm>
          <a:prstGeom prst="rect">
            <a:avLst/>
          </a:prstGeom>
          <a:noFill/>
        </p:spPr>
        <p:txBody>
          <a:bodyPr wrap="square" rtlCol="0">
            <a:spAutoFit/>
          </a:bodyPr>
          <a:lstStyle/>
          <a:p>
            <a:r>
              <a:rPr kumimoji="1" lang="ja-JP" altLang="en-US" sz="3200" dirty="0"/>
              <a:t>以下のうち、黄緑色の炎色反応を示すものを一つ選び、その番号を解答欄に記入しなさい。</a:t>
            </a:r>
          </a:p>
        </p:txBody>
      </p:sp>
      <p:sp>
        <p:nvSpPr>
          <p:cNvPr id="8" name="テキスト ボックス 7"/>
          <p:cNvSpPr txBox="1"/>
          <p:nvPr/>
        </p:nvSpPr>
        <p:spPr>
          <a:xfrm>
            <a:off x="1835696" y="3284984"/>
            <a:ext cx="6220471" cy="2554545"/>
          </a:xfrm>
          <a:prstGeom prst="rect">
            <a:avLst/>
          </a:prstGeom>
          <a:noFill/>
        </p:spPr>
        <p:txBody>
          <a:bodyPr wrap="square" rtlCol="0">
            <a:spAutoFit/>
          </a:bodyPr>
          <a:lstStyle/>
          <a:p>
            <a:r>
              <a:rPr kumimoji="1" lang="ja-JP" altLang="en-US" sz="4000" dirty="0">
                <a:latin typeface="+mn-ea"/>
                <a:ea typeface="+mn-ea"/>
              </a:rPr>
              <a:t>１　Ｓｒ </a:t>
            </a:r>
            <a:r>
              <a:rPr kumimoji="1" lang="en-US" altLang="ja-JP" sz="4000" dirty="0">
                <a:latin typeface="+mn-ea"/>
                <a:ea typeface="+mn-ea"/>
              </a:rPr>
              <a:t>(</a:t>
            </a:r>
            <a:r>
              <a:rPr kumimoji="1" lang="ja-JP" altLang="en-US" sz="4000" dirty="0">
                <a:latin typeface="+mn-ea"/>
                <a:ea typeface="+mn-ea"/>
              </a:rPr>
              <a:t>ストロンチウム）</a:t>
            </a:r>
            <a:endParaRPr kumimoji="1" lang="en-US" altLang="ja-JP" sz="4000" dirty="0">
              <a:latin typeface="+mn-ea"/>
              <a:ea typeface="+mn-ea"/>
            </a:endParaRPr>
          </a:p>
          <a:p>
            <a:r>
              <a:rPr lang="ja-JP" altLang="en-US" sz="4000" dirty="0">
                <a:latin typeface="+mn-ea"/>
                <a:ea typeface="+mn-ea"/>
              </a:rPr>
              <a:t>２　</a:t>
            </a:r>
            <a:r>
              <a:rPr lang="ja-JP" altLang="en-US" sz="4000" dirty="0">
                <a:latin typeface="+mn-ea"/>
              </a:rPr>
              <a:t>Ｃａ （カルシウム）</a:t>
            </a:r>
            <a:endParaRPr lang="en-US" altLang="ja-JP" sz="4000" dirty="0">
              <a:latin typeface="ＭＳ 明朝" pitchFamily="17" charset="-128"/>
              <a:ea typeface="ＭＳ 明朝" pitchFamily="17" charset="-128"/>
            </a:endParaRPr>
          </a:p>
          <a:p>
            <a:r>
              <a:rPr lang="ja-JP" altLang="en-US" sz="4000" dirty="0">
                <a:latin typeface="+mn-ea"/>
                <a:ea typeface="+mn-ea"/>
              </a:rPr>
              <a:t>３　Ｌｉ （リチウム）</a:t>
            </a:r>
            <a:endParaRPr lang="en-US" altLang="ja-JP" sz="4000" dirty="0">
              <a:latin typeface="ＭＳ 明朝" pitchFamily="17" charset="-128"/>
              <a:ea typeface="ＭＳ 明朝" pitchFamily="17" charset="-128"/>
            </a:endParaRPr>
          </a:p>
          <a:p>
            <a:r>
              <a:rPr lang="ja-JP" altLang="en-US" sz="4000" dirty="0">
                <a:latin typeface="+mn-ea"/>
              </a:rPr>
              <a:t>４　Ｂａ （バリウム）</a:t>
            </a:r>
            <a:endParaRPr lang="en-US" altLang="ja-JP" sz="4000" dirty="0">
              <a:latin typeface="+mn-ea"/>
              <a:ea typeface="+mn-ea"/>
            </a:endParaRPr>
          </a:p>
        </p:txBody>
      </p:sp>
      <p:sp>
        <p:nvSpPr>
          <p:cNvPr id="9" name="正方形/長方形 8"/>
          <p:cNvSpPr/>
          <p:nvPr/>
        </p:nvSpPr>
        <p:spPr>
          <a:xfrm>
            <a:off x="1907704" y="5229200"/>
            <a:ext cx="4176464" cy="57606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722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r>
              <a:rPr lang="en-US" altLang="ja-JP"/>
              <a:t>2014/6/29</a:t>
            </a:r>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157</a:t>
            </a:fld>
            <a:endParaRPr lang="en-US" altLang="ja-JP"/>
          </a:p>
        </p:txBody>
      </p:sp>
      <p:sp>
        <p:nvSpPr>
          <p:cNvPr id="4" name="テキスト ボックス 3"/>
          <p:cNvSpPr txBox="1"/>
          <p:nvPr/>
        </p:nvSpPr>
        <p:spPr>
          <a:xfrm>
            <a:off x="380528" y="116632"/>
            <a:ext cx="2031325" cy="646331"/>
          </a:xfrm>
          <a:prstGeom prst="rect">
            <a:avLst/>
          </a:prstGeom>
          <a:noFill/>
        </p:spPr>
        <p:txBody>
          <a:bodyPr wrap="none" rtlCol="0">
            <a:spAutoFit/>
          </a:bodyPr>
          <a:lstStyle/>
          <a:p>
            <a:r>
              <a:rPr lang="ja-JP" altLang="en-US" sz="3600" dirty="0"/>
              <a:t>炎色反応</a:t>
            </a:r>
            <a:endParaRPr kumimoji="1" lang="ja-JP" altLang="en-US" sz="3600" dirty="0"/>
          </a:p>
        </p:txBody>
      </p:sp>
      <p:sp>
        <p:nvSpPr>
          <p:cNvPr id="5" name="テキスト ボックス 4"/>
          <p:cNvSpPr txBox="1"/>
          <p:nvPr/>
        </p:nvSpPr>
        <p:spPr>
          <a:xfrm>
            <a:off x="611560" y="762963"/>
            <a:ext cx="8095486" cy="1384995"/>
          </a:xfrm>
          <a:prstGeom prst="rect">
            <a:avLst/>
          </a:prstGeom>
          <a:noFill/>
        </p:spPr>
        <p:txBody>
          <a:bodyPr wrap="none" rtlCol="0">
            <a:spAutoFit/>
          </a:bodyPr>
          <a:lstStyle/>
          <a:p>
            <a:r>
              <a:rPr lang="ja-JP" altLang="en-US" sz="2800" dirty="0"/>
              <a:t>アルカリ金属やアルカリ土類金属等の化合物をガス</a:t>
            </a:r>
            <a:endParaRPr lang="en-US" altLang="ja-JP" sz="2800" dirty="0"/>
          </a:p>
          <a:p>
            <a:r>
              <a:rPr lang="ja-JP" altLang="en-US" sz="2800" dirty="0"/>
              <a:t>バーナーで</a:t>
            </a:r>
            <a:r>
              <a:rPr kumimoji="1" lang="ja-JP" altLang="en-US" sz="2800" dirty="0"/>
              <a:t>強く熱すると、各金属に特有の色を示す。</a:t>
            </a:r>
            <a:endParaRPr kumimoji="1" lang="en-US" altLang="ja-JP" sz="2800" dirty="0"/>
          </a:p>
          <a:p>
            <a:r>
              <a:rPr kumimoji="1" lang="ja-JP" altLang="en-US" sz="2800" dirty="0"/>
              <a:t>この現象を炎色反応という</a:t>
            </a:r>
          </a:p>
        </p:txBody>
      </p:sp>
      <p:pic>
        <p:nvPicPr>
          <p:cNvPr id="1026" name="Picture 2" descr="http://hp.vector.co.jp/authors/VA010423/mov_jpg/fl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015" y="2434516"/>
            <a:ext cx="4368481" cy="21466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993869"/>
            <a:ext cx="9030063" cy="124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95" y="2502827"/>
            <a:ext cx="4332516" cy="211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07555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158</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平成２５年度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問３９</a:t>
            </a:r>
          </a:p>
        </p:txBody>
      </p:sp>
      <p:sp>
        <p:nvSpPr>
          <p:cNvPr id="7" name="テキスト ボックス 6"/>
          <p:cNvSpPr txBox="1"/>
          <p:nvPr/>
        </p:nvSpPr>
        <p:spPr>
          <a:xfrm>
            <a:off x="636149" y="1196752"/>
            <a:ext cx="8075865" cy="2062103"/>
          </a:xfrm>
          <a:prstGeom prst="rect">
            <a:avLst/>
          </a:prstGeom>
          <a:noFill/>
        </p:spPr>
        <p:txBody>
          <a:bodyPr wrap="square" rtlCol="0">
            <a:spAutoFit/>
          </a:bodyPr>
          <a:lstStyle/>
          <a:p>
            <a:r>
              <a:rPr kumimoji="1" lang="ja-JP" altLang="en-US" sz="3200" dirty="0"/>
              <a:t>以下金属のうち、それぞれの金属イオンを含む水溶液に硫化水素を通じたとき、沈殿物が</a:t>
            </a:r>
            <a:r>
              <a:rPr kumimoji="1" lang="ja-JP" altLang="en-US" sz="3200" u="sng" dirty="0"/>
              <a:t>生じないもの</a:t>
            </a:r>
            <a:r>
              <a:rPr kumimoji="1" lang="ja-JP" altLang="en-US" sz="3200" dirty="0"/>
              <a:t>を一つ選び、その番号を解答欄に記入しなさい。</a:t>
            </a:r>
          </a:p>
        </p:txBody>
      </p:sp>
      <p:sp>
        <p:nvSpPr>
          <p:cNvPr id="8" name="テキスト ボックス 7"/>
          <p:cNvSpPr txBox="1"/>
          <p:nvPr/>
        </p:nvSpPr>
        <p:spPr>
          <a:xfrm>
            <a:off x="1835696" y="3284984"/>
            <a:ext cx="6220471" cy="2554545"/>
          </a:xfrm>
          <a:prstGeom prst="rect">
            <a:avLst/>
          </a:prstGeom>
          <a:noFill/>
        </p:spPr>
        <p:txBody>
          <a:bodyPr wrap="square" rtlCol="0">
            <a:spAutoFit/>
          </a:bodyPr>
          <a:lstStyle/>
          <a:p>
            <a:r>
              <a:rPr kumimoji="1" lang="ja-JP" altLang="en-US" sz="4000" dirty="0">
                <a:latin typeface="+mn-ea"/>
                <a:ea typeface="+mn-ea"/>
              </a:rPr>
              <a:t>１　Ａｇ </a:t>
            </a:r>
            <a:r>
              <a:rPr kumimoji="1" lang="en-US" altLang="ja-JP" sz="4000" dirty="0">
                <a:latin typeface="+mn-ea"/>
                <a:ea typeface="+mn-ea"/>
              </a:rPr>
              <a:t>(</a:t>
            </a:r>
            <a:r>
              <a:rPr kumimoji="1" lang="ja-JP" altLang="en-US" sz="4000" dirty="0">
                <a:latin typeface="+mn-ea"/>
                <a:ea typeface="+mn-ea"/>
              </a:rPr>
              <a:t>銀）</a:t>
            </a:r>
            <a:endParaRPr kumimoji="1" lang="en-US" altLang="ja-JP" sz="4000" dirty="0">
              <a:latin typeface="+mn-ea"/>
              <a:ea typeface="+mn-ea"/>
            </a:endParaRPr>
          </a:p>
          <a:p>
            <a:r>
              <a:rPr lang="ja-JP" altLang="en-US" sz="4000" dirty="0">
                <a:latin typeface="+mn-ea"/>
                <a:ea typeface="+mn-ea"/>
              </a:rPr>
              <a:t>２　</a:t>
            </a:r>
            <a:r>
              <a:rPr lang="ja-JP" altLang="en-US" sz="4000" dirty="0">
                <a:latin typeface="+mn-ea"/>
              </a:rPr>
              <a:t>Ｐｂ （鉛）</a:t>
            </a:r>
            <a:endParaRPr lang="en-US" altLang="ja-JP" sz="4000" dirty="0">
              <a:latin typeface="ＭＳ 明朝" pitchFamily="17" charset="-128"/>
              <a:ea typeface="ＭＳ 明朝" pitchFamily="17" charset="-128"/>
            </a:endParaRPr>
          </a:p>
          <a:p>
            <a:r>
              <a:rPr lang="ja-JP" altLang="en-US" sz="4000" dirty="0">
                <a:latin typeface="+mn-ea"/>
                <a:ea typeface="+mn-ea"/>
              </a:rPr>
              <a:t>３　Ｃｄ （カドミウム）</a:t>
            </a:r>
            <a:endParaRPr lang="en-US" altLang="ja-JP" sz="4000" dirty="0">
              <a:latin typeface="ＭＳ 明朝" pitchFamily="17" charset="-128"/>
              <a:ea typeface="ＭＳ 明朝" pitchFamily="17" charset="-128"/>
            </a:endParaRPr>
          </a:p>
          <a:p>
            <a:r>
              <a:rPr lang="ja-JP" altLang="en-US" sz="4000" dirty="0">
                <a:latin typeface="+mn-ea"/>
              </a:rPr>
              <a:t>４　Ｃａ （カルシウム）</a:t>
            </a:r>
            <a:endParaRPr lang="en-US" altLang="ja-JP" sz="4000" dirty="0">
              <a:latin typeface="+mn-ea"/>
              <a:ea typeface="+mn-ea"/>
            </a:endParaRPr>
          </a:p>
        </p:txBody>
      </p:sp>
      <p:sp>
        <p:nvSpPr>
          <p:cNvPr id="9" name="正方形/長方形 8"/>
          <p:cNvSpPr/>
          <p:nvPr/>
        </p:nvSpPr>
        <p:spPr>
          <a:xfrm>
            <a:off x="1907704" y="5229200"/>
            <a:ext cx="4176464" cy="57606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537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159</a:t>
            </a:fld>
            <a:endParaRPr lang="en-US" altLang="ja-JP"/>
          </a:p>
        </p:txBody>
      </p:sp>
      <p:pic>
        <p:nvPicPr>
          <p:cNvPr id="1026" name="Picture 2" descr="イメージ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6696744" cy="38573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イメージ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4509120"/>
            <a:ext cx="6943623"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197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16</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平成１９年度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問３３</a:t>
            </a:r>
          </a:p>
        </p:txBody>
      </p:sp>
      <p:sp>
        <p:nvSpPr>
          <p:cNvPr id="7" name="テキスト ボックス 6"/>
          <p:cNvSpPr txBox="1"/>
          <p:nvPr/>
        </p:nvSpPr>
        <p:spPr>
          <a:xfrm>
            <a:off x="611560" y="1412776"/>
            <a:ext cx="7920880" cy="1569660"/>
          </a:xfrm>
          <a:prstGeom prst="rect">
            <a:avLst/>
          </a:prstGeom>
          <a:noFill/>
        </p:spPr>
        <p:txBody>
          <a:bodyPr wrap="square" rtlCol="0">
            <a:spAutoFit/>
          </a:bodyPr>
          <a:lstStyle/>
          <a:p>
            <a:r>
              <a:rPr kumimoji="1" lang="ja-JP" altLang="en-US" sz="3200" dirty="0"/>
              <a:t>次の官能基とその名称の組み合わせとして、誤っているものを下から一つ選び、その番号を解答欄に記入しなさい。</a:t>
            </a:r>
          </a:p>
        </p:txBody>
      </p:sp>
      <p:sp>
        <p:nvSpPr>
          <p:cNvPr id="9" name="テキスト ボックス 8"/>
          <p:cNvSpPr txBox="1"/>
          <p:nvPr/>
        </p:nvSpPr>
        <p:spPr>
          <a:xfrm>
            <a:off x="1835696" y="3212976"/>
            <a:ext cx="5817618" cy="2862322"/>
          </a:xfrm>
          <a:prstGeom prst="rect">
            <a:avLst/>
          </a:prstGeom>
          <a:noFill/>
        </p:spPr>
        <p:txBody>
          <a:bodyPr wrap="none" rtlCol="0">
            <a:spAutoFit/>
          </a:bodyPr>
          <a:lstStyle/>
          <a:p>
            <a:r>
              <a:rPr kumimoji="1" lang="ja-JP" altLang="en-US" sz="3600" dirty="0"/>
              <a:t>　　官能基　　　　　名称</a:t>
            </a:r>
            <a:endParaRPr kumimoji="1" lang="en-US" altLang="ja-JP" sz="3600" dirty="0"/>
          </a:p>
          <a:p>
            <a:pPr>
              <a:tabLst>
                <a:tab pos="536575" algn="l"/>
              </a:tabLst>
            </a:pPr>
            <a:r>
              <a:rPr kumimoji="1" lang="ja-JP" altLang="en-US" sz="3600" dirty="0"/>
              <a:t>１</a:t>
            </a:r>
            <a:r>
              <a:rPr kumimoji="1" lang="en-US" altLang="ja-JP" sz="3600" dirty="0"/>
              <a:t>	</a:t>
            </a:r>
            <a:r>
              <a:rPr kumimoji="1" lang="ja-JP" altLang="en-US" sz="3600" dirty="0"/>
              <a:t>－ＣＨＯ</a:t>
            </a:r>
            <a:r>
              <a:rPr kumimoji="1" lang="en-US" altLang="ja-JP" sz="3600" dirty="0"/>
              <a:t>	</a:t>
            </a:r>
            <a:r>
              <a:rPr kumimoji="1" lang="ja-JP" altLang="en-US" sz="3600" dirty="0"/>
              <a:t>アルデヒド基</a:t>
            </a:r>
            <a:endParaRPr kumimoji="1" lang="en-US" altLang="ja-JP" sz="3600" dirty="0"/>
          </a:p>
          <a:p>
            <a:pPr>
              <a:tabLst>
                <a:tab pos="536575" algn="l"/>
              </a:tabLst>
            </a:pPr>
            <a:r>
              <a:rPr lang="ja-JP" altLang="en-US" sz="3600" dirty="0"/>
              <a:t>２</a:t>
            </a:r>
            <a:r>
              <a:rPr lang="en-US" altLang="ja-JP" sz="3600" dirty="0"/>
              <a:t>	</a:t>
            </a:r>
            <a:r>
              <a:rPr lang="ja-JP" altLang="en-US" sz="3600" dirty="0"/>
              <a:t>－ＣＨ</a:t>
            </a:r>
            <a:r>
              <a:rPr lang="ja-JP" altLang="en-US" sz="2800" dirty="0"/>
              <a:t>３</a:t>
            </a:r>
            <a:r>
              <a:rPr lang="en-US" altLang="ja-JP" sz="2800" dirty="0"/>
              <a:t>	</a:t>
            </a:r>
            <a:r>
              <a:rPr lang="ja-JP" altLang="en-US" sz="3600" dirty="0"/>
              <a:t>メチル基</a:t>
            </a:r>
            <a:endParaRPr lang="en-US" altLang="ja-JP" sz="4400" dirty="0"/>
          </a:p>
          <a:p>
            <a:pPr>
              <a:tabLst>
                <a:tab pos="536575" algn="l"/>
              </a:tabLst>
            </a:pPr>
            <a:r>
              <a:rPr kumimoji="1" lang="ja-JP" altLang="en-US" sz="3600" dirty="0"/>
              <a:t>３</a:t>
            </a:r>
            <a:r>
              <a:rPr kumimoji="1" lang="en-US" altLang="ja-JP" sz="3600" dirty="0"/>
              <a:t>	</a:t>
            </a:r>
            <a:r>
              <a:rPr kumimoji="1" lang="ja-JP" altLang="en-US" sz="3600" dirty="0"/>
              <a:t>－ＯＨ</a:t>
            </a:r>
            <a:r>
              <a:rPr kumimoji="1" lang="en-US" altLang="ja-JP" sz="3600" dirty="0"/>
              <a:t>		</a:t>
            </a:r>
            <a:r>
              <a:rPr lang="ja-JP" altLang="en-US" sz="3600" dirty="0"/>
              <a:t>ヒドロキシル基</a:t>
            </a:r>
            <a:endParaRPr kumimoji="1" lang="en-US" altLang="ja-JP" sz="3600" dirty="0"/>
          </a:p>
          <a:p>
            <a:pPr>
              <a:tabLst>
                <a:tab pos="536575" algn="l"/>
              </a:tabLst>
            </a:pPr>
            <a:r>
              <a:rPr lang="ja-JP" altLang="en-US" sz="3600" dirty="0"/>
              <a:t>４</a:t>
            </a:r>
            <a:r>
              <a:rPr lang="en-US" altLang="ja-JP" sz="3600" dirty="0"/>
              <a:t>	</a:t>
            </a:r>
            <a:r>
              <a:rPr lang="ja-JP" altLang="en-US" sz="3600" dirty="0"/>
              <a:t>－ＮＯ</a:t>
            </a:r>
            <a:r>
              <a:rPr lang="ja-JP" altLang="en-US" sz="2800" dirty="0"/>
              <a:t>２</a:t>
            </a:r>
            <a:r>
              <a:rPr lang="en-US" altLang="ja-JP" sz="2800" dirty="0"/>
              <a:t>	</a:t>
            </a:r>
            <a:r>
              <a:rPr lang="ja-JP" altLang="en-US" sz="3600" dirty="0"/>
              <a:t>アミノ基</a:t>
            </a:r>
            <a:endParaRPr lang="en-US" altLang="ja-JP" sz="3600" dirty="0"/>
          </a:p>
        </p:txBody>
      </p:sp>
      <p:cxnSp>
        <p:nvCxnSpPr>
          <p:cNvPr id="11" name="直線コネクタ 10"/>
          <p:cNvCxnSpPr/>
          <p:nvPr/>
        </p:nvCxnSpPr>
        <p:spPr>
          <a:xfrm>
            <a:off x="1691680" y="3861048"/>
            <a:ext cx="61926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2338408" y="3234058"/>
            <a:ext cx="0" cy="2931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835696" y="5445224"/>
            <a:ext cx="5958438" cy="63007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404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160</a:t>
            </a:fld>
            <a:endParaRPr lang="en-US" altLang="ja-JP"/>
          </a:p>
        </p:txBody>
      </p:sp>
      <p:pic>
        <p:nvPicPr>
          <p:cNvPr id="2050" name="Picture 2" descr="http://blogs.c.yimg.jp/res/blog-63-2a/nozakishuhei/folder/155699/47/636847/img_4?11794323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205" y="116632"/>
            <a:ext cx="5904656" cy="48047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logs.c.yimg.jp/res/blog-63-2a/nozakishuhei/folder/155699/47/636847/img_7?11794323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565" y="4921402"/>
            <a:ext cx="6280856" cy="181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69440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161</a:t>
            </a:fld>
            <a:endParaRPr lang="en-US" altLang="ja-JP"/>
          </a:p>
        </p:txBody>
      </p:sp>
      <p:pic>
        <p:nvPicPr>
          <p:cNvPr id="3074" name="Picture 2" descr="http://www.geocities.jp/don_guri131/image6/tinndenn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620688"/>
            <a:ext cx="8847099" cy="568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4640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162</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平成２５年度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問４０</a:t>
            </a:r>
          </a:p>
        </p:txBody>
      </p:sp>
      <p:sp>
        <p:nvSpPr>
          <p:cNvPr id="7" name="テキスト ボックス 6"/>
          <p:cNvSpPr txBox="1"/>
          <p:nvPr/>
        </p:nvSpPr>
        <p:spPr>
          <a:xfrm>
            <a:off x="636149" y="1196752"/>
            <a:ext cx="8075865" cy="2062103"/>
          </a:xfrm>
          <a:prstGeom prst="rect">
            <a:avLst/>
          </a:prstGeom>
          <a:noFill/>
        </p:spPr>
        <p:txBody>
          <a:bodyPr wrap="square" rtlCol="0">
            <a:spAutoFit/>
          </a:bodyPr>
          <a:lstStyle/>
          <a:p>
            <a:r>
              <a:rPr kumimoji="1" lang="ja-JP" altLang="en-US" sz="3200" dirty="0"/>
              <a:t>以下のうち、炭素電極を使ってＮａＣｌ（塩化ナトリウム）水溶液を電気分解し</a:t>
            </a:r>
            <a:r>
              <a:rPr lang="ja-JP" altLang="en-US" sz="3200" dirty="0"/>
              <a:t>た場合に、陰極で発生するものを一つ選び、その番号を解答欄に</a:t>
            </a:r>
            <a:r>
              <a:rPr kumimoji="1" lang="ja-JP" altLang="en-US" sz="3200" dirty="0"/>
              <a:t>記入しなさい。</a:t>
            </a:r>
          </a:p>
        </p:txBody>
      </p:sp>
      <p:sp>
        <p:nvSpPr>
          <p:cNvPr id="8" name="テキスト ボックス 7"/>
          <p:cNvSpPr txBox="1"/>
          <p:nvPr/>
        </p:nvSpPr>
        <p:spPr>
          <a:xfrm>
            <a:off x="1835696" y="3284984"/>
            <a:ext cx="6220471" cy="2554545"/>
          </a:xfrm>
          <a:prstGeom prst="rect">
            <a:avLst/>
          </a:prstGeom>
          <a:noFill/>
        </p:spPr>
        <p:txBody>
          <a:bodyPr wrap="square" rtlCol="0">
            <a:spAutoFit/>
          </a:bodyPr>
          <a:lstStyle/>
          <a:p>
            <a:r>
              <a:rPr kumimoji="1" lang="ja-JP" altLang="en-US" sz="4000" dirty="0">
                <a:latin typeface="+mn-ea"/>
                <a:ea typeface="+mn-ea"/>
              </a:rPr>
              <a:t>１　Ｎ</a:t>
            </a:r>
            <a:r>
              <a:rPr kumimoji="1" lang="ja-JP" altLang="en-US" sz="2800" dirty="0">
                <a:latin typeface="+mn-ea"/>
                <a:ea typeface="+mn-ea"/>
              </a:rPr>
              <a:t>２</a:t>
            </a:r>
            <a:r>
              <a:rPr kumimoji="1" lang="ja-JP" altLang="en-US" sz="4000" dirty="0">
                <a:latin typeface="+mn-ea"/>
                <a:ea typeface="+mn-ea"/>
              </a:rPr>
              <a:t> </a:t>
            </a:r>
            <a:r>
              <a:rPr kumimoji="1" lang="en-US" altLang="ja-JP" sz="4000" dirty="0">
                <a:latin typeface="+mn-ea"/>
                <a:ea typeface="+mn-ea"/>
              </a:rPr>
              <a:t>(</a:t>
            </a:r>
            <a:r>
              <a:rPr kumimoji="1" lang="ja-JP" altLang="en-US" sz="4000" dirty="0">
                <a:latin typeface="+mn-ea"/>
                <a:ea typeface="+mn-ea"/>
              </a:rPr>
              <a:t>窒素）</a:t>
            </a:r>
            <a:endParaRPr kumimoji="1" lang="en-US" altLang="ja-JP" sz="4000" dirty="0">
              <a:latin typeface="+mn-ea"/>
              <a:ea typeface="+mn-ea"/>
            </a:endParaRPr>
          </a:p>
          <a:p>
            <a:r>
              <a:rPr lang="ja-JP" altLang="en-US" sz="4000" dirty="0">
                <a:latin typeface="+mn-ea"/>
                <a:ea typeface="+mn-ea"/>
              </a:rPr>
              <a:t>２　</a:t>
            </a:r>
            <a:r>
              <a:rPr lang="ja-JP" altLang="en-US" sz="4000" dirty="0">
                <a:latin typeface="+mn-ea"/>
              </a:rPr>
              <a:t>Ｃｌ （塩素）</a:t>
            </a:r>
            <a:endParaRPr lang="en-US" altLang="ja-JP" sz="4000" dirty="0">
              <a:latin typeface="ＭＳ 明朝" pitchFamily="17" charset="-128"/>
              <a:ea typeface="ＭＳ 明朝" pitchFamily="17" charset="-128"/>
            </a:endParaRPr>
          </a:p>
          <a:p>
            <a:r>
              <a:rPr lang="ja-JP" altLang="en-US" sz="4000" dirty="0">
                <a:latin typeface="+mn-ea"/>
                <a:ea typeface="+mn-ea"/>
              </a:rPr>
              <a:t>３　Ｈ</a:t>
            </a:r>
            <a:r>
              <a:rPr lang="ja-JP" altLang="en-US" sz="2800" dirty="0">
                <a:latin typeface="+mn-ea"/>
                <a:ea typeface="+mn-ea"/>
              </a:rPr>
              <a:t>２</a:t>
            </a:r>
            <a:r>
              <a:rPr lang="ja-JP" altLang="en-US" sz="4000" dirty="0">
                <a:latin typeface="+mn-ea"/>
                <a:ea typeface="+mn-ea"/>
              </a:rPr>
              <a:t> （水素）</a:t>
            </a:r>
            <a:endParaRPr lang="en-US" altLang="ja-JP" sz="4000" dirty="0">
              <a:latin typeface="ＭＳ 明朝" pitchFamily="17" charset="-128"/>
              <a:ea typeface="ＭＳ 明朝" pitchFamily="17" charset="-128"/>
            </a:endParaRPr>
          </a:p>
          <a:p>
            <a:r>
              <a:rPr lang="ja-JP" altLang="en-US" sz="4000" dirty="0">
                <a:latin typeface="+mn-ea"/>
              </a:rPr>
              <a:t>４　Ｏ</a:t>
            </a:r>
            <a:r>
              <a:rPr lang="ja-JP" altLang="en-US" sz="2800" dirty="0">
                <a:latin typeface="+mn-ea"/>
              </a:rPr>
              <a:t>２</a:t>
            </a:r>
            <a:r>
              <a:rPr lang="ja-JP" altLang="en-US" sz="4000" dirty="0">
                <a:latin typeface="+mn-ea"/>
              </a:rPr>
              <a:t> （酸素）</a:t>
            </a:r>
            <a:endParaRPr lang="en-US" altLang="ja-JP" sz="4000" dirty="0">
              <a:latin typeface="+mn-ea"/>
              <a:ea typeface="+mn-ea"/>
            </a:endParaRPr>
          </a:p>
        </p:txBody>
      </p:sp>
      <p:sp>
        <p:nvSpPr>
          <p:cNvPr id="9" name="正方形/長方形 8"/>
          <p:cNvSpPr/>
          <p:nvPr/>
        </p:nvSpPr>
        <p:spPr>
          <a:xfrm>
            <a:off x="1823099" y="4622179"/>
            <a:ext cx="4176464" cy="57606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340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163</a:t>
            </a:fld>
            <a:endParaRPr lang="en-US" altLang="ja-JP"/>
          </a:p>
        </p:txBody>
      </p:sp>
      <p:sp>
        <p:nvSpPr>
          <p:cNvPr id="4" name="正方形/長方形 3"/>
          <p:cNvSpPr/>
          <p:nvPr/>
        </p:nvSpPr>
        <p:spPr>
          <a:xfrm>
            <a:off x="257457" y="980728"/>
            <a:ext cx="8496944" cy="4524315"/>
          </a:xfrm>
          <a:prstGeom prst="rect">
            <a:avLst/>
          </a:prstGeom>
        </p:spPr>
        <p:txBody>
          <a:bodyPr wrap="square">
            <a:spAutoFit/>
          </a:bodyPr>
          <a:lstStyle/>
          <a:p>
            <a:r>
              <a:rPr lang="ja-JP" altLang="en-US" sz="3200" dirty="0"/>
              <a:t>＜水酸化ナトリウム＞</a:t>
            </a:r>
            <a:br>
              <a:rPr lang="ja-JP" altLang="en-US" sz="3200" dirty="0"/>
            </a:br>
            <a:r>
              <a:rPr lang="ja-JP" altLang="en-US" sz="3200" b="1" dirty="0"/>
              <a:t>イオン交換膜法</a:t>
            </a:r>
            <a:br>
              <a:rPr lang="ja-JP" altLang="en-US" sz="3200" dirty="0"/>
            </a:br>
            <a:r>
              <a:rPr lang="ja-JP" altLang="en-US" sz="3200" dirty="0"/>
              <a:t>ＮａＣｌ→Ｎａ</a:t>
            </a:r>
            <a:r>
              <a:rPr lang="ja-JP" altLang="en-US" sz="3200" baseline="30000" dirty="0"/>
              <a:t>＋</a:t>
            </a:r>
            <a:r>
              <a:rPr lang="ja-JP" altLang="en-US" sz="3200" dirty="0"/>
              <a:t>＋Ｃｌ</a:t>
            </a:r>
            <a:r>
              <a:rPr lang="ja-JP" altLang="en-US" sz="3200" baseline="30000" dirty="0"/>
              <a:t>－</a:t>
            </a:r>
            <a:br>
              <a:rPr lang="ja-JP" altLang="en-US" sz="3200" dirty="0"/>
            </a:br>
            <a:endParaRPr lang="en-US" altLang="ja-JP" sz="3200" dirty="0"/>
          </a:p>
          <a:p>
            <a:r>
              <a:rPr lang="ja-JP" altLang="en-US" sz="3200" dirty="0"/>
              <a:t>陰極：</a:t>
            </a:r>
            <a:r>
              <a:rPr lang="ja-JP" altLang="en-US" sz="3200" b="1" dirty="0"/>
              <a:t>２Ｈ</a:t>
            </a:r>
            <a:r>
              <a:rPr lang="ja-JP" altLang="en-US" sz="3200" b="1" baseline="-25000" dirty="0"/>
              <a:t>２</a:t>
            </a:r>
            <a:r>
              <a:rPr lang="ja-JP" altLang="en-US" sz="3200" b="1" dirty="0"/>
              <a:t>Ｏ＋２ｅ</a:t>
            </a:r>
            <a:r>
              <a:rPr lang="ja-JP" altLang="en-US" sz="3200" b="1" baseline="30000" dirty="0"/>
              <a:t>－</a:t>
            </a:r>
            <a:r>
              <a:rPr lang="ja-JP" altLang="en-US" sz="3200" b="1" dirty="0"/>
              <a:t>→Ｈ</a:t>
            </a:r>
            <a:r>
              <a:rPr lang="ja-JP" altLang="en-US" sz="3200" b="1" baseline="-25000" dirty="0"/>
              <a:t>２</a:t>
            </a:r>
            <a:r>
              <a:rPr lang="ja-JP" altLang="en-US" sz="3200" b="1" dirty="0"/>
              <a:t>＋２ＯＨ</a:t>
            </a:r>
            <a:r>
              <a:rPr lang="ja-JP" altLang="en-US" sz="3200" b="1" baseline="30000" dirty="0"/>
              <a:t>－</a:t>
            </a:r>
            <a:r>
              <a:rPr lang="ja-JP" altLang="en-US" sz="3200" dirty="0"/>
              <a:t>　　</a:t>
            </a:r>
            <a:br>
              <a:rPr lang="ja-JP" altLang="en-US" sz="3200" dirty="0"/>
            </a:br>
            <a:r>
              <a:rPr lang="ja-JP" altLang="en-US" sz="3200" dirty="0"/>
              <a:t>Ｈ原子の酸化数＋１→０（減少）　還元された</a:t>
            </a:r>
            <a:br>
              <a:rPr lang="ja-JP" altLang="en-US" sz="3200" dirty="0"/>
            </a:br>
            <a:r>
              <a:rPr lang="ja-JP" altLang="en-US" sz="3200" dirty="0"/>
              <a:t>　</a:t>
            </a:r>
            <a:endParaRPr lang="en-US" altLang="ja-JP" sz="3200" dirty="0"/>
          </a:p>
          <a:p>
            <a:r>
              <a:rPr lang="ja-JP" altLang="en-US" sz="3200" dirty="0"/>
              <a:t>陽極：２Ｃｌ</a:t>
            </a:r>
            <a:r>
              <a:rPr lang="ja-JP" altLang="en-US" sz="3200" baseline="30000" dirty="0"/>
              <a:t>－</a:t>
            </a:r>
            <a:r>
              <a:rPr lang="ja-JP" altLang="en-US" sz="3200" dirty="0"/>
              <a:t>→Ｃｌ</a:t>
            </a:r>
            <a:r>
              <a:rPr lang="ja-JP" altLang="en-US" sz="3200" baseline="-25000" dirty="0"/>
              <a:t>２</a:t>
            </a:r>
            <a:r>
              <a:rPr lang="ja-JP" altLang="en-US" sz="3200" dirty="0"/>
              <a:t>＋２ｅ</a:t>
            </a:r>
            <a:r>
              <a:rPr lang="ja-JP" altLang="en-US" sz="3200" baseline="30000" dirty="0"/>
              <a:t>－</a:t>
            </a:r>
            <a:r>
              <a:rPr lang="ja-JP" altLang="en-US" sz="3200" dirty="0"/>
              <a:t>　　</a:t>
            </a:r>
            <a:br>
              <a:rPr lang="ja-JP" altLang="en-US" sz="3200" dirty="0"/>
            </a:br>
            <a:r>
              <a:rPr lang="ja-JP" altLang="en-US" sz="3200" dirty="0"/>
              <a:t>Ｃｌ原子の酸化数－１→０（増加）　酸化された</a:t>
            </a:r>
          </a:p>
        </p:txBody>
      </p:sp>
    </p:spTree>
    <p:extLst>
      <p:ext uri="{BB962C8B-B14F-4D97-AF65-F5344CB8AC3E}">
        <p14:creationId xmlns:p14="http://schemas.microsoft.com/office/powerpoint/2010/main" val="383725864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164</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２６</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問２６</a:t>
            </a:r>
          </a:p>
        </p:txBody>
      </p:sp>
      <p:sp>
        <p:nvSpPr>
          <p:cNvPr id="7" name="テキスト ボックス 6"/>
          <p:cNvSpPr txBox="1"/>
          <p:nvPr/>
        </p:nvSpPr>
        <p:spPr>
          <a:xfrm>
            <a:off x="611560" y="1412776"/>
            <a:ext cx="7920880" cy="1077218"/>
          </a:xfrm>
          <a:prstGeom prst="rect">
            <a:avLst/>
          </a:prstGeom>
          <a:noFill/>
        </p:spPr>
        <p:txBody>
          <a:bodyPr wrap="square" rtlCol="0">
            <a:spAutoFit/>
          </a:bodyPr>
          <a:lstStyle/>
          <a:p>
            <a:r>
              <a:rPr lang="ja-JP" altLang="en-US" sz="3200" dirty="0"/>
              <a:t>以下</a:t>
            </a:r>
            <a:r>
              <a:rPr kumimoji="1" lang="ja-JP" altLang="en-US" sz="3200" dirty="0"/>
              <a:t>のうち、化合物であるものを下から一つ選び、その番号を解答欄に記入しなさい。</a:t>
            </a:r>
          </a:p>
        </p:txBody>
      </p:sp>
      <p:sp>
        <p:nvSpPr>
          <p:cNvPr id="8" name="テキスト ボックス 7"/>
          <p:cNvSpPr txBox="1"/>
          <p:nvPr/>
        </p:nvSpPr>
        <p:spPr>
          <a:xfrm>
            <a:off x="2123728" y="3115193"/>
            <a:ext cx="4216219" cy="3046988"/>
          </a:xfrm>
          <a:prstGeom prst="rect">
            <a:avLst/>
          </a:prstGeom>
          <a:noFill/>
        </p:spPr>
        <p:txBody>
          <a:bodyPr wrap="none" rtlCol="0">
            <a:spAutoFit/>
          </a:bodyPr>
          <a:lstStyle/>
          <a:p>
            <a:r>
              <a:rPr kumimoji="1" lang="ja-JP" altLang="en-US" sz="4800" dirty="0">
                <a:latin typeface="+mn-ea"/>
                <a:ea typeface="+mn-ea"/>
              </a:rPr>
              <a:t>１　</a:t>
            </a:r>
            <a:r>
              <a:rPr lang="ja-JP" altLang="en-US" sz="4800" dirty="0"/>
              <a:t>二酸化炭素</a:t>
            </a:r>
            <a:endParaRPr lang="en-US" altLang="ja-JP" sz="4800" dirty="0"/>
          </a:p>
          <a:p>
            <a:r>
              <a:rPr lang="ja-JP" altLang="en-US" sz="4800" dirty="0">
                <a:latin typeface="+mn-ea"/>
                <a:ea typeface="+mn-ea"/>
              </a:rPr>
              <a:t>２　</a:t>
            </a:r>
            <a:r>
              <a:rPr lang="ja-JP" altLang="en-US" sz="4800" dirty="0"/>
              <a:t>ダイヤモンド</a:t>
            </a:r>
            <a:endParaRPr lang="en-US" altLang="ja-JP" sz="4800" dirty="0"/>
          </a:p>
          <a:p>
            <a:r>
              <a:rPr kumimoji="1" lang="ja-JP" altLang="en-US" sz="4800" dirty="0">
                <a:latin typeface="+mn-ea"/>
                <a:ea typeface="+mn-ea"/>
              </a:rPr>
              <a:t>３　</a:t>
            </a:r>
            <a:r>
              <a:rPr lang="ja-JP" altLang="en-US" sz="4800" dirty="0"/>
              <a:t>黒鉛</a:t>
            </a:r>
            <a:endParaRPr lang="en-US" altLang="ja-JP" sz="4800" dirty="0"/>
          </a:p>
          <a:p>
            <a:r>
              <a:rPr lang="ja-JP" altLang="en-US" sz="4800" dirty="0">
                <a:latin typeface="+mn-ea"/>
                <a:ea typeface="+mn-ea"/>
              </a:rPr>
              <a:t>４　</a:t>
            </a:r>
            <a:r>
              <a:rPr lang="ja-JP" altLang="en-US" sz="4800" dirty="0"/>
              <a:t>白金</a:t>
            </a:r>
            <a:endParaRPr kumimoji="1" lang="ja-JP" altLang="en-US" sz="4800" dirty="0">
              <a:latin typeface="+mn-ea"/>
              <a:ea typeface="+mn-ea"/>
            </a:endParaRPr>
          </a:p>
        </p:txBody>
      </p:sp>
      <p:sp>
        <p:nvSpPr>
          <p:cNvPr id="9" name="正方形/長方形 8"/>
          <p:cNvSpPr/>
          <p:nvPr/>
        </p:nvSpPr>
        <p:spPr>
          <a:xfrm>
            <a:off x="2123727" y="3115193"/>
            <a:ext cx="4216219"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2534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物質と原子・分子１</a:t>
            </a:r>
          </a:p>
        </p:txBody>
      </p:sp>
      <p:sp>
        <p:nvSpPr>
          <p:cNvPr id="3" name="コンテンツ プレースホルダー 2"/>
          <p:cNvSpPr>
            <a:spLocks noGrp="1"/>
          </p:cNvSpPr>
          <p:nvPr>
            <p:ph idx="1"/>
          </p:nvPr>
        </p:nvSpPr>
        <p:spPr>
          <a:xfrm>
            <a:off x="611560" y="1196752"/>
            <a:ext cx="8352928" cy="4680520"/>
          </a:xfrm>
        </p:spPr>
        <p:txBody>
          <a:bodyPr/>
          <a:lstStyle/>
          <a:p>
            <a:pPr marL="0" indent="0">
              <a:buNone/>
            </a:pPr>
            <a:r>
              <a:rPr kumimoji="1" lang="ja-JP" altLang="en-US" dirty="0"/>
              <a:t>２．化合物と単体</a:t>
            </a:r>
            <a:endParaRPr kumimoji="1" lang="en-US" altLang="ja-JP" dirty="0"/>
          </a:p>
          <a:p>
            <a:pPr marL="2690813" indent="-2690813">
              <a:buNone/>
              <a:tabLst>
                <a:tab pos="901700" algn="l"/>
              </a:tabLst>
            </a:pPr>
            <a:r>
              <a:rPr lang="en-US" altLang="ja-JP" dirty="0"/>
              <a:t>	</a:t>
            </a:r>
            <a:r>
              <a:rPr lang="ja-JP" altLang="en-US" b="1" dirty="0">
                <a:effectLst>
                  <a:outerShdw blurRad="38100" dist="38100" dir="2700000" algn="tl">
                    <a:srgbClr val="000000">
                      <a:alpha val="43137"/>
                    </a:srgbClr>
                  </a:outerShdw>
                </a:effectLst>
              </a:rPr>
              <a:t>化合物・・・・</a:t>
            </a:r>
            <a:r>
              <a:rPr lang="ja-JP" altLang="en-US" dirty="0"/>
              <a:t>２種以上の成分（異種元素）から出来ている純物質</a:t>
            </a:r>
            <a:endParaRPr lang="en-US" altLang="ja-JP" dirty="0"/>
          </a:p>
          <a:p>
            <a:pPr marL="2690813" indent="-2690813">
              <a:buNone/>
              <a:tabLst>
                <a:tab pos="901700" algn="l"/>
                <a:tab pos="1619250" algn="l"/>
              </a:tabLst>
            </a:pPr>
            <a:r>
              <a:rPr lang="en-US" altLang="ja-JP" dirty="0"/>
              <a:t>		</a:t>
            </a:r>
            <a:r>
              <a:rPr lang="ja-JP" altLang="en-US" dirty="0"/>
              <a:t>（例：空気、岩石、石油、海水）</a:t>
            </a:r>
            <a:endParaRPr lang="en-US" altLang="ja-JP" dirty="0"/>
          </a:p>
          <a:p>
            <a:pPr marL="2690813" indent="-2690813">
              <a:buNone/>
              <a:tabLst>
                <a:tab pos="901700" algn="l"/>
                <a:tab pos="1619250" algn="l"/>
              </a:tabLst>
            </a:pPr>
            <a:endParaRPr lang="en-US" altLang="ja-JP" dirty="0"/>
          </a:p>
          <a:p>
            <a:pPr marL="2690813" indent="-2690813">
              <a:buNone/>
              <a:tabLst>
                <a:tab pos="901700" algn="l"/>
              </a:tabLst>
            </a:pPr>
            <a:r>
              <a:rPr kumimoji="1" lang="en-US" altLang="ja-JP" dirty="0"/>
              <a:t>	</a:t>
            </a:r>
            <a:r>
              <a:rPr kumimoji="1" lang="ja-JP" altLang="en-US" b="1" dirty="0">
                <a:effectLst>
                  <a:outerShdw blurRad="38100" dist="38100" dir="2700000" algn="tl">
                    <a:srgbClr val="000000">
                      <a:alpha val="43137"/>
                    </a:srgbClr>
                  </a:outerShdw>
                </a:effectLst>
              </a:rPr>
              <a:t>単　 体・・・・</a:t>
            </a:r>
            <a:r>
              <a:rPr kumimoji="1" lang="ja-JP" altLang="en-US" dirty="0"/>
              <a:t>１種の成分</a:t>
            </a:r>
            <a:r>
              <a:rPr kumimoji="1" lang="en-US" altLang="ja-JP" dirty="0"/>
              <a:t>(</a:t>
            </a:r>
            <a:r>
              <a:rPr kumimoji="1" lang="ja-JP" altLang="en-US" dirty="0"/>
              <a:t>同一元素</a:t>
            </a:r>
            <a:r>
              <a:rPr kumimoji="1" lang="en-US" altLang="ja-JP" dirty="0"/>
              <a:t>)</a:t>
            </a:r>
            <a:r>
              <a:rPr kumimoji="1" lang="ja-JP" altLang="en-US" dirty="0"/>
              <a:t>からできている純物質</a:t>
            </a:r>
            <a:endParaRPr kumimoji="1" lang="en-US" altLang="ja-JP" dirty="0"/>
          </a:p>
          <a:p>
            <a:pPr marL="2690813" indent="-2690813">
              <a:buNone/>
              <a:tabLst>
                <a:tab pos="901700" algn="l"/>
                <a:tab pos="1619250" algn="l"/>
              </a:tabLst>
            </a:pPr>
            <a:r>
              <a:rPr lang="en-US" altLang="ja-JP" dirty="0"/>
              <a:t>		</a:t>
            </a:r>
            <a:r>
              <a:rPr lang="ja-JP" altLang="en-US" dirty="0"/>
              <a:t>（例：</a:t>
            </a:r>
            <a:r>
              <a:rPr lang="ja-JP" altLang="en-US" b="1" dirty="0"/>
              <a:t>Ｏ</a:t>
            </a:r>
            <a:r>
              <a:rPr lang="en-US" altLang="ja-JP" b="1" baseline="-25000" dirty="0"/>
              <a:t>2</a:t>
            </a:r>
            <a:r>
              <a:rPr lang="en-US" altLang="ja-JP" dirty="0"/>
              <a:t>[</a:t>
            </a:r>
            <a:r>
              <a:rPr lang="ja-JP" altLang="en-US" dirty="0"/>
              <a:t>酸素</a:t>
            </a:r>
            <a:r>
              <a:rPr lang="en-US" altLang="ja-JP" dirty="0"/>
              <a:t>]､</a:t>
            </a:r>
            <a:r>
              <a:rPr lang="ja-JP" altLang="en-US" b="1" dirty="0"/>
              <a:t>Ｈ</a:t>
            </a:r>
            <a:r>
              <a:rPr lang="en-US" altLang="ja-JP" b="1" baseline="-25000" dirty="0"/>
              <a:t>2</a:t>
            </a:r>
            <a:r>
              <a:rPr lang="en-US" altLang="ja-JP" dirty="0"/>
              <a:t>[</a:t>
            </a:r>
            <a:r>
              <a:rPr lang="ja-JP" altLang="en-US" dirty="0"/>
              <a:t>水素</a:t>
            </a:r>
            <a:r>
              <a:rPr lang="en-US" altLang="ja-JP" dirty="0"/>
              <a:t>]､</a:t>
            </a:r>
            <a:r>
              <a:rPr lang="ja-JP" altLang="en-US" b="1" dirty="0"/>
              <a:t>Ｃ</a:t>
            </a:r>
            <a:r>
              <a:rPr lang="en-US" altLang="ja-JP" b="1" dirty="0"/>
              <a:t>u</a:t>
            </a:r>
            <a:r>
              <a:rPr lang="en-US" altLang="ja-JP" dirty="0"/>
              <a:t>[</a:t>
            </a:r>
            <a:r>
              <a:rPr lang="ja-JP" altLang="en-US" dirty="0"/>
              <a:t>銅</a:t>
            </a:r>
            <a:r>
              <a:rPr lang="en-US" altLang="ja-JP" dirty="0"/>
              <a:t>]</a:t>
            </a:r>
            <a:r>
              <a:rPr lang="ja-JP" altLang="en-US" dirty="0"/>
              <a:t>）</a:t>
            </a:r>
            <a:endParaRPr kumimoji="1" lang="ja-JP" altLang="en-US" baseline="-25000" dirty="0"/>
          </a:p>
        </p:txBody>
      </p:sp>
      <p:sp>
        <p:nvSpPr>
          <p:cNvPr id="4" name="日付プレースホルダー 3"/>
          <p:cNvSpPr>
            <a:spLocks noGrp="1"/>
          </p:cNvSpPr>
          <p:nvPr>
            <p:ph type="dt" sz="half" idx="10"/>
          </p:nvPr>
        </p:nvSpPr>
        <p:spPr/>
        <p:txBody>
          <a:bodyPr/>
          <a:lstStyle/>
          <a:p>
            <a:pPr>
              <a:defRPr/>
            </a:pPr>
            <a:fld id="{BFA239E6-4B7D-4509-A489-FD8489361AD3}" type="datetime1">
              <a:rPr lang="ja-JP" altLang="en-US" smtClean="0"/>
              <a:pPr>
                <a:defRPr/>
              </a:pPr>
              <a:t>2019/7/6</a:t>
            </a:fld>
            <a:endParaRPr lang="en-US" altLang="ja-JP"/>
          </a:p>
        </p:txBody>
      </p:sp>
      <p:sp>
        <p:nvSpPr>
          <p:cNvPr id="5" name="スライド番号プレースホルダー 4"/>
          <p:cNvSpPr>
            <a:spLocks noGrp="1"/>
          </p:cNvSpPr>
          <p:nvPr>
            <p:ph type="sldNum" sz="quarter" idx="12"/>
          </p:nvPr>
        </p:nvSpPr>
        <p:spPr/>
        <p:txBody>
          <a:bodyPr/>
          <a:lstStyle/>
          <a:p>
            <a:pPr>
              <a:defRPr/>
            </a:pPr>
            <a:fld id="{8BFF8879-2547-4609-8096-EEBA529AD28C}" type="slidenum">
              <a:rPr lang="en-US" altLang="ja-JP" smtClean="0"/>
              <a:pPr>
                <a:defRPr/>
              </a:pPr>
              <a:t>165</a:t>
            </a:fld>
            <a:endParaRPr lang="en-US" altLang="ja-JP"/>
          </a:p>
        </p:txBody>
      </p:sp>
    </p:spTree>
    <p:extLst>
      <p:ext uri="{BB962C8B-B14F-4D97-AF65-F5344CB8AC3E}">
        <p14:creationId xmlns:p14="http://schemas.microsoft.com/office/powerpoint/2010/main" val="195627574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166</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平成２６年度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問２７</a:t>
            </a:r>
          </a:p>
        </p:txBody>
      </p:sp>
      <p:sp>
        <p:nvSpPr>
          <p:cNvPr id="7" name="テキスト ボックス 6"/>
          <p:cNvSpPr txBox="1"/>
          <p:nvPr/>
        </p:nvSpPr>
        <p:spPr>
          <a:xfrm>
            <a:off x="467544" y="1156122"/>
            <a:ext cx="8071594" cy="2062103"/>
          </a:xfrm>
          <a:prstGeom prst="rect">
            <a:avLst/>
          </a:prstGeom>
          <a:noFill/>
        </p:spPr>
        <p:txBody>
          <a:bodyPr wrap="square" rtlCol="0">
            <a:spAutoFit/>
          </a:bodyPr>
          <a:lstStyle/>
          <a:p>
            <a:r>
              <a:rPr lang="ja-JP" altLang="en-US" sz="3200" dirty="0"/>
              <a:t>　以下の分離法のうち、塩化ナトリウムと砂の</a:t>
            </a:r>
            <a:r>
              <a:rPr lang="ja-JP" altLang="en-US" sz="3200" dirty="0">
                <a:solidFill>
                  <a:srgbClr val="0070C0"/>
                </a:solidFill>
              </a:rPr>
              <a:t>混合物</a:t>
            </a:r>
            <a:r>
              <a:rPr lang="ja-JP" altLang="en-US" sz="3200" dirty="0"/>
              <a:t>を分離する方法として、最も適切なものを一つ選び、その番号を解答欄に記入しなさい。</a:t>
            </a:r>
            <a:endParaRPr kumimoji="1" lang="ja-JP" altLang="en-US" sz="3200" dirty="0"/>
          </a:p>
        </p:txBody>
      </p:sp>
      <p:sp>
        <p:nvSpPr>
          <p:cNvPr id="8" name="テキスト ボックス 7"/>
          <p:cNvSpPr txBox="1"/>
          <p:nvPr/>
        </p:nvSpPr>
        <p:spPr>
          <a:xfrm>
            <a:off x="467544" y="3429000"/>
            <a:ext cx="8352928" cy="2375009"/>
          </a:xfrm>
          <a:prstGeom prst="rect">
            <a:avLst/>
          </a:prstGeom>
          <a:noFill/>
        </p:spPr>
        <p:txBody>
          <a:bodyPr wrap="square" rtlCol="0">
            <a:spAutoFit/>
          </a:bodyPr>
          <a:lstStyle/>
          <a:p>
            <a:pPr marL="357188" indent="-357188">
              <a:spcAft>
                <a:spcPts val="1000"/>
              </a:spcAft>
            </a:pPr>
            <a:r>
              <a:rPr kumimoji="1" lang="ja-JP" altLang="en-US" sz="2800" dirty="0"/>
              <a:t>１　</a:t>
            </a:r>
            <a:r>
              <a:rPr lang="ja-JP" altLang="en-US" sz="2800" dirty="0"/>
              <a:t>混合物を加熱して、一方を昇華させて分離する。</a:t>
            </a:r>
            <a:endParaRPr lang="en-US" altLang="ja-JP" sz="2800" dirty="0"/>
          </a:p>
          <a:p>
            <a:pPr marL="452438" indent="-452438"/>
            <a:r>
              <a:rPr lang="ja-JP" altLang="en-US" sz="2800" dirty="0"/>
              <a:t>２　水を加えた後に分液漏斗</a:t>
            </a:r>
            <a:r>
              <a:rPr lang="ja-JP" altLang="en-US" dirty="0"/>
              <a:t>（ろうと）</a:t>
            </a:r>
            <a:r>
              <a:rPr lang="ja-JP" altLang="en-US" sz="2800" dirty="0"/>
              <a:t>に入れ静置した後、２層になったら分液する。</a:t>
            </a:r>
            <a:endParaRPr lang="en-US" altLang="ja-JP" sz="2800" dirty="0"/>
          </a:p>
          <a:p>
            <a:r>
              <a:rPr kumimoji="1" lang="ja-JP" altLang="en-US" sz="2800" dirty="0"/>
              <a:t>３　</a:t>
            </a:r>
            <a:r>
              <a:rPr lang="ja-JP" altLang="en-US" sz="2800" dirty="0"/>
              <a:t>少量の熱水に溶かした後冷却し、結晶を析出させる。</a:t>
            </a:r>
            <a:endParaRPr lang="en-US" altLang="ja-JP" sz="2800" dirty="0"/>
          </a:p>
          <a:p>
            <a:r>
              <a:rPr lang="ja-JP" altLang="en-US" sz="2800" dirty="0"/>
              <a:t>４　水を加えた後にろ過し、</a:t>
            </a:r>
            <a:r>
              <a:rPr lang="ja-JP" altLang="en-US" sz="2800" dirty="0" err="1"/>
              <a:t>ろ</a:t>
            </a:r>
            <a:r>
              <a:rPr lang="ja-JP" altLang="en-US" sz="2800" dirty="0"/>
              <a:t>液から水を蒸発させる。</a:t>
            </a:r>
            <a:endParaRPr kumimoji="1" lang="ja-JP" altLang="en-US" sz="2800" dirty="0"/>
          </a:p>
        </p:txBody>
      </p:sp>
      <p:sp>
        <p:nvSpPr>
          <p:cNvPr id="9" name="正方形/長方形 8"/>
          <p:cNvSpPr/>
          <p:nvPr/>
        </p:nvSpPr>
        <p:spPr>
          <a:xfrm>
            <a:off x="503548" y="5275549"/>
            <a:ext cx="8035590"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695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ja-JP" altLang="en-US" dirty="0"/>
              <a:t>物質と原子・分子１</a:t>
            </a:r>
            <a:endParaRPr lang="ja-JP" altLang="ja-JP" dirty="0"/>
          </a:p>
        </p:txBody>
      </p:sp>
      <p:sp>
        <p:nvSpPr>
          <p:cNvPr id="4099" name="Rectangle 3"/>
          <p:cNvSpPr>
            <a:spLocks noGrp="1" noChangeArrowheads="1"/>
          </p:cNvSpPr>
          <p:nvPr>
            <p:ph idx="1"/>
          </p:nvPr>
        </p:nvSpPr>
        <p:spPr>
          <a:xfrm>
            <a:off x="1219200" y="990600"/>
            <a:ext cx="7673280" cy="5038725"/>
          </a:xfrm>
        </p:spPr>
        <p:txBody>
          <a:bodyPr/>
          <a:lstStyle/>
          <a:p>
            <a:pPr marL="0" indent="0" eaLnBrk="1" hangingPunct="1">
              <a:buFontTx/>
              <a:buNone/>
              <a:defRPr/>
            </a:pPr>
            <a:r>
              <a:rPr lang="ja-JP" altLang="en-US" dirty="0"/>
              <a:t>１．混合物と純物質</a:t>
            </a:r>
            <a:endParaRPr lang="en-US" altLang="ja-JP" dirty="0"/>
          </a:p>
          <a:p>
            <a:pPr marL="2600325" indent="-2600325" eaLnBrk="1" hangingPunct="1">
              <a:buFontTx/>
              <a:buNone/>
              <a:tabLst>
                <a:tab pos="630238" algn="l"/>
                <a:tab pos="2874963" algn="l"/>
              </a:tabLst>
              <a:defRPr/>
            </a:pPr>
            <a:r>
              <a:rPr lang="en-US" altLang="ja-JP" dirty="0"/>
              <a:t>	</a:t>
            </a:r>
            <a:r>
              <a:rPr lang="ja-JP" altLang="en-US" b="1" dirty="0">
                <a:effectLst>
                  <a:outerShdw blurRad="38100" dist="38100" dir="2700000" algn="tl">
                    <a:srgbClr val="000000">
                      <a:alpha val="43137"/>
                    </a:srgbClr>
                  </a:outerShdw>
                </a:effectLst>
              </a:rPr>
              <a:t>混合物・・・・</a:t>
            </a:r>
            <a:r>
              <a:rPr lang="ja-JP" altLang="en-US" dirty="0"/>
              <a:t>２種類以上の物質が混ざり合って出来ているもの。</a:t>
            </a:r>
            <a:endParaRPr lang="en-US" altLang="ja-JP" dirty="0"/>
          </a:p>
          <a:p>
            <a:pPr marL="2600325" indent="-2600325" eaLnBrk="1" hangingPunct="1">
              <a:buFontTx/>
              <a:buNone/>
              <a:tabLst>
                <a:tab pos="630238" algn="l"/>
                <a:tab pos="1260475" algn="l"/>
                <a:tab pos="2874963" algn="l"/>
              </a:tabLst>
              <a:defRPr/>
            </a:pPr>
            <a:r>
              <a:rPr lang="en-US" altLang="ja-JP" dirty="0"/>
              <a:t>		</a:t>
            </a:r>
            <a:r>
              <a:rPr lang="ja-JP" altLang="en-US" dirty="0">
                <a:solidFill>
                  <a:schemeClr val="accent1"/>
                </a:solidFill>
              </a:rPr>
              <a:t>（例）　空気、岩石、石油、海水</a:t>
            </a:r>
            <a:r>
              <a:rPr lang="en-US" altLang="ja-JP" dirty="0">
                <a:solidFill>
                  <a:schemeClr val="accent1"/>
                </a:solidFill>
              </a:rPr>
              <a:t>(</a:t>
            </a:r>
            <a:r>
              <a:rPr lang="ja-JP" altLang="en-US" dirty="0">
                <a:solidFill>
                  <a:schemeClr val="accent1"/>
                </a:solidFill>
              </a:rPr>
              <a:t>食塩水</a:t>
            </a:r>
            <a:r>
              <a:rPr lang="en-US" altLang="ja-JP" dirty="0">
                <a:solidFill>
                  <a:schemeClr val="accent1"/>
                </a:solidFill>
              </a:rPr>
              <a:t>)</a:t>
            </a:r>
          </a:p>
          <a:p>
            <a:pPr marL="2600325" indent="-2600325" eaLnBrk="1" hangingPunct="1">
              <a:buFontTx/>
              <a:buNone/>
              <a:tabLst>
                <a:tab pos="630238" algn="l"/>
                <a:tab pos="2874963" algn="l"/>
              </a:tabLst>
              <a:defRPr/>
            </a:pPr>
            <a:r>
              <a:rPr lang="en-US" altLang="ja-JP" b="1" dirty="0">
                <a:effectLst>
                  <a:outerShdw blurRad="38100" dist="38100" dir="2700000" algn="tl">
                    <a:srgbClr val="000000">
                      <a:alpha val="43137"/>
                    </a:srgbClr>
                  </a:outerShdw>
                </a:effectLst>
              </a:rPr>
              <a:t>	</a:t>
            </a:r>
            <a:r>
              <a:rPr lang="ja-JP" altLang="en-US" b="1" dirty="0">
                <a:effectLst>
                  <a:outerShdw blurRad="38100" dist="38100" dir="2700000" algn="tl">
                    <a:srgbClr val="000000">
                      <a:alpha val="43137"/>
                    </a:srgbClr>
                  </a:outerShdw>
                </a:effectLst>
              </a:rPr>
              <a:t>純物質・・・・</a:t>
            </a:r>
            <a:r>
              <a:rPr lang="ja-JP" altLang="en-US" dirty="0"/>
              <a:t>１種類の物質から出来ているもの。</a:t>
            </a:r>
            <a:endParaRPr lang="en-US" altLang="ja-JP" dirty="0"/>
          </a:p>
          <a:p>
            <a:pPr marL="2600325" indent="-2600325">
              <a:buNone/>
              <a:tabLst>
                <a:tab pos="630238" algn="l"/>
                <a:tab pos="1260475" algn="l"/>
                <a:tab pos="2874963" algn="l"/>
              </a:tabLst>
              <a:defRPr/>
            </a:pPr>
            <a:r>
              <a:rPr lang="en-US" altLang="ja-JP" dirty="0"/>
              <a:t>		</a:t>
            </a:r>
            <a:r>
              <a:rPr lang="ja-JP" altLang="en-US" dirty="0">
                <a:solidFill>
                  <a:schemeClr val="accent1"/>
                </a:solidFill>
              </a:rPr>
              <a:t>（例）　酸素、水、塩化ナトリウム</a:t>
            </a:r>
            <a:r>
              <a:rPr lang="en-US" altLang="ja-JP" dirty="0">
                <a:solidFill>
                  <a:schemeClr val="accent1"/>
                </a:solidFill>
              </a:rPr>
              <a:t>(</a:t>
            </a:r>
            <a:r>
              <a:rPr lang="ja-JP" altLang="en-US" dirty="0">
                <a:solidFill>
                  <a:schemeClr val="accent1"/>
                </a:solidFill>
              </a:rPr>
              <a:t>食塩</a:t>
            </a:r>
            <a:r>
              <a:rPr lang="en-US" altLang="ja-JP" dirty="0">
                <a:solidFill>
                  <a:schemeClr val="accent1"/>
                </a:solidFill>
              </a:rPr>
              <a:t>)</a:t>
            </a:r>
          </a:p>
          <a:p>
            <a:pPr marL="2600325" indent="-2600325" eaLnBrk="1" hangingPunct="1">
              <a:buFontTx/>
              <a:buNone/>
              <a:tabLst>
                <a:tab pos="630238" algn="l"/>
                <a:tab pos="1260475" algn="l"/>
                <a:tab pos="2874963" algn="l"/>
              </a:tabLst>
              <a:defRPr/>
            </a:pPr>
            <a:endParaRPr lang="ja-JP" altLang="ja-JP" b="1" dirty="0">
              <a:effectLst>
                <a:outerShdw blurRad="38100" dist="38100" dir="2700000" algn="tl">
                  <a:srgbClr val="000000">
                    <a:alpha val="43137"/>
                  </a:srgbClr>
                </a:outerShdw>
              </a:effectLst>
            </a:endParaRPr>
          </a:p>
        </p:txBody>
      </p:sp>
      <p:sp>
        <p:nvSpPr>
          <p:cNvPr id="4" name="日付プレースホルダー 3"/>
          <p:cNvSpPr>
            <a:spLocks noGrp="1"/>
          </p:cNvSpPr>
          <p:nvPr>
            <p:ph type="dt" sz="half" idx="10"/>
          </p:nvPr>
        </p:nvSpPr>
        <p:spPr/>
        <p:txBody>
          <a:bodyPr/>
          <a:lstStyle/>
          <a:p>
            <a:pPr>
              <a:defRPr/>
            </a:pPr>
            <a:fld id="{A7192656-2954-48EA-9523-CA33CB4EE176}" type="datetime1">
              <a:rPr lang="ja-JP" altLang="en-US"/>
              <a:pPr>
                <a:defRPr/>
              </a:pPr>
              <a:t>2019/7/6</a:t>
            </a:fld>
            <a:endParaRPr lang="en-US" altLang="ja-JP"/>
          </a:p>
        </p:txBody>
      </p:sp>
      <p:sp>
        <p:nvSpPr>
          <p:cNvPr id="5" name="スライド番号プレースホルダー 5"/>
          <p:cNvSpPr>
            <a:spLocks noGrp="1"/>
          </p:cNvSpPr>
          <p:nvPr>
            <p:ph type="sldNum" sz="quarter" idx="12"/>
          </p:nvPr>
        </p:nvSpPr>
        <p:spPr/>
        <p:txBody>
          <a:bodyPr/>
          <a:lstStyle/>
          <a:p>
            <a:pPr>
              <a:defRPr/>
            </a:pPr>
            <a:fld id="{A8EC9778-79DD-4B47-9E75-2591548683D4}" type="slidenum">
              <a:rPr lang="en-US" altLang="ja-JP"/>
              <a:pPr>
                <a:defRPr/>
              </a:pPr>
              <a:t>167</a:t>
            </a:fld>
            <a:endParaRPr lang="en-US" altLang="ja-JP"/>
          </a:p>
        </p:txBody>
      </p:sp>
    </p:spTree>
    <p:extLst>
      <p:ext uri="{BB962C8B-B14F-4D97-AF65-F5344CB8AC3E}">
        <p14:creationId xmlns:p14="http://schemas.microsoft.com/office/powerpoint/2010/main" val="404951937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251520" y="188640"/>
            <a:ext cx="4360912" cy="692696"/>
          </a:xfrm>
        </p:spPr>
        <p:txBody>
          <a:bodyPr/>
          <a:lstStyle/>
          <a:p>
            <a:pPr eaLnBrk="1" hangingPunct="1"/>
            <a:r>
              <a:rPr lang="ja-JP" altLang="en-US" dirty="0"/>
              <a:t>物質と原子・分子１</a:t>
            </a:r>
            <a:endParaRPr lang="ja-JP" altLang="ja-JP" dirty="0"/>
          </a:p>
        </p:txBody>
      </p:sp>
      <p:sp>
        <p:nvSpPr>
          <p:cNvPr id="4" name="日付プレースホルダー 3"/>
          <p:cNvSpPr>
            <a:spLocks noGrp="1"/>
          </p:cNvSpPr>
          <p:nvPr>
            <p:ph type="dt" sz="half" idx="10"/>
          </p:nvPr>
        </p:nvSpPr>
        <p:spPr/>
        <p:txBody>
          <a:bodyPr/>
          <a:lstStyle/>
          <a:p>
            <a:pPr>
              <a:defRPr/>
            </a:pPr>
            <a:fld id="{A7192656-2954-48EA-9523-CA33CB4EE176}" type="datetime1">
              <a:rPr lang="ja-JP" altLang="en-US"/>
              <a:pPr>
                <a:defRPr/>
              </a:pPr>
              <a:t>2019/7/6</a:t>
            </a:fld>
            <a:endParaRPr lang="en-US" altLang="ja-JP"/>
          </a:p>
        </p:txBody>
      </p:sp>
      <p:sp>
        <p:nvSpPr>
          <p:cNvPr id="5" name="スライド番号プレースホルダー 5"/>
          <p:cNvSpPr>
            <a:spLocks noGrp="1"/>
          </p:cNvSpPr>
          <p:nvPr>
            <p:ph type="sldNum" sz="quarter" idx="12"/>
          </p:nvPr>
        </p:nvSpPr>
        <p:spPr/>
        <p:txBody>
          <a:bodyPr/>
          <a:lstStyle/>
          <a:p>
            <a:pPr>
              <a:defRPr/>
            </a:pPr>
            <a:fld id="{A8EC9778-79DD-4B47-9E75-2591548683D4}" type="slidenum">
              <a:rPr lang="en-US" altLang="ja-JP"/>
              <a:pPr>
                <a:defRPr/>
              </a:pPr>
              <a:t>168</a:t>
            </a:fld>
            <a:endParaRPr lang="en-US" altLang="ja-JP"/>
          </a:p>
        </p:txBody>
      </p:sp>
      <p:pic>
        <p:nvPicPr>
          <p:cNvPr id="1026" name="Picture 2" descr="https://upload.wikimedia.org/wikipedia/commons/thumb/e/e6/SeparatoryFunnel_ja.svg/265px-SeparatoryFunnel_ja.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628800"/>
            <a:ext cx="25241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kariya.co.jp/bunneki_3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682" y="988078"/>
            <a:ext cx="2904324" cy="580864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587892" y="1005248"/>
            <a:ext cx="3744416" cy="461665"/>
          </a:xfrm>
          <a:prstGeom prst="rect">
            <a:avLst/>
          </a:prstGeom>
          <a:noFill/>
        </p:spPr>
        <p:txBody>
          <a:bodyPr wrap="square" rtlCol="0">
            <a:spAutoFit/>
          </a:bodyPr>
          <a:lstStyle/>
          <a:p>
            <a:r>
              <a:rPr kumimoji="1" lang="ja-JP" altLang="en-US" b="1" dirty="0"/>
              <a:t>分液漏斗（ぶんえきろうと）</a:t>
            </a:r>
          </a:p>
        </p:txBody>
      </p:sp>
      <p:sp>
        <p:nvSpPr>
          <p:cNvPr id="6" name="AutoShape 8" descr="「分液ロート」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10" descr="「分液ロート」の画像検索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12" descr="「分液ロート」の画像検索結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AutoShape 14" descr="「分液ロート」の画像検索結果"/>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AutoShape 16" descr="「分液ロート」の画像検索結果"/>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42" name="Picture 18" descr="http://www.hagitec.co.jp/hagiten/yy/tgk/tgk01/tgk190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890" y="1340768"/>
            <a:ext cx="2031777" cy="196597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josai.ac.jp/~uozaki/org_expe/org/list/photo/m03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70" y="3533800"/>
            <a:ext cx="3028619" cy="2271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59915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169</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２６</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問２８</a:t>
            </a:r>
          </a:p>
        </p:txBody>
      </p:sp>
      <p:sp>
        <p:nvSpPr>
          <p:cNvPr id="7" name="テキスト ボックス 6"/>
          <p:cNvSpPr txBox="1"/>
          <p:nvPr/>
        </p:nvSpPr>
        <p:spPr>
          <a:xfrm>
            <a:off x="171195" y="1132455"/>
            <a:ext cx="8856983" cy="707886"/>
          </a:xfrm>
          <a:prstGeom prst="rect">
            <a:avLst/>
          </a:prstGeom>
          <a:noFill/>
        </p:spPr>
        <p:txBody>
          <a:bodyPr wrap="square" rtlCol="0">
            <a:spAutoFit/>
          </a:bodyPr>
          <a:lstStyle/>
          <a:p>
            <a:r>
              <a:rPr lang="ja-JP" altLang="en-US" sz="2000" dirty="0"/>
              <a:t>以下の記述について、（ 　　）の中に入れるべき数字に最も近いものを下から一つ選び、その番号を解答欄に記入しなさい。</a:t>
            </a:r>
            <a:endParaRPr kumimoji="1" lang="ja-JP" altLang="en-US" sz="2000" dirty="0"/>
          </a:p>
        </p:txBody>
      </p:sp>
      <p:sp>
        <p:nvSpPr>
          <p:cNvPr id="8" name="テキスト ボックス 7"/>
          <p:cNvSpPr txBox="1"/>
          <p:nvPr/>
        </p:nvSpPr>
        <p:spPr>
          <a:xfrm>
            <a:off x="2264762" y="3554465"/>
            <a:ext cx="2105063" cy="2800767"/>
          </a:xfrm>
          <a:prstGeom prst="rect">
            <a:avLst/>
          </a:prstGeom>
          <a:noFill/>
        </p:spPr>
        <p:txBody>
          <a:bodyPr wrap="none" rtlCol="0">
            <a:spAutoFit/>
          </a:bodyPr>
          <a:lstStyle/>
          <a:p>
            <a:r>
              <a:rPr kumimoji="1" lang="ja-JP" altLang="en-US" sz="4400" dirty="0">
                <a:latin typeface="+mn-ea"/>
                <a:ea typeface="+mn-ea"/>
              </a:rPr>
              <a:t>１　１５</a:t>
            </a:r>
            <a:endParaRPr kumimoji="1" lang="en-US" altLang="ja-JP" sz="4400" dirty="0">
              <a:latin typeface="+mn-ea"/>
              <a:ea typeface="+mn-ea"/>
            </a:endParaRPr>
          </a:p>
          <a:p>
            <a:r>
              <a:rPr lang="ja-JP" altLang="en-US" sz="4400" dirty="0">
                <a:latin typeface="+mn-ea"/>
                <a:ea typeface="+mn-ea"/>
              </a:rPr>
              <a:t>２　２９</a:t>
            </a:r>
            <a:endParaRPr lang="en-US" altLang="ja-JP" sz="4400" dirty="0">
              <a:latin typeface="+mn-ea"/>
              <a:ea typeface="+mn-ea"/>
            </a:endParaRPr>
          </a:p>
          <a:p>
            <a:r>
              <a:rPr kumimoji="1" lang="ja-JP" altLang="en-US" sz="4400" dirty="0">
                <a:latin typeface="+mn-ea"/>
                <a:ea typeface="+mn-ea"/>
              </a:rPr>
              <a:t>３　７０</a:t>
            </a:r>
            <a:endParaRPr kumimoji="1" lang="en-US" altLang="ja-JP" sz="4400" dirty="0">
              <a:latin typeface="+mn-ea"/>
              <a:ea typeface="+mn-ea"/>
            </a:endParaRPr>
          </a:p>
          <a:p>
            <a:r>
              <a:rPr lang="ja-JP" altLang="en-US" sz="4400" dirty="0">
                <a:latin typeface="+mn-ea"/>
                <a:ea typeface="+mn-ea"/>
              </a:rPr>
              <a:t>４　１００</a:t>
            </a:r>
            <a:endParaRPr kumimoji="1" lang="ja-JP" altLang="en-US" sz="4400" dirty="0">
              <a:latin typeface="+mn-ea"/>
              <a:ea typeface="+mn-ea"/>
            </a:endParaRPr>
          </a:p>
        </p:txBody>
      </p:sp>
      <p:sp>
        <p:nvSpPr>
          <p:cNvPr id="9" name="正方形/長方形 8"/>
          <p:cNvSpPr/>
          <p:nvPr/>
        </p:nvSpPr>
        <p:spPr>
          <a:xfrm>
            <a:off x="2201488" y="4327805"/>
            <a:ext cx="1894586" cy="70563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07504" y="1963452"/>
            <a:ext cx="8920674" cy="1384995"/>
          </a:xfrm>
          <a:prstGeom prst="rect">
            <a:avLst/>
          </a:prstGeom>
          <a:noFill/>
        </p:spPr>
        <p:txBody>
          <a:bodyPr wrap="square" rtlCol="0">
            <a:spAutoFit/>
          </a:bodyPr>
          <a:lstStyle/>
          <a:p>
            <a:r>
              <a:rPr lang="ja-JP" altLang="en-US" sz="2800" dirty="0"/>
              <a:t>空気を窒素７８％、酸素２１％、アルゴン１％（体積百分率）の混合気体とする。この空気の見かけの分子量は（ 　　）である。なお、原子量はＮ＝１４、Ｏ＝１６、Ａｒ＝４０とする。</a:t>
            </a:r>
            <a:endParaRPr kumimoji="1" lang="ja-JP" altLang="en-US" sz="2800" dirty="0"/>
          </a:p>
        </p:txBody>
      </p:sp>
    </p:spTree>
    <p:extLst>
      <p:ext uri="{BB962C8B-B14F-4D97-AF65-F5344CB8AC3E}">
        <p14:creationId xmlns:p14="http://schemas.microsoft.com/office/powerpoint/2010/main" val="228791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17</a:t>
            </a:fld>
            <a:endParaRPr lang="en-US" altLang="ja-JP"/>
          </a:p>
        </p:txBody>
      </p:sp>
      <p:sp>
        <p:nvSpPr>
          <p:cNvPr id="4" name="正方形/長方形 3"/>
          <p:cNvSpPr/>
          <p:nvPr/>
        </p:nvSpPr>
        <p:spPr>
          <a:xfrm>
            <a:off x="107504" y="620688"/>
            <a:ext cx="2678938" cy="400110"/>
          </a:xfrm>
          <a:prstGeom prst="rect">
            <a:avLst/>
          </a:prstGeom>
        </p:spPr>
        <p:txBody>
          <a:bodyPr wrap="none">
            <a:spAutoFit/>
          </a:bodyPr>
          <a:lstStyle/>
          <a:p>
            <a:r>
              <a:rPr lang="ja-JP" altLang="ja-JP" sz="2000" b="1" dirty="0">
                <a:highlight>
                  <a:srgbClr val="00FF00"/>
                </a:highlight>
                <a:ea typeface="ＭＳ Ｐゴシック"/>
              </a:rPr>
              <a:t>官能基や基による分類</a:t>
            </a:r>
            <a:endParaRPr lang="ja-JP" altLang="en-US" sz="2000" dirty="0"/>
          </a:p>
        </p:txBody>
      </p:sp>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３）炭化水素の分類</a:t>
            </a:r>
            <a:r>
              <a:rPr kumimoji="1" lang="ja-JP"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242" name="Picture 2" descr="C:\Users\okamotot\Desktop\sc0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85" y="3717032"/>
            <a:ext cx="8341029" cy="1800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251520" y="1196752"/>
            <a:ext cx="852527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　</a:t>
            </a:r>
            <a:r>
              <a:rPr kumimoji="1" 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炭化水素の水素原子を他の原子または原子団で置き換えるといろいろと性質の異なる化合物ができる。例えば、炭化水素であるメタン</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CH</a:t>
            </a:r>
            <a:r>
              <a:rPr kumimoji="1" lang="en-US" altLang="ja-JP" sz="2000" b="1" i="0" u="none" strike="noStrike" cap="none" normalizeH="0" baseline="-30000" dirty="0">
                <a:ln>
                  <a:noFill/>
                </a:ln>
                <a:solidFill>
                  <a:schemeClr val="tx1"/>
                </a:solidFill>
                <a:effectLst/>
                <a:latin typeface="ＭＳ Ｐゴシック" pitchFamily="50" charset="-128"/>
                <a:ea typeface="ＭＳ Ｐゴシック" pitchFamily="50" charset="-128"/>
                <a:cs typeface="ＭＳ Ｐゴシック" pitchFamily="50" charset="-128"/>
              </a:rPr>
              <a:t>4</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は水に溶けない気体だがメタンから</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原子１個を</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OH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（ヒドロキシ基）で置き換えたメタノール</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CH</a:t>
            </a:r>
            <a:r>
              <a:rPr kumimoji="1" lang="en-US" altLang="ja-JP" sz="2000" b="1" i="0" u="none" strike="noStrike" cap="none" normalizeH="0" baseline="-30000" dirty="0">
                <a:ln>
                  <a:noFill/>
                </a:ln>
                <a:solidFill>
                  <a:schemeClr val="tx1"/>
                </a:solidFill>
                <a:effectLst/>
                <a:latin typeface="ＭＳ Ｐゴシック" pitchFamily="50" charset="-128"/>
                <a:ea typeface="ＭＳ Ｐゴシック" pitchFamily="50" charset="-128"/>
                <a:cs typeface="ＭＳ Ｐゴシック" pitchFamily="50" charset="-128"/>
              </a:rPr>
              <a:t>3</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OH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は、液体でよく水に溶ける性質がある。炭化水素にヒドロキシ基のような特定の原子団が結合すると、化学的性質の良く似た一群の化合物ができる。このように、化合物の性質を特徴づける特定の原子団を</a:t>
            </a:r>
            <a:r>
              <a:rPr kumimoji="1" lang="ja-JP" altLang="en-US" sz="2000" b="1" i="0" u="none" strike="noStrike" cap="none" normalizeH="0" baseline="0" dirty="0">
                <a:ln>
                  <a:noFill/>
                </a:ln>
                <a:solidFill>
                  <a:srgbClr val="FF0000"/>
                </a:solidFill>
                <a:effectLst/>
                <a:latin typeface="ＭＳ Ｐゴシック" pitchFamily="50" charset="-128"/>
                <a:ea typeface="ＭＳ Ｐゴシック" pitchFamily="50" charset="-128"/>
                <a:cs typeface="ＭＳ Ｐゴシック" pitchFamily="50" charset="-128"/>
              </a:rPr>
              <a:t>官能基</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という。</a:t>
            </a:r>
            <a:r>
              <a:rPr kumimoji="1" lang="ja-JP" altLang="en-US"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en-US"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92766277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170</a:t>
            </a:fld>
            <a:endParaRPr lang="en-US" altLang="ja-JP"/>
          </a:p>
        </p:txBody>
      </p:sp>
      <p:sp>
        <p:nvSpPr>
          <p:cNvPr id="4" name="テキスト ボックス 3"/>
          <p:cNvSpPr txBox="1"/>
          <p:nvPr/>
        </p:nvSpPr>
        <p:spPr>
          <a:xfrm>
            <a:off x="987175" y="294540"/>
            <a:ext cx="8280920" cy="5601533"/>
          </a:xfrm>
          <a:prstGeom prst="rect">
            <a:avLst/>
          </a:prstGeom>
          <a:noFill/>
        </p:spPr>
        <p:txBody>
          <a:bodyPr wrap="square" rtlCol="0">
            <a:spAutoFit/>
          </a:bodyPr>
          <a:lstStyle/>
          <a:p>
            <a:r>
              <a:rPr lang="ja-JP" altLang="en-US" sz="2800" dirty="0">
                <a:latin typeface="+mn-lt"/>
              </a:rPr>
              <a:t>空気を</a:t>
            </a:r>
            <a:r>
              <a:rPr lang="ja-JP" altLang="en-US" sz="2800" dirty="0">
                <a:solidFill>
                  <a:srgbClr val="FF0000"/>
                </a:solidFill>
                <a:latin typeface="+mn-lt"/>
              </a:rPr>
              <a:t>窒素</a:t>
            </a:r>
            <a:r>
              <a:rPr lang="ja-JP" altLang="en-US" sz="2800" dirty="0">
                <a:latin typeface="+mn-lt"/>
              </a:rPr>
              <a:t>７８％、</a:t>
            </a:r>
            <a:r>
              <a:rPr lang="ja-JP" altLang="en-US" sz="2800" dirty="0">
                <a:solidFill>
                  <a:srgbClr val="7030A0"/>
                </a:solidFill>
                <a:latin typeface="+mn-lt"/>
              </a:rPr>
              <a:t>酸素</a:t>
            </a:r>
            <a:r>
              <a:rPr lang="ja-JP" altLang="en-US" sz="2800" dirty="0">
                <a:latin typeface="+mn-lt"/>
              </a:rPr>
              <a:t>２１％、</a:t>
            </a:r>
            <a:r>
              <a:rPr lang="ja-JP" altLang="en-US" sz="2800" dirty="0">
                <a:solidFill>
                  <a:srgbClr val="0070C0"/>
                </a:solidFill>
                <a:latin typeface="+mn-lt"/>
              </a:rPr>
              <a:t>アルゴン</a:t>
            </a:r>
            <a:r>
              <a:rPr lang="ja-JP" altLang="en-US" sz="2800" dirty="0">
                <a:latin typeface="+mn-lt"/>
              </a:rPr>
              <a:t>１％の理想気体と仮定する</a:t>
            </a:r>
            <a:endParaRPr lang="en-US" altLang="ja-JP" sz="2800" dirty="0">
              <a:latin typeface="+mn-lt"/>
            </a:endParaRPr>
          </a:p>
          <a:p>
            <a:r>
              <a:rPr lang="ja-JP" altLang="en-US" sz="2800" dirty="0">
                <a:latin typeface="+mn-lt"/>
              </a:rPr>
              <a:t>原子量はＮ＝１４、</a:t>
            </a:r>
            <a:r>
              <a:rPr lang="ja-JP" altLang="en-US" sz="2800" dirty="0">
                <a:solidFill>
                  <a:srgbClr val="7030A0"/>
                </a:solidFill>
                <a:latin typeface="+mn-lt"/>
              </a:rPr>
              <a:t>Ｏ＝１６</a:t>
            </a:r>
            <a:r>
              <a:rPr lang="ja-JP" altLang="en-US" sz="2800" dirty="0">
                <a:latin typeface="+mn-lt"/>
              </a:rPr>
              <a:t>、</a:t>
            </a:r>
            <a:r>
              <a:rPr lang="ja-JP" altLang="en-US" sz="2800" dirty="0">
                <a:solidFill>
                  <a:srgbClr val="0070C0"/>
                </a:solidFill>
                <a:latin typeface="+mn-lt"/>
              </a:rPr>
              <a:t>Ａｒ＝４０</a:t>
            </a:r>
            <a:r>
              <a:rPr lang="ja-JP" altLang="en-US" sz="2800" dirty="0">
                <a:latin typeface="+mn-lt"/>
              </a:rPr>
              <a:t>ということなので、</a:t>
            </a:r>
            <a:endParaRPr lang="en-US" altLang="ja-JP" sz="2800" dirty="0">
              <a:latin typeface="+mn-lt"/>
            </a:endParaRPr>
          </a:p>
          <a:p>
            <a:endParaRPr lang="en-US" altLang="ja-JP" sz="2800" dirty="0">
              <a:latin typeface="+mn-lt"/>
            </a:endParaRPr>
          </a:p>
          <a:p>
            <a:r>
              <a:rPr lang="ja-JP" altLang="en-US" sz="2800" dirty="0">
                <a:solidFill>
                  <a:srgbClr val="FF0000"/>
                </a:solidFill>
                <a:latin typeface="+mn-lt"/>
              </a:rPr>
              <a:t>窒素（Ｎ</a:t>
            </a:r>
            <a:r>
              <a:rPr lang="ja-JP" altLang="en-US" sz="2000" dirty="0">
                <a:solidFill>
                  <a:srgbClr val="FF0000"/>
                </a:solidFill>
                <a:latin typeface="+mn-lt"/>
              </a:rPr>
              <a:t>２</a:t>
            </a:r>
            <a:r>
              <a:rPr lang="ja-JP" altLang="en-US" sz="2800" dirty="0">
                <a:solidFill>
                  <a:srgbClr val="FF0000"/>
                </a:solidFill>
                <a:latin typeface="+mn-lt"/>
              </a:rPr>
              <a:t>）</a:t>
            </a:r>
            <a:r>
              <a:rPr lang="ja-JP" altLang="en-US" sz="2800" dirty="0">
                <a:latin typeface="+mn-lt"/>
              </a:rPr>
              <a:t>、</a:t>
            </a:r>
            <a:r>
              <a:rPr lang="ja-JP" altLang="en-US" sz="2800" dirty="0">
                <a:solidFill>
                  <a:srgbClr val="7030A0"/>
                </a:solidFill>
                <a:latin typeface="+mn-lt"/>
              </a:rPr>
              <a:t>酸素（Ｏ</a:t>
            </a:r>
            <a:r>
              <a:rPr lang="ja-JP" altLang="en-US" sz="2000" dirty="0">
                <a:solidFill>
                  <a:srgbClr val="7030A0"/>
                </a:solidFill>
                <a:latin typeface="+mn-lt"/>
              </a:rPr>
              <a:t>２</a:t>
            </a:r>
            <a:r>
              <a:rPr lang="ja-JP" altLang="en-US" sz="2800" dirty="0">
                <a:solidFill>
                  <a:srgbClr val="7030A0"/>
                </a:solidFill>
                <a:latin typeface="+mn-lt"/>
              </a:rPr>
              <a:t>）</a:t>
            </a:r>
            <a:r>
              <a:rPr lang="ja-JP" altLang="en-US" sz="2800" dirty="0">
                <a:latin typeface="+mn-lt"/>
              </a:rPr>
              <a:t>、</a:t>
            </a:r>
            <a:r>
              <a:rPr lang="ja-JP" altLang="en-US" sz="2800" dirty="0">
                <a:solidFill>
                  <a:srgbClr val="0070C0"/>
                </a:solidFill>
                <a:latin typeface="+mn-lt"/>
              </a:rPr>
              <a:t>アルゴン（Ａｒ）</a:t>
            </a:r>
            <a:r>
              <a:rPr lang="ja-JP" altLang="en-US" sz="2800" dirty="0">
                <a:latin typeface="+mn-lt"/>
              </a:rPr>
              <a:t>の分子量は</a:t>
            </a:r>
            <a:br>
              <a:rPr lang="ja-JP" altLang="en-US" sz="2800" dirty="0">
                <a:latin typeface="+mn-lt"/>
              </a:rPr>
            </a:br>
            <a:r>
              <a:rPr lang="en-US" altLang="ja-JP" sz="3600" dirty="0">
                <a:solidFill>
                  <a:srgbClr val="FF0000"/>
                </a:solidFill>
                <a:latin typeface="+mn-lt"/>
              </a:rPr>
              <a:t>N</a:t>
            </a:r>
            <a:r>
              <a:rPr lang="en-US" altLang="ja-JP" sz="2800" dirty="0">
                <a:solidFill>
                  <a:srgbClr val="FF0000"/>
                </a:solidFill>
                <a:latin typeface="+mn-lt"/>
              </a:rPr>
              <a:t>2</a:t>
            </a:r>
            <a:r>
              <a:rPr lang="en-US" altLang="ja-JP" sz="3600" dirty="0">
                <a:solidFill>
                  <a:srgbClr val="FF0000"/>
                </a:solidFill>
                <a:latin typeface="+mn-lt"/>
              </a:rPr>
              <a:t>=28</a:t>
            </a:r>
            <a:r>
              <a:rPr lang="ja-JP" altLang="en-US" sz="3600" dirty="0" err="1">
                <a:latin typeface="+mn-lt"/>
              </a:rPr>
              <a:t>、</a:t>
            </a:r>
            <a:r>
              <a:rPr lang="en-US" altLang="ja-JP" sz="3600" dirty="0">
                <a:solidFill>
                  <a:srgbClr val="7030A0"/>
                </a:solidFill>
                <a:latin typeface="+mn-lt"/>
              </a:rPr>
              <a:t>O</a:t>
            </a:r>
            <a:r>
              <a:rPr lang="en-US" altLang="ja-JP" sz="2800" dirty="0">
                <a:solidFill>
                  <a:srgbClr val="7030A0"/>
                </a:solidFill>
                <a:latin typeface="+mn-lt"/>
              </a:rPr>
              <a:t>2</a:t>
            </a:r>
            <a:r>
              <a:rPr lang="en-US" altLang="ja-JP" sz="3600" dirty="0">
                <a:solidFill>
                  <a:srgbClr val="7030A0"/>
                </a:solidFill>
                <a:latin typeface="+mn-lt"/>
              </a:rPr>
              <a:t>=32</a:t>
            </a:r>
            <a:r>
              <a:rPr lang="ja-JP" altLang="en-US" sz="3600" dirty="0" err="1">
                <a:latin typeface="+mn-lt"/>
              </a:rPr>
              <a:t>、</a:t>
            </a:r>
            <a:r>
              <a:rPr lang="en-US" altLang="ja-JP" sz="3600" dirty="0" err="1">
                <a:solidFill>
                  <a:srgbClr val="0070C0"/>
                </a:solidFill>
                <a:latin typeface="+mn-lt"/>
              </a:rPr>
              <a:t>Ar</a:t>
            </a:r>
            <a:r>
              <a:rPr lang="en-US" altLang="ja-JP" sz="3600" dirty="0">
                <a:solidFill>
                  <a:srgbClr val="0070C0"/>
                </a:solidFill>
                <a:latin typeface="+mn-lt"/>
              </a:rPr>
              <a:t>=40</a:t>
            </a:r>
            <a:r>
              <a:rPr lang="ja-JP" altLang="en-US" sz="3600" dirty="0">
                <a:latin typeface="+mn-lt"/>
              </a:rPr>
              <a:t>　</a:t>
            </a:r>
            <a:r>
              <a:rPr lang="ja-JP" altLang="en-US" sz="2800" dirty="0">
                <a:latin typeface="+mn-lt"/>
              </a:rPr>
              <a:t>となります。</a:t>
            </a:r>
            <a:endParaRPr lang="en-US" altLang="ja-JP" sz="2800" dirty="0">
              <a:latin typeface="+mn-lt"/>
            </a:endParaRPr>
          </a:p>
          <a:p>
            <a:br>
              <a:rPr lang="ja-JP" altLang="en-US" sz="2800" dirty="0">
                <a:latin typeface="+mn-lt"/>
              </a:rPr>
            </a:br>
            <a:r>
              <a:rPr lang="ja-JP" altLang="en-US" sz="2800" dirty="0">
                <a:latin typeface="+mn-lt"/>
              </a:rPr>
              <a:t>それぞれの比をかけて足します。</a:t>
            </a:r>
            <a:br>
              <a:rPr lang="ja-JP" altLang="en-US" sz="2800" dirty="0">
                <a:latin typeface="+mn-lt"/>
              </a:rPr>
            </a:br>
            <a:r>
              <a:rPr lang="en-US" altLang="ja-JP" sz="3600" dirty="0">
                <a:solidFill>
                  <a:srgbClr val="FF0000"/>
                </a:solidFill>
                <a:latin typeface="+mn-lt"/>
              </a:rPr>
              <a:t>28</a:t>
            </a:r>
            <a:r>
              <a:rPr lang="en-US" altLang="ja-JP" sz="3600" dirty="0">
                <a:latin typeface="+mn-lt"/>
              </a:rPr>
              <a:t>×0.78</a:t>
            </a:r>
            <a:r>
              <a:rPr lang="ja-JP" altLang="en-US" sz="3600" dirty="0">
                <a:latin typeface="+mn-lt"/>
              </a:rPr>
              <a:t> </a:t>
            </a:r>
            <a:r>
              <a:rPr lang="en-US" altLang="ja-JP" sz="3600" dirty="0">
                <a:latin typeface="+mn-lt"/>
              </a:rPr>
              <a:t>+</a:t>
            </a:r>
            <a:r>
              <a:rPr lang="ja-JP" altLang="en-US" sz="3600" dirty="0">
                <a:latin typeface="+mn-lt"/>
              </a:rPr>
              <a:t> </a:t>
            </a:r>
            <a:r>
              <a:rPr lang="en-US" altLang="ja-JP" sz="3600" dirty="0">
                <a:solidFill>
                  <a:srgbClr val="7030A0"/>
                </a:solidFill>
                <a:latin typeface="+mn-lt"/>
              </a:rPr>
              <a:t>32</a:t>
            </a:r>
            <a:r>
              <a:rPr lang="en-US" altLang="ja-JP" sz="3600" dirty="0">
                <a:latin typeface="+mn-lt"/>
              </a:rPr>
              <a:t>×0.21</a:t>
            </a:r>
            <a:r>
              <a:rPr lang="ja-JP" altLang="en-US" sz="3600" dirty="0">
                <a:latin typeface="+mn-lt"/>
              </a:rPr>
              <a:t> </a:t>
            </a:r>
            <a:r>
              <a:rPr lang="en-US" altLang="ja-JP" sz="3600" dirty="0">
                <a:latin typeface="+mn-lt"/>
              </a:rPr>
              <a:t>+</a:t>
            </a:r>
            <a:r>
              <a:rPr lang="ja-JP" altLang="en-US" sz="3600" dirty="0">
                <a:latin typeface="+mn-lt"/>
              </a:rPr>
              <a:t> </a:t>
            </a:r>
            <a:r>
              <a:rPr lang="en-US" altLang="ja-JP" sz="3600" dirty="0">
                <a:solidFill>
                  <a:srgbClr val="0070C0"/>
                </a:solidFill>
                <a:latin typeface="+mn-lt"/>
              </a:rPr>
              <a:t>40</a:t>
            </a:r>
            <a:r>
              <a:rPr lang="en-US" altLang="ja-JP" sz="3600" dirty="0">
                <a:latin typeface="+mn-lt"/>
              </a:rPr>
              <a:t>×0.01</a:t>
            </a:r>
            <a:r>
              <a:rPr lang="ja-JP" altLang="en-US" sz="3600" dirty="0">
                <a:latin typeface="+mn-lt"/>
              </a:rPr>
              <a:t> ＝</a:t>
            </a:r>
            <a:r>
              <a:rPr lang="en-US" altLang="ja-JP" sz="3600" dirty="0">
                <a:latin typeface="+mn-lt"/>
              </a:rPr>
              <a:t>28.96</a:t>
            </a:r>
            <a:br>
              <a:rPr lang="ja-JP" altLang="en-US" sz="3600" dirty="0">
                <a:latin typeface="+mn-lt"/>
              </a:rPr>
            </a:br>
            <a:r>
              <a:rPr lang="ja-JP" altLang="en-US" sz="3600" dirty="0">
                <a:latin typeface="+mn-lt"/>
              </a:rPr>
              <a:t>                                             ≒</a:t>
            </a:r>
            <a:r>
              <a:rPr lang="en-US" altLang="ja-JP" sz="3600" dirty="0">
                <a:latin typeface="+mn-lt"/>
              </a:rPr>
              <a:t>29</a:t>
            </a:r>
          </a:p>
          <a:p>
            <a:r>
              <a:rPr lang="ja-JP" altLang="en-US" sz="3600" dirty="0">
                <a:latin typeface="+mn-lt"/>
              </a:rPr>
              <a:t>見かけの分子量 ＝ </a:t>
            </a:r>
            <a:r>
              <a:rPr lang="en-US" altLang="ja-JP" sz="5400" dirty="0">
                <a:latin typeface="+mn-lt"/>
              </a:rPr>
              <a:t>29</a:t>
            </a:r>
            <a:endParaRPr kumimoji="1" lang="ja-JP" altLang="en-US" sz="5400" dirty="0">
              <a:latin typeface="+mn-lt"/>
            </a:endParaRPr>
          </a:p>
        </p:txBody>
      </p:sp>
    </p:spTree>
    <p:extLst>
      <p:ext uri="{BB962C8B-B14F-4D97-AF65-F5344CB8AC3E}">
        <p14:creationId xmlns:p14="http://schemas.microsoft.com/office/powerpoint/2010/main" val="403947354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171</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平成２６年度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問２９</a:t>
            </a:r>
          </a:p>
        </p:txBody>
      </p:sp>
      <p:sp>
        <p:nvSpPr>
          <p:cNvPr id="7" name="テキスト ボックス 6"/>
          <p:cNvSpPr txBox="1"/>
          <p:nvPr/>
        </p:nvSpPr>
        <p:spPr>
          <a:xfrm>
            <a:off x="611560" y="1412776"/>
            <a:ext cx="7920880" cy="954107"/>
          </a:xfrm>
          <a:prstGeom prst="rect">
            <a:avLst/>
          </a:prstGeom>
          <a:noFill/>
        </p:spPr>
        <p:txBody>
          <a:bodyPr wrap="square" rtlCol="0">
            <a:spAutoFit/>
          </a:bodyPr>
          <a:lstStyle/>
          <a:p>
            <a:r>
              <a:rPr lang="ja-JP" altLang="en-US" sz="2800" dirty="0"/>
              <a:t>以下の物質の水溶液のうち、ｐＨの値が最も小さいものを一つ選び、その番号を解答欄に記入しなさい。</a:t>
            </a:r>
            <a:endParaRPr kumimoji="1" lang="ja-JP" altLang="en-US" sz="2800" dirty="0">
              <a:latin typeface="+mn-ea"/>
              <a:ea typeface="+mn-ea"/>
            </a:endParaRPr>
          </a:p>
        </p:txBody>
      </p:sp>
      <p:sp>
        <p:nvSpPr>
          <p:cNvPr id="8" name="テキスト ボックス 7"/>
          <p:cNvSpPr txBox="1"/>
          <p:nvPr/>
        </p:nvSpPr>
        <p:spPr>
          <a:xfrm>
            <a:off x="1547664" y="2996952"/>
            <a:ext cx="3897221" cy="3046988"/>
          </a:xfrm>
          <a:prstGeom prst="rect">
            <a:avLst/>
          </a:prstGeom>
          <a:noFill/>
        </p:spPr>
        <p:txBody>
          <a:bodyPr wrap="none" rtlCol="0">
            <a:spAutoFit/>
          </a:bodyPr>
          <a:lstStyle/>
          <a:p>
            <a:pPr>
              <a:lnSpc>
                <a:spcPct val="150000"/>
              </a:lnSpc>
              <a:tabLst>
                <a:tab pos="2595563" algn="l"/>
                <a:tab pos="5286375" algn="l"/>
              </a:tabLst>
            </a:pPr>
            <a:r>
              <a:rPr kumimoji="1" lang="ja-JP" altLang="en-US" sz="3200" spc="-100" dirty="0">
                <a:latin typeface="+mn-ea"/>
                <a:ea typeface="+mn-ea"/>
              </a:rPr>
              <a:t>１ 　</a:t>
            </a:r>
            <a:r>
              <a:rPr lang="ja-JP" altLang="en-US" sz="3200" dirty="0"/>
              <a:t>塩化ナトリウム</a:t>
            </a:r>
            <a:endParaRPr lang="en-US" altLang="ja-JP" sz="3200" spc="-100" dirty="0">
              <a:latin typeface="+mn-ea"/>
              <a:ea typeface="+mn-ea"/>
            </a:endParaRPr>
          </a:p>
          <a:p>
            <a:pPr marL="514350" indent="-514350">
              <a:lnSpc>
                <a:spcPct val="150000"/>
              </a:lnSpc>
              <a:buAutoNum type="arabicDbPlain" startAt="2"/>
              <a:tabLst>
                <a:tab pos="2595563" algn="l"/>
                <a:tab pos="5286375" algn="l"/>
              </a:tabLst>
            </a:pPr>
            <a:r>
              <a:rPr lang="ja-JP" altLang="en-US" sz="3200" dirty="0"/>
              <a:t> 酢酸ナトリウム</a:t>
            </a:r>
            <a:endParaRPr lang="en-US" altLang="ja-JP" sz="3200" dirty="0"/>
          </a:p>
          <a:p>
            <a:pPr marL="514350" indent="-514350">
              <a:lnSpc>
                <a:spcPct val="150000"/>
              </a:lnSpc>
              <a:buAutoNum type="arabicDbPlain" startAt="2"/>
              <a:tabLst>
                <a:tab pos="2595563" algn="l"/>
                <a:tab pos="5286375" algn="l"/>
              </a:tabLst>
            </a:pPr>
            <a:r>
              <a:rPr lang="ja-JP" altLang="en-US" sz="3200" dirty="0"/>
              <a:t> 酢酸アンモニウム</a:t>
            </a:r>
            <a:endParaRPr lang="en-US" altLang="ja-JP" sz="3200" spc="-100" dirty="0">
              <a:latin typeface="+mn-ea"/>
              <a:ea typeface="+mn-ea"/>
            </a:endParaRPr>
          </a:p>
          <a:p>
            <a:pPr>
              <a:lnSpc>
                <a:spcPct val="150000"/>
              </a:lnSpc>
              <a:tabLst>
                <a:tab pos="2595563" algn="l"/>
                <a:tab pos="5286375" algn="l"/>
              </a:tabLst>
            </a:pPr>
            <a:r>
              <a:rPr kumimoji="1" lang="ja-JP" altLang="en-US" sz="3200" spc="-100" dirty="0">
                <a:latin typeface="+mn-ea"/>
                <a:ea typeface="+mn-ea"/>
              </a:rPr>
              <a:t>４ 　</a:t>
            </a:r>
            <a:r>
              <a:rPr lang="ja-JP" altLang="en-US" sz="3200" dirty="0"/>
              <a:t>塩化アンモニウム</a:t>
            </a:r>
            <a:endParaRPr kumimoji="1" lang="ja-JP" altLang="en-US" sz="3200" spc="-100" dirty="0">
              <a:latin typeface="+mn-ea"/>
              <a:ea typeface="+mn-ea"/>
            </a:endParaRPr>
          </a:p>
        </p:txBody>
      </p:sp>
      <p:sp>
        <p:nvSpPr>
          <p:cNvPr id="9" name="正方形/長方形 8"/>
          <p:cNvSpPr/>
          <p:nvPr/>
        </p:nvSpPr>
        <p:spPr>
          <a:xfrm>
            <a:off x="1547663" y="5373216"/>
            <a:ext cx="4032449" cy="57606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278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172</a:t>
            </a:fld>
            <a:endParaRPr lang="en-US" altLang="ja-JP"/>
          </a:p>
        </p:txBody>
      </p:sp>
      <p:pic>
        <p:nvPicPr>
          <p:cNvPr id="4" name="Picture 2" descr="http://bio.hamajima.co.jp/image/9th/support/background/ph/CEchem04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90" y="0"/>
            <a:ext cx="8885153" cy="1584176"/>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66446" y="1700808"/>
            <a:ext cx="8705640" cy="4739759"/>
          </a:xfrm>
          <a:prstGeom prst="rect">
            <a:avLst/>
          </a:prstGeom>
        </p:spPr>
        <p:txBody>
          <a:bodyPr wrap="square">
            <a:spAutoFit/>
          </a:bodyPr>
          <a:lstStyle/>
          <a:p>
            <a:r>
              <a:rPr lang="en-US" altLang="ja-JP" dirty="0"/>
              <a:t>pH</a:t>
            </a:r>
            <a:r>
              <a:rPr lang="ja-JP" altLang="en-US" dirty="0"/>
              <a:t>という値は、溶液内の</a:t>
            </a:r>
            <a:r>
              <a:rPr lang="en-US" altLang="ja-JP" dirty="0"/>
              <a:t>H+</a:t>
            </a:r>
            <a:r>
              <a:rPr lang="ja-JP" altLang="en-US" dirty="0"/>
              <a:t>の濃度で決まります。</a:t>
            </a:r>
            <a:endParaRPr lang="en-US" altLang="ja-JP" dirty="0"/>
          </a:p>
          <a:p>
            <a:pPr>
              <a:lnSpc>
                <a:spcPts val="1200"/>
              </a:lnSpc>
            </a:pPr>
            <a:endParaRPr lang="en-US" altLang="ja-JP" dirty="0"/>
          </a:p>
          <a:p>
            <a:pPr marL="457200" indent="-457200">
              <a:buAutoNum type="arabicDbPlain"/>
            </a:pPr>
            <a:r>
              <a:rPr lang="ja-JP" altLang="en-US" dirty="0"/>
              <a:t>塩化ナトリウム（</a:t>
            </a:r>
            <a:r>
              <a:rPr lang="en-US" altLang="ja-JP" dirty="0" err="1"/>
              <a:t>NaCl</a:t>
            </a:r>
            <a:r>
              <a:rPr lang="ja-JP" altLang="en-US" dirty="0"/>
              <a:t>）</a:t>
            </a:r>
            <a:br>
              <a:rPr lang="ja-JP" altLang="en-US" dirty="0"/>
            </a:br>
            <a:r>
              <a:rPr lang="ja-JP" altLang="en-US" dirty="0"/>
              <a:t>　塩化ナトリウム（</a:t>
            </a:r>
            <a:r>
              <a:rPr lang="en-US" altLang="ja-JP" dirty="0" err="1"/>
              <a:t>NaCl</a:t>
            </a:r>
            <a:r>
              <a:rPr lang="ja-JP" altLang="en-US" dirty="0"/>
              <a:t>）を水に溶かしても、</a:t>
            </a:r>
            <a:r>
              <a:rPr lang="en-US" altLang="ja-JP" dirty="0"/>
              <a:t>Na</a:t>
            </a:r>
            <a:r>
              <a:rPr lang="en-US" altLang="ja-JP" baseline="30000" dirty="0"/>
              <a:t>+</a:t>
            </a:r>
            <a:r>
              <a:rPr lang="ja-JP" altLang="en-US" dirty="0"/>
              <a:t>と</a:t>
            </a:r>
            <a:r>
              <a:rPr lang="en-US" altLang="ja-JP" dirty="0"/>
              <a:t>Cl</a:t>
            </a:r>
            <a:r>
              <a:rPr lang="ja-JP" altLang="en-US" baseline="30000" dirty="0"/>
              <a:t>－</a:t>
            </a:r>
            <a:r>
              <a:rPr lang="ja-JP" altLang="en-US" dirty="0"/>
              <a:t>に電離するだけで、</a:t>
            </a:r>
            <a:r>
              <a:rPr lang="en-US" altLang="ja-JP" dirty="0"/>
              <a:t>H</a:t>
            </a:r>
            <a:r>
              <a:rPr lang="en-US" altLang="ja-JP" baseline="30000" dirty="0"/>
              <a:t>+</a:t>
            </a:r>
            <a:r>
              <a:rPr lang="ja-JP" altLang="en-US" dirty="0"/>
              <a:t>は発生しませんので、</a:t>
            </a:r>
            <a:r>
              <a:rPr lang="en-US" altLang="ja-JP" dirty="0"/>
              <a:t>pH</a:t>
            </a:r>
            <a:r>
              <a:rPr lang="ja-JP" altLang="en-US" dirty="0"/>
              <a:t>は</a:t>
            </a:r>
            <a:r>
              <a:rPr lang="en-US" altLang="ja-JP" sz="2800" dirty="0">
                <a:solidFill>
                  <a:srgbClr val="FF0000"/>
                </a:solidFill>
                <a:latin typeface="+mn-lt"/>
              </a:rPr>
              <a:t>7</a:t>
            </a:r>
            <a:r>
              <a:rPr lang="ja-JP" altLang="en-US" dirty="0"/>
              <a:t>になります。</a:t>
            </a:r>
            <a:endParaRPr lang="en-US" altLang="ja-JP" dirty="0"/>
          </a:p>
          <a:p>
            <a:pPr marL="457200" indent="-457200">
              <a:buAutoNum type="arabicDbPlain"/>
            </a:pPr>
            <a:r>
              <a:rPr lang="ja-JP" altLang="en-US" dirty="0"/>
              <a:t>酢酸ナトリウム（</a:t>
            </a:r>
            <a:r>
              <a:rPr lang="en-US" altLang="ja-JP" dirty="0"/>
              <a:t>CH</a:t>
            </a:r>
            <a:r>
              <a:rPr lang="en-US" altLang="ja-JP" sz="1800" dirty="0"/>
              <a:t>3</a:t>
            </a:r>
            <a:r>
              <a:rPr lang="en-US" altLang="ja-JP" dirty="0"/>
              <a:t>COONa</a:t>
            </a:r>
            <a:r>
              <a:rPr lang="ja-JP" altLang="en-US" dirty="0"/>
              <a:t>）　</a:t>
            </a:r>
            <a:r>
              <a:rPr lang="ja-JP" altLang="en-US" dirty="0">
                <a:solidFill>
                  <a:srgbClr val="0070C0"/>
                </a:solidFill>
              </a:rPr>
              <a:t>弱アルカリ性</a:t>
            </a:r>
            <a:endParaRPr lang="en-US" altLang="ja-JP" dirty="0">
              <a:solidFill>
                <a:srgbClr val="0070C0"/>
              </a:solidFill>
            </a:endParaRPr>
          </a:p>
          <a:p>
            <a:r>
              <a:rPr lang="ja-JP" altLang="en-US" dirty="0"/>
              <a:t>　　　</a:t>
            </a:r>
            <a:r>
              <a:rPr lang="en-US" altLang="ja-JP" dirty="0"/>
              <a:t>CH</a:t>
            </a:r>
            <a:r>
              <a:rPr lang="en-US" altLang="ja-JP" sz="1800" dirty="0"/>
              <a:t>3</a:t>
            </a:r>
            <a:r>
              <a:rPr lang="en-US" altLang="ja-JP" dirty="0"/>
              <a:t>COONa → CH</a:t>
            </a:r>
            <a:r>
              <a:rPr lang="en-US" altLang="ja-JP" sz="1800" dirty="0"/>
              <a:t>3</a:t>
            </a:r>
            <a:r>
              <a:rPr lang="en-US" altLang="ja-JP" dirty="0"/>
              <a:t>COO− + Na</a:t>
            </a:r>
            <a:r>
              <a:rPr lang="en-US" altLang="ja-JP" baseline="30000" dirty="0"/>
              <a:t>+</a:t>
            </a:r>
          </a:p>
          <a:p>
            <a:r>
              <a:rPr lang="ja-JP" altLang="en-US" dirty="0"/>
              <a:t>　　　</a:t>
            </a:r>
            <a:r>
              <a:rPr lang="en-US" altLang="ja-JP" dirty="0"/>
              <a:t>CH</a:t>
            </a:r>
            <a:r>
              <a:rPr lang="en-US" altLang="ja-JP" sz="1800" dirty="0"/>
              <a:t>3</a:t>
            </a:r>
            <a:r>
              <a:rPr lang="en-US" altLang="ja-JP" dirty="0"/>
              <a:t>COO</a:t>
            </a:r>
            <a:r>
              <a:rPr lang="en-US" altLang="ja-JP" baseline="30000" dirty="0"/>
              <a:t>−</a:t>
            </a:r>
            <a:r>
              <a:rPr lang="en-US" altLang="ja-JP" dirty="0"/>
              <a:t> + H</a:t>
            </a:r>
            <a:r>
              <a:rPr lang="en-US" altLang="ja-JP" sz="1800" dirty="0"/>
              <a:t>2</a:t>
            </a:r>
            <a:r>
              <a:rPr lang="en-US" altLang="ja-JP" dirty="0"/>
              <a:t>O</a:t>
            </a:r>
            <a:r>
              <a:rPr lang="ja-JP" altLang="en-US" dirty="0"/>
              <a:t> </a:t>
            </a:r>
            <a:r>
              <a:rPr lang="ja-JP" altLang="en-US" spc="-100" dirty="0"/>
              <a:t>←→</a:t>
            </a:r>
            <a:r>
              <a:rPr lang="ja-JP" altLang="en-US" dirty="0"/>
              <a:t> </a:t>
            </a:r>
            <a:r>
              <a:rPr lang="en-US" altLang="ja-JP" dirty="0"/>
              <a:t>CH3COOH + </a:t>
            </a:r>
            <a:r>
              <a:rPr lang="en-US" altLang="ja-JP" dirty="0">
                <a:solidFill>
                  <a:srgbClr val="0070C0"/>
                </a:solidFill>
              </a:rPr>
              <a:t>OH</a:t>
            </a:r>
            <a:r>
              <a:rPr lang="en-US" altLang="ja-JP" baseline="30000" dirty="0">
                <a:solidFill>
                  <a:srgbClr val="0070C0"/>
                </a:solidFill>
              </a:rPr>
              <a:t>−</a:t>
            </a:r>
          </a:p>
          <a:p>
            <a:pPr marL="457200" indent="-457200">
              <a:buAutoNum type="arabicDbPlain" startAt="3"/>
            </a:pPr>
            <a:r>
              <a:rPr lang="ja-JP" altLang="en-US" dirty="0"/>
              <a:t>酢酸アンモニウム　</a:t>
            </a:r>
            <a:r>
              <a:rPr lang="ja-JP" altLang="en-US" dirty="0">
                <a:solidFill>
                  <a:schemeClr val="bg1">
                    <a:lumMod val="65000"/>
                  </a:schemeClr>
                </a:solidFill>
              </a:rPr>
              <a:t>中性もしくは微酸性</a:t>
            </a:r>
            <a:endParaRPr lang="en-US" altLang="ja-JP" dirty="0">
              <a:solidFill>
                <a:schemeClr val="bg1">
                  <a:lumMod val="65000"/>
                </a:schemeClr>
              </a:solidFill>
            </a:endParaRPr>
          </a:p>
          <a:p>
            <a:r>
              <a:rPr lang="ja-JP" altLang="en-US" dirty="0"/>
              <a:t>　　　</a:t>
            </a:r>
            <a:r>
              <a:rPr lang="en-US" altLang="ja-JP" dirty="0"/>
              <a:t>CH</a:t>
            </a:r>
            <a:r>
              <a:rPr lang="en-US" altLang="ja-JP" sz="1800" dirty="0"/>
              <a:t>3</a:t>
            </a:r>
            <a:r>
              <a:rPr lang="en-US" altLang="ja-JP" dirty="0"/>
              <a:t>COONH</a:t>
            </a:r>
            <a:r>
              <a:rPr lang="en-US" altLang="ja-JP" sz="1800" dirty="0"/>
              <a:t>4</a:t>
            </a:r>
            <a:r>
              <a:rPr lang="en-US" altLang="ja-JP" dirty="0"/>
              <a:t> → CH</a:t>
            </a:r>
            <a:r>
              <a:rPr lang="en-US" altLang="ja-JP" sz="1800" dirty="0"/>
              <a:t>3</a:t>
            </a:r>
            <a:r>
              <a:rPr lang="en-US" altLang="ja-JP" dirty="0"/>
              <a:t>COO</a:t>
            </a:r>
            <a:r>
              <a:rPr lang="ja-JP" altLang="en-US" baseline="30000" dirty="0"/>
              <a:t>－</a:t>
            </a:r>
            <a:r>
              <a:rPr lang="en-US" altLang="ja-JP" dirty="0"/>
              <a:t> + NH4</a:t>
            </a:r>
            <a:r>
              <a:rPr lang="en-US" altLang="ja-JP" baseline="30000" dirty="0"/>
              <a:t>+</a:t>
            </a:r>
          </a:p>
          <a:p>
            <a:pPr marL="457200" indent="-457200">
              <a:buAutoNum type="arabicDbPlain" startAt="4"/>
            </a:pPr>
            <a:r>
              <a:rPr lang="ja-JP" altLang="en-US" dirty="0"/>
              <a:t>塩化アンモニウム</a:t>
            </a:r>
            <a:endParaRPr lang="en-US" altLang="ja-JP" dirty="0"/>
          </a:p>
          <a:p>
            <a:pPr marL="623888" indent="-623888"/>
            <a:r>
              <a:rPr lang="ja-JP" altLang="en-US" dirty="0"/>
              <a:t>　　　</a:t>
            </a:r>
            <a:r>
              <a:rPr lang="en-US" altLang="ja-JP" dirty="0"/>
              <a:t>NH</a:t>
            </a:r>
            <a:r>
              <a:rPr lang="en-US" altLang="ja-JP" sz="1800" dirty="0"/>
              <a:t>4</a:t>
            </a:r>
            <a:r>
              <a:rPr lang="en-US" altLang="ja-JP" dirty="0"/>
              <a:t>Cl</a:t>
            </a:r>
            <a:r>
              <a:rPr lang="en-US" altLang="ja-JP" baseline="30000" dirty="0"/>
              <a:t>−</a:t>
            </a:r>
            <a:r>
              <a:rPr lang="en-US" altLang="ja-JP" dirty="0"/>
              <a:t>→ NH</a:t>
            </a:r>
            <a:r>
              <a:rPr lang="en-US" altLang="ja-JP" sz="1800" dirty="0"/>
              <a:t>4</a:t>
            </a:r>
            <a:r>
              <a:rPr lang="en-US" altLang="ja-JP" baseline="30000" dirty="0"/>
              <a:t>+</a:t>
            </a:r>
            <a:r>
              <a:rPr lang="en-US" altLang="ja-JP" dirty="0"/>
              <a:t> + Cl</a:t>
            </a:r>
            <a:r>
              <a:rPr lang="en-US" altLang="ja-JP" baseline="30000" dirty="0"/>
              <a:t>−</a:t>
            </a:r>
          </a:p>
          <a:p>
            <a:r>
              <a:rPr lang="ja-JP" altLang="en-US" dirty="0"/>
              <a:t>　　　</a:t>
            </a:r>
            <a:r>
              <a:rPr lang="en-US" altLang="ja-JP" dirty="0"/>
              <a:t>NH</a:t>
            </a:r>
            <a:r>
              <a:rPr lang="en-US" altLang="ja-JP" sz="1800" dirty="0"/>
              <a:t>4</a:t>
            </a:r>
            <a:r>
              <a:rPr lang="en-US" altLang="ja-JP" baseline="30000" dirty="0"/>
              <a:t>+</a:t>
            </a:r>
            <a:r>
              <a:rPr lang="ja-JP" altLang="en-US" spc="-100" dirty="0"/>
              <a:t> ←→</a:t>
            </a:r>
            <a:r>
              <a:rPr lang="en-US" altLang="ja-JP" dirty="0"/>
              <a:t>  NH</a:t>
            </a:r>
            <a:r>
              <a:rPr lang="en-US" altLang="ja-JP" sz="1800" dirty="0"/>
              <a:t>3</a:t>
            </a:r>
            <a:r>
              <a:rPr lang="en-US" altLang="ja-JP" dirty="0"/>
              <a:t> + </a:t>
            </a:r>
            <a:r>
              <a:rPr lang="en-US" altLang="ja-JP" dirty="0">
                <a:solidFill>
                  <a:srgbClr val="FF0000"/>
                </a:solidFill>
              </a:rPr>
              <a:t>H</a:t>
            </a:r>
            <a:r>
              <a:rPr lang="en-US" altLang="ja-JP" baseline="30000" dirty="0">
                <a:solidFill>
                  <a:srgbClr val="FF0000"/>
                </a:solidFill>
              </a:rPr>
              <a:t>+</a:t>
            </a:r>
          </a:p>
        </p:txBody>
      </p:sp>
    </p:spTree>
    <p:extLst>
      <p:ext uri="{BB962C8B-B14F-4D97-AF65-F5344CB8AC3E}">
        <p14:creationId xmlns:p14="http://schemas.microsoft.com/office/powerpoint/2010/main" val="119034344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173</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平成２６年度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問３０</a:t>
            </a:r>
          </a:p>
        </p:txBody>
      </p:sp>
      <p:sp>
        <p:nvSpPr>
          <p:cNvPr id="7" name="テキスト ボックス 6"/>
          <p:cNvSpPr txBox="1"/>
          <p:nvPr/>
        </p:nvSpPr>
        <p:spPr>
          <a:xfrm>
            <a:off x="611560" y="1412776"/>
            <a:ext cx="7920880" cy="1077218"/>
          </a:xfrm>
          <a:prstGeom prst="rect">
            <a:avLst/>
          </a:prstGeom>
          <a:noFill/>
        </p:spPr>
        <p:txBody>
          <a:bodyPr wrap="square" rtlCol="0">
            <a:spAutoFit/>
          </a:bodyPr>
          <a:lstStyle/>
          <a:p>
            <a:r>
              <a:rPr lang="ja-JP" altLang="en-US" sz="3200" dirty="0"/>
              <a:t>以下のうち、１ｐｐｍとして、正しいものを一つ選び、その番号を解答欄に記入しなさい。</a:t>
            </a:r>
            <a:endParaRPr kumimoji="1" lang="ja-JP" altLang="en-US" sz="3200" dirty="0"/>
          </a:p>
        </p:txBody>
      </p:sp>
      <p:sp>
        <p:nvSpPr>
          <p:cNvPr id="8" name="テキスト ボックス 7"/>
          <p:cNvSpPr txBox="1"/>
          <p:nvPr/>
        </p:nvSpPr>
        <p:spPr>
          <a:xfrm>
            <a:off x="2123728" y="2924944"/>
            <a:ext cx="4673074" cy="3046988"/>
          </a:xfrm>
          <a:prstGeom prst="rect">
            <a:avLst/>
          </a:prstGeom>
          <a:noFill/>
        </p:spPr>
        <p:txBody>
          <a:bodyPr wrap="none" rtlCol="0">
            <a:spAutoFit/>
          </a:bodyPr>
          <a:lstStyle/>
          <a:p>
            <a:r>
              <a:rPr kumimoji="1" lang="ja-JP" altLang="en-US" sz="4800" dirty="0">
                <a:latin typeface="+mn-ea"/>
                <a:ea typeface="+mn-ea"/>
              </a:rPr>
              <a:t>１　</a:t>
            </a:r>
            <a:r>
              <a:rPr lang="ja-JP" altLang="en-US" sz="4800" dirty="0"/>
              <a:t>千分の１</a:t>
            </a:r>
            <a:endParaRPr lang="en-US" altLang="ja-JP" sz="4800" dirty="0"/>
          </a:p>
          <a:p>
            <a:r>
              <a:rPr lang="ja-JP" altLang="en-US" sz="4800" dirty="0">
                <a:latin typeface="+mn-ea"/>
                <a:ea typeface="+mn-ea"/>
              </a:rPr>
              <a:t>２　</a:t>
            </a:r>
            <a:r>
              <a:rPr lang="ja-JP" altLang="en-US" sz="4800" dirty="0"/>
              <a:t>１万分の１</a:t>
            </a:r>
            <a:endParaRPr lang="en-US" altLang="ja-JP" sz="4800" dirty="0"/>
          </a:p>
          <a:p>
            <a:r>
              <a:rPr lang="ja-JP" altLang="en-US" sz="4800" dirty="0">
                <a:latin typeface="+mn-ea"/>
                <a:ea typeface="+mn-ea"/>
              </a:rPr>
              <a:t>３　</a:t>
            </a:r>
            <a:r>
              <a:rPr lang="ja-JP" altLang="en-US" sz="4800" dirty="0"/>
              <a:t>１００万分の１</a:t>
            </a:r>
            <a:endParaRPr lang="en-US" altLang="ja-JP" sz="4800" dirty="0">
              <a:latin typeface="ＭＳ Ｐ明朝" pitchFamily="18" charset="-128"/>
              <a:ea typeface="ＭＳ Ｐ明朝" pitchFamily="18" charset="-128"/>
            </a:endParaRPr>
          </a:p>
          <a:p>
            <a:r>
              <a:rPr lang="ja-JP" altLang="en-US" sz="4800" dirty="0">
                <a:latin typeface="+mn-ea"/>
              </a:rPr>
              <a:t>４　</a:t>
            </a:r>
            <a:r>
              <a:rPr lang="ja-JP" altLang="en-US" sz="4800" dirty="0"/>
              <a:t>１０億分の１</a:t>
            </a:r>
            <a:endParaRPr lang="en-US" altLang="ja-JP" sz="4800" dirty="0">
              <a:latin typeface="ＭＳ Ｐ明朝" pitchFamily="18" charset="-128"/>
              <a:ea typeface="ＭＳ Ｐ明朝" pitchFamily="18" charset="-128"/>
            </a:endParaRPr>
          </a:p>
        </p:txBody>
      </p:sp>
      <p:sp>
        <p:nvSpPr>
          <p:cNvPr id="9" name="正方形/長方形 8"/>
          <p:cNvSpPr/>
          <p:nvPr/>
        </p:nvSpPr>
        <p:spPr>
          <a:xfrm>
            <a:off x="2141084" y="4453969"/>
            <a:ext cx="4655717" cy="70875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823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174</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4048466871"/>
              </p:ext>
            </p:extLst>
          </p:nvPr>
        </p:nvGraphicFramePr>
        <p:xfrm>
          <a:off x="251521" y="1561948"/>
          <a:ext cx="8568950" cy="4531348"/>
        </p:xfrm>
        <a:graphic>
          <a:graphicData uri="http://schemas.openxmlformats.org/drawingml/2006/table">
            <a:tbl>
              <a:tblPr>
                <a:tableStyleId>{775DCB02-9BB8-47FD-8907-85C794F793BA}</a:tableStyleId>
              </a:tblPr>
              <a:tblGrid>
                <a:gridCol w="1440159">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073831">
                  <a:extLst>
                    <a:ext uri="{9D8B030D-6E8A-4147-A177-3AD203B41FA5}">
                      <a16:colId xmlns:a16="http://schemas.microsoft.com/office/drawing/2014/main" val="20002"/>
                    </a:ext>
                  </a:extLst>
                </a:gridCol>
                <a:gridCol w="1627380">
                  <a:extLst>
                    <a:ext uri="{9D8B030D-6E8A-4147-A177-3AD203B41FA5}">
                      <a16:colId xmlns:a16="http://schemas.microsoft.com/office/drawing/2014/main" val="20003"/>
                    </a:ext>
                  </a:extLst>
                </a:gridCol>
                <a:gridCol w="1627380">
                  <a:extLst>
                    <a:ext uri="{9D8B030D-6E8A-4147-A177-3AD203B41FA5}">
                      <a16:colId xmlns:a16="http://schemas.microsoft.com/office/drawing/2014/main" val="20004"/>
                    </a:ext>
                  </a:extLst>
                </a:gridCol>
              </a:tblGrid>
              <a:tr h="936104">
                <a:tc>
                  <a:txBody>
                    <a:bodyPr/>
                    <a:lstStyle/>
                    <a:p>
                      <a:pPr algn="ctr"/>
                      <a:r>
                        <a:rPr lang="en-US" altLang="ja-JP" sz="1800" dirty="0">
                          <a:effectLst/>
                        </a:rPr>
                        <a:t>ppb</a:t>
                      </a:r>
                    </a:p>
                    <a:p>
                      <a:pPr algn="ctr"/>
                      <a:r>
                        <a:rPr lang="en-US" altLang="ja-JP" sz="1200" dirty="0">
                          <a:effectLst/>
                        </a:rPr>
                        <a:t>(</a:t>
                      </a:r>
                      <a:r>
                        <a:rPr lang="ja-JP" altLang="en-US" sz="1200" dirty="0">
                          <a:effectLst/>
                        </a:rPr>
                        <a:t>ピーピービー</a:t>
                      </a:r>
                      <a:r>
                        <a:rPr lang="en-US" altLang="ja-JP" sz="1200" dirty="0">
                          <a:effectLst/>
                        </a:rPr>
                        <a:t>)</a:t>
                      </a:r>
                    </a:p>
                  </a:txBody>
                  <a:tcPr marL="68091" marR="68091" marT="34045" marB="34045" anchor="ctr"/>
                </a:tc>
                <a:tc>
                  <a:txBody>
                    <a:bodyPr/>
                    <a:lstStyle/>
                    <a:p>
                      <a:pPr algn="ctr"/>
                      <a:r>
                        <a:rPr lang="en-US" altLang="ja-JP" sz="1800" dirty="0">
                          <a:effectLst/>
                        </a:rPr>
                        <a:t>ppm</a:t>
                      </a:r>
                    </a:p>
                    <a:p>
                      <a:pPr algn="ctr"/>
                      <a:r>
                        <a:rPr lang="en-US" altLang="ja-JP" sz="1200" dirty="0">
                          <a:effectLst/>
                        </a:rPr>
                        <a:t>(</a:t>
                      </a:r>
                      <a:r>
                        <a:rPr lang="ja-JP" altLang="en-US" sz="1200" dirty="0">
                          <a:effectLst/>
                        </a:rPr>
                        <a:t>ピーピーエム</a:t>
                      </a:r>
                      <a:r>
                        <a:rPr lang="en-US" altLang="ja-JP" sz="1200" dirty="0">
                          <a:effectLst/>
                        </a:rPr>
                        <a:t>) </a:t>
                      </a:r>
                    </a:p>
                    <a:p>
                      <a:pPr algn="ctr"/>
                      <a:r>
                        <a:rPr lang="en-US" altLang="ja-JP" sz="900" dirty="0">
                          <a:effectLst/>
                        </a:rPr>
                        <a:t>≒mg/l(</a:t>
                      </a:r>
                      <a:r>
                        <a:rPr lang="ja-JP" altLang="en-US" sz="900" dirty="0">
                          <a:effectLst/>
                        </a:rPr>
                        <a:t>水溶液</a:t>
                      </a:r>
                      <a:r>
                        <a:rPr lang="en-US" altLang="ja-JP" sz="900" dirty="0">
                          <a:effectLst/>
                        </a:rPr>
                        <a:t>1</a:t>
                      </a:r>
                      <a:r>
                        <a:rPr lang="ja-JP" altLang="en-US" sz="900" dirty="0">
                          <a:effectLst/>
                        </a:rPr>
                        <a:t>リットル</a:t>
                      </a:r>
                      <a:br>
                        <a:rPr lang="ja-JP" altLang="en-US" sz="900" dirty="0">
                          <a:effectLst/>
                        </a:rPr>
                      </a:br>
                      <a:r>
                        <a:rPr lang="ja-JP" altLang="en-US" sz="900" dirty="0">
                          <a:effectLst/>
                        </a:rPr>
                        <a:t>あたりの</a:t>
                      </a:r>
                      <a:r>
                        <a:rPr lang="en-US" altLang="ja-JP" sz="900" dirty="0">
                          <a:effectLst/>
                        </a:rPr>
                        <a:t>mg</a:t>
                      </a:r>
                      <a:r>
                        <a:rPr lang="ja-JP" altLang="en-US" sz="900" dirty="0">
                          <a:effectLst/>
                        </a:rPr>
                        <a:t>重量</a:t>
                      </a:r>
                      <a:r>
                        <a:rPr lang="en-US" altLang="ja-JP" sz="900" dirty="0">
                          <a:effectLst/>
                        </a:rPr>
                        <a:t>)</a:t>
                      </a:r>
                    </a:p>
                  </a:txBody>
                  <a:tcPr marL="68091" marR="68091" marT="34045" marB="34045" anchor="ctr"/>
                </a:tc>
                <a:tc>
                  <a:txBody>
                    <a:bodyPr/>
                    <a:lstStyle/>
                    <a:p>
                      <a:pPr algn="ctr"/>
                      <a:r>
                        <a:rPr lang="en-US" altLang="ja-JP" sz="1800" dirty="0">
                          <a:effectLst/>
                        </a:rPr>
                        <a:t>mg/g</a:t>
                      </a:r>
                    </a:p>
                    <a:p>
                      <a:pPr algn="ctr"/>
                      <a:r>
                        <a:rPr lang="en-US" altLang="ja-JP" sz="1300" dirty="0">
                          <a:effectLst/>
                        </a:rPr>
                        <a:t>(</a:t>
                      </a:r>
                      <a:r>
                        <a:rPr lang="ja-JP" altLang="en-US" sz="1300" dirty="0">
                          <a:effectLst/>
                        </a:rPr>
                        <a:t>重量濃度・ミリグラム</a:t>
                      </a:r>
                      <a:r>
                        <a:rPr lang="en-US" altLang="ja-JP" sz="1300" dirty="0">
                          <a:effectLst/>
                        </a:rPr>
                        <a:t>)</a:t>
                      </a:r>
                    </a:p>
                    <a:p>
                      <a:pPr algn="ctr"/>
                      <a:r>
                        <a:rPr lang="en-US" altLang="ja-JP" sz="1100" dirty="0">
                          <a:effectLst/>
                        </a:rPr>
                        <a:t>≒mg/ml(</a:t>
                      </a:r>
                      <a:r>
                        <a:rPr lang="ja-JP" altLang="en-US" sz="1100" dirty="0">
                          <a:effectLst/>
                        </a:rPr>
                        <a:t>水溶液</a:t>
                      </a:r>
                      <a:r>
                        <a:rPr lang="en-US" altLang="ja-JP" sz="1100" dirty="0">
                          <a:effectLst/>
                        </a:rPr>
                        <a:t>1</a:t>
                      </a:r>
                      <a:r>
                        <a:rPr lang="ja-JP" altLang="en-US" sz="1100" dirty="0">
                          <a:effectLst/>
                        </a:rPr>
                        <a:t>ミリリットル</a:t>
                      </a:r>
                      <a:br>
                        <a:rPr lang="ja-JP" altLang="en-US" sz="1100" dirty="0">
                          <a:effectLst/>
                        </a:rPr>
                      </a:br>
                      <a:r>
                        <a:rPr lang="ja-JP" altLang="en-US" sz="1100" dirty="0">
                          <a:effectLst/>
                        </a:rPr>
                        <a:t>あたりの</a:t>
                      </a:r>
                      <a:r>
                        <a:rPr lang="en-US" altLang="ja-JP" sz="1100" dirty="0">
                          <a:effectLst/>
                        </a:rPr>
                        <a:t>mg</a:t>
                      </a:r>
                      <a:r>
                        <a:rPr lang="ja-JP" altLang="en-US" sz="1100" dirty="0">
                          <a:effectLst/>
                        </a:rPr>
                        <a:t>重量</a:t>
                      </a:r>
                      <a:r>
                        <a:rPr lang="en-US" altLang="ja-JP" sz="1100" dirty="0">
                          <a:effectLst/>
                        </a:rPr>
                        <a:t>)</a:t>
                      </a:r>
                    </a:p>
                  </a:txBody>
                  <a:tcPr marL="68091" marR="68091" marT="34045" marB="34045" anchor="ctr"/>
                </a:tc>
                <a:tc>
                  <a:txBody>
                    <a:bodyPr/>
                    <a:lstStyle/>
                    <a:p>
                      <a:pPr algn="ctr"/>
                      <a:r>
                        <a:rPr lang="en-US" altLang="ja-JP" sz="1800" dirty="0">
                          <a:effectLst/>
                        </a:rPr>
                        <a:t>%</a:t>
                      </a:r>
                    </a:p>
                    <a:p>
                      <a:pPr algn="ctr"/>
                      <a:r>
                        <a:rPr lang="en-US" altLang="ja-JP" sz="1300" dirty="0">
                          <a:effectLst/>
                        </a:rPr>
                        <a:t>(</a:t>
                      </a:r>
                      <a:r>
                        <a:rPr lang="ja-JP" altLang="en-US" sz="1300" dirty="0">
                          <a:effectLst/>
                        </a:rPr>
                        <a:t>パーセント濃度</a:t>
                      </a:r>
                      <a:r>
                        <a:rPr lang="en-US" altLang="ja-JP" sz="1300" dirty="0">
                          <a:effectLst/>
                        </a:rPr>
                        <a:t>)</a:t>
                      </a:r>
                    </a:p>
                  </a:txBody>
                  <a:tcPr marL="68091" marR="68091" marT="34045" marB="34045" anchor="ctr"/>
                </a:tc>
                <a:tc>
                  <a:txBody>
                    <a:bodyPr/>
                    <a:lstStyle/>
                    <a:p>
                      <a:pPr algn="ctr"/>
                      <a:r>
                        <a:rPr lang="en-US" altLang="ja-JP" sz="1800" dirty="0">
                          <a:effectLst/>
                        </a:rPr>
                        <a:t>g/g</a:t>
                      </a:r>
                    </a:p>
                    <a:p>
                      <a:pPr algn="ctr"/>
                      <a:r>
                        <a:rPr lang="en-US" altLang="ja-JP" sz="1300" dirty="0">
                          <a:effectLst/>
                        </a:rPr>
                        <a:t>(</a:t>
                      </a:r>
                      <a:r>
                        <a:rPr lang="ja-JP" altLang="en-US" sz="1300" dirty="0">
                          <a:effectLst/>
                        </a:rPr>
                        <a:t>重量濃度・グラム</a:t>
                      </a:r>
                      <a:r>
                        <a:rPr lang="en-US" altLang="ja-JP" sz="1300" dirty="0">
                          <a:effectLst/>
                        </a:rPr>
                        <a:t>)</a:t>
                      </a:r>
                    </a:p>
                  </a:txBody>
                  <a:tcPr marL="68091" marR="68091" marT="34045" marB="34045" anchor="ctr"/>
                </a:tc>
                <a:extLst>
                  <a:ext uri="{0D108BD9-81ED-4DB2-BD59-A6C34878D82A}">
                    <a16:rowId xmlns:a16="http://schemas.microsoft.com/office/drawing/2014/main" val="10000"/>
                  </a:ext>
                </a:extLst>
              </a:tr>
              <a:tr h="476636">
                <a:tc>
                  <a:txBody>
                    <a:bodyPr/>
                    <a:lstStyle/>
                    <a:p>
                      <a:pPr algn="r"/>
                      <a:r>
                        <a:rPr lang="en-US" sz="1400" b="1" dirty="0">
                          <a:solidFill>
                            <a:srgbClr val="FF0000"/>
                          </a:solidFill>
                          <a:effectLst/>
                          <a:latin typeface="Times New Roman" pitchFamily="18" charset="0"/>
                          <a:cs typeface="Times New Roman" pitchFamily="18" charset="0"/>
                        </a:rPr>
                        <a:t>1000000000 ppb</a:t>
                      </a:r>
                    </a:p>
                  </a:txBody>
                  <a:tcPr marL="68091" marR="68091" marT="34045" marB="34045" anchor="ctr"/>
                </a:tc>
                <a:tc>
                  <a:txBody>
                    <a:bodyPr/>
                    <a:lstStyle/>
                    <a:p>
                      <a:pPr algn="r"/>
                      <a:r>
                        <a:rPr lang="en-US" sz="1400" b="1" dirty="0">
                          <a:solidFill>
                            <a:srgbClr val="FF0000"/>
                          </a:solidFill>
                          <a:effectLst/>
                          <a:latin typeface="Times New Roman" pitchFamily="18" charset="0"/>
                          <a:cs typeface="Times New Roman" pitchFamily="18" charset="0"/>
                        </a:rPr>
                        <a:t>1000000 ppm</a:t>
                      </a:r>
                    </a:p>
                  </a:txBody>
                  <a:tcPr marL="68091" marR="68091" marT="34045" marB="34045" anchor="ctr"/>
                </a:tc>
                <a:tc>
                  <a:txBody>
                    <a:bodyPr/>
                    <a:lstStyle/>
                    <a:p>
                      <a:pPr algn="r"/>
                      <a:r>
                        <a:rPr lang="en-US" sz="1400" b="1" dirty="0">
                          <a:solidFill>
                            <a:srgbClr val="FF0000"/>
                          </a:solidFill>
                          <a:effectLst/>
                          <a:latin typeface="Times New Roman" pitchFamily="18" charset="0"/>
                          <a:cs typeface="Times New Roman" pitchFamily="18" charset="0"/>
                        </a:rPr>
                        <a:t>1000 mg/g</a:t>
                      </a:r>
                    </a:p>
                  </a:txBody>
                  <a:tcPr marL="68091" marR="68091" marT="34045" marB="34045" anchor="ctr"/>
                </a:tc>
                <a:tc>
                  <a:txBody>
                    <a:bodyPr/>
                    <a:lstStyle/>
                    <a:p>
                      <a:pPr algn="r"/>
                      <a:r>
                        <a:rPr lang="en-US" altLang="ja-JP" sz="1400" b="1" dirty="0">
                          <a:solidFill>
                            <a:srgbClr val="FF0000"/>
                          </a:solidFill>
                          <a:effectLst/>
                          <a:latin typeface="Times New Roman" pitchFamily="18" charset="0"/>
                          <a:cs typeface="Times New Roman" pitchFamily="18" charset="0"/>
                        </a:rPr>
                        <a:t>100%</a:t>
                      </a:r>
                    </a:p>
                  </a:txBody>
                  <a:tcPr marL="68091" marR="68091" marT="34045" marB="34045" anchor="ctr"/>
                </a:tc>
                <a:tc>
                  <a:txBody>
                    <a:bodyPr/>
                    <a:lstStyle/>
                    <a:p>
                      <a:pPr algn="r"/>
                      <a:r>
                        <a:rPr lang="en-US" sz="1400" b="1" dirty="0">
                          <a:solidFill>
                            <a:srgbClr val="FF0000"/>
                          </a:solidFill>
                          <a:effectLst/>
                          <a:latin typeface="Times New Roman" pitchFamily="18" charset="0"/>
                          <a:cs typeface="Times New Roman" pitchFamily="18" charset="0"/>
                        </a:rPr>
                        <a:t>1 g/g</a:t>
                      </a:r>
                    </a:p>
                  </a:txBody>
                  <a:tcPr marL="68091" marR="68091" marT="34045" marB="34045" anchor="ctr"/>
                </a:tc>
                <a:extLst>
                  <a:ext uri="{0D108BD9-81ED-4DB2-BD59-A6C34878D82A}">
                    <a16:rowId xmlns:a16="http://schemas.microsoft.com/office/drawing/2014/main" val="10001"/>
                  </a:ext>
                </a:extLst>
              </a:tr>
              <a:tr h="476636">
                <a:tc>
                  <a:txBody>
                    <a:bodyPr/>
                    <a:lstStyle/>
                    <a:p>
                      <a:pPr algn="r"/>
                      <a:r>
                        <a:rPr lang="en-US" sz="1400" b="1">
                          <a:effectLst/>
                          <a:latin typeface="Times New Roman" pitchFamily="18" charset="0"/>
                          <a:cs typeface="Times New Roman" pitchFamily="18" charset="0"/>
                        </a:rPr>
                        <a:t>100000000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100000 ppm</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100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10%</a:t>
                      </a:r>
                    </a:p>
                  </a:txBody>
                  <a:tcPr marL="68091" marR="68091" marT="34045" marB="34045" anchor="ctr"/>
                </a:tc>
                <a:tc>
                  <a:txBody>
                    <a:bodyPr/>
                    <a:lstStyle/>
                    <a:p>
                      <a:pPr algn="r"/>
                      <a:r>
                        <a:rPr lang="en-US" sz="1400" b="1">
                          <a:effectLst/>
                          <a:latin typeface="Times New Roman" pitchFamily="18" charset="0"/>
                          <a:cs typeface="Times New Roman" pitchFamily="18" charset="0"/>
                        </a:rPr>
                        <a:t>0.1 g/g</a:t>
                      </a:r>
                    </a:p>
                  </a:txBody>
                  <a:tcPr marL="68091" marR="68091" marT="34045" marB="34045" anchor="ctr"/>
                </a:tc>
                <a:extLst>
                  <a:ext uri="{0D108BD9-81ED-4DB2-BD59-A6C34878D82A}">
                    <a16:rowId xmlns:a16="http://schemas.microsoft.com/office/drawing/2014/main" val="10002"/>
                  </a:ext>
                </a:extLst>
              </a:tr>
              <a:tr h="272364">
                <a:tc>
                  <a:txBody>
                    <a:bodyPr/>
                    <a:lstStyle/>
                    <a:p>
                      <a:pPr algn="r"/>
                      <a:r>
                        <a:rPr lang="en-US" sz="1400" b="1">
                          <a:effectLst/>
                          <a:latin typeface="Times New Roman" pitchFamily="18" charset="0"/>
                          <a:cs typeface="Times New Roman" pitchFamily="18" charset="0"/>
                        </a:rPr>
                        <a:t>10000000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10000 ppm</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 mg/g</a:t>
                      </a:r>
                    </a:p>
                  </a:txBody>
                  <a:tcPr marL="68091" marR="68091" marT="34045" marB="34045" anchor="ctr"/>
                </a:tc>
                <a:tc>
                  <a:txBody>
                    <a:bodyPr/>
                    <a:lstStyle/>
                    <a:p>
                      <a:pPr algn="r"/>
                      <a:r>
                        <a:rPr lang="en-US" altLang="ja-JP" sz="1400" b="1" dirty="0">
                          <a:effectLst/>
                          <a:latin typeface="Times New Roman" pitchFamily="18" charset="0"/>
                          <a:cs typeface="Times New Roman" pitchFamily="18" charset="0"/>
                        </a:rPr>
                        <a:t>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0.01 g/g</a:t>
                      </a:r>
                    </a:p>
                  </a:txBody>
                  <a:tcPr marL="68091" marR="68091" marT="34045" marB="34045" anchor="ctr"/>
                </a:tc>
                <a:extLst>
                  <a:ext uri="{0D108BD9-81ED-4DB2-BD59-A6C34878D82A}">
                    <a16:rowId xmlns:a16="http://schemas.microsoft.com/office/drawing/2014/main" val="10003"/>
                  </a:ext>
                </a:extLst>
              </a:tr>
              <a:tr h="272364">
                <a:tc>
                  <a:txBody>
                    <a:bodyPr/>
                    <a:lstStyle/>
                    <a:p>
                      <a:pPr algn="r"/>
                      <a:r>
                        <a:rPr lang="en-US" sz="1400" b="1">
                          <a:effectLst/>
                          <a:latin typeface="Times New Roman" pitchFamily="18" charset="0"/>
                          <a:cs typeface="Times New Roman" pitchFamily="18" charset="0"/>
                        </a:rPr>
                        <a:t>1000000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1000 ppm</a:t>
                      </a:r>
                    </a:p>
                  </a:txBody>
                  <a:tcPr marL="68091" marR="68091" marT="34045" marB="34045" anchor="ctr"/>
                </a:tc>
                <a:tc>
                  <a:txBody>
                    <a:bodyPr/>
                    <a:lstStyle/>
                    <a:p>
                      <a:pPr algn="r"/>
                      <a:r>
                        <a:rPr lang="en-US" sz="1400" b="1">
                          <a:effectLst/>
                          <a:latin typeface="Times New Roman" pitchFamily="18" charset="0"/>
                          <a:cs typeface="Times New Roman" pitchFamily="18" charset="0"/>
                        </a:rPr>
                        <a:t>1 mg/g</a:t>
                      </a:r>
                    </a:p>
                  </a:txBody>
                  <a:tcPr marL="68091" marR="68091" marT="34045" marB="34045" anchor="ctr"/>
                </a:tc>
                <a:tc>
                  <a:txBody>
                    <a:bodyPr/>
                    <a:lstStyle/>
                    <a:p>
                      <a:pPr algn="r"/>
                      <a:r>
                        <a:rPr lang="en-US" altLang="ja-JP" sz="1400" b="1" dirty="0">
                          <a:effectLst/>
                          <a:latin typeface="Times New Roman" pitchFamily="18" charset="0"/>
                          <a:cs typeface="Times New Roman" pitchFamily="18" charset="0"/>
                        </a:rPr>
                        <a:t>0.1%</a:t>
                      </a:r>
                    </a:p>
                  </a:txBody>
                  <a:tcPr marL="68091" marR="68091" marT="34045" marB="34045" anchor="ctr"/>
                </a:tc>
                <a:tc>
                  <a:txBody>
                    <a:bodyPr/>
                    <a:lstStyle/>
                    <a:p>
                      <a:pPr algn="r"/>
                      <a:r>
                        <a:rPr lang="en-US" sz="1400" b="1">
                          <a:effectLst/>
                          <a:latin typeface="Times New Roman" pitchFamily="18" charset="0"/>
                          <a:cs typeface="Times New Roman" pitchFamily="18" charset="0"/>
                        </a:rPr>
                        <a:t>0.001 g/g</a:t>
                      </a:r>
                    </a:p>
                  </a:txBody>
                  <a:tcPr marL="68091" marR="68091" marT="34045" marB="34045" anchor="ctr"/>
                </a:tc>
                <a:extLst>
                  <a:ext uri="{0D108BD9-81ED-4DB2-BD59-A6C34878D82A}">
                    <a16:rowId xmlns:a16="http://schemas.microsoft.com/office/drawing/2014/main" val="10004"/>
                  </a:ext>
                </a:extLst>
              </a:tr>
              <a:tr h="272364">
                <a:tc>
                  <a:txBody>
                    <a:bodyPr/>
                    <a:lstStyle/>
                    <a:p>
                      <a:pPr algn="r"/>
                      <a:r>
                        <a:rPr lang="en-US" sz="1400" b="1">
                          <a:effectLst/>
                          <a:latin typeface="Times New Roman" pitchFamily="18" charset="0"/>
                          <a:cs typeface="Times New Roman" pitchFamily="18" charset="0"/>
                        </a:rPr>
                        <a:t>100000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100 ppm</a:t>
                      </a:r>
                    </a:p>
                  </a:txBody>
                  <a:tcPr marL="68091" marR="68091" marT="34045" marB="34045" anchor="ctr"/>
                </a:tc>
                <a:tc>
                  <a:txBody>
                    <a:bodyPr/>
                    <a:lstStyle/>
                    <a:p>
                      <a:pPr algn="r"/>
                      <a:r>
                        <a:rPr lang="en-US" sz="1400" b="1">
                          <a:effectLst/>
                          <a:latin typeface="Times New Roman" pitchFamily="18" charset="0"/>
                          <a:cs typeface="Times New Roman" pitchFamily="18" charset="0"/>
                        </a:rPr>
                        <a:t>0.1 mg/g</a:t>
                      </a:r>
                    </a:p>
                  </a:txBody>
                  <a:tcPr marL="68091" marR="68091" marT="34045" marB="34045" anchor="ctr"/>
                </a:tc>
                <a:tc>
                  <a:txBody>
                    <a:bodyPr/>
                    <a:lstStyle/>
                    <a:p>
                      <a:pPr algn="r"/>
                      <a:r>
                        <a:rPr lang="en-US" altLang="ja-JP" sz="1400" b="1" dirty="0">
                          <a:effectLst/>
                          <a:latin typeface="Times New Roman" pitchFamily="18" charset="0"/>
                          <a:cs typeface="Times New Roman" pitchFamily="18" charset="0"/>
                        </a:rPr>
                        <a:t>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0.0001 g/g</a:t>
                      </a:r>
                    </a:p>
                  </a:txBody>
                  <a:tcPr marL="68091" marR="68091" marT="34045" marB="34045" anchor="ctr"/>
                </a:tc>
                <a:extLst>
                  <a:ext uri="{0D108BD9-81ED-4DB2-BD59-A6C34878D82A}">
                    <a16:rowId xmlns:a16="http://schemas.microsoft.com/office/drawing/2014/main" val="10005"/>
                  </a:ext>
                </a:extLst>
              </a:tr>
              <a:tr h="272364">
                <a:tc>
                  <a:txBody>
                    <a:bodyPr/>
                    <a:lstStyle/>
                    <a:p>
                      <a:pPr algn="r"/>
                      <a:r>
                        <a:rPr lang="en-US" sz="1400" b="1">
                          <a:effectLst/>
                          <a:latin typeface="Times New Roman" pitchFamily="18" charset="0"/>
                          <a:cs typeface="Times New Roman" pitchFamily="18" charset="0"/>
                        </a:rPr>
                        <a:t>10000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 ppm</a:t>
                      </a:r>
                    </a:p>
                  </a:txBody>
                  <a:tcPr marL="68091" marR="68091" marT="34045" marB="34045" anchor="ctr"/>
                </a:tc>
                <a:tc>
                  <a:txBody>
                    <a:bodyPr/>
                    <a:lstStyle/>
                    <a:p>
                      <a:pPr algn="r"/>
                      <a:r>
                        <a:rPr lang="en-US" sz="1400" b="1">
                          <a:effectLst/>
                          <a:latin typeface="Times New Roman" pitchFamily="18" charset="0"/>
                          <a:cs typeface="Times New Roman" pitchFamily="18" charset="0"/>
                        </a:rPr>
                        <a:t>0.01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0.001%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0.00001 g/g</a:t>
                      </a:r>
                    </a:p>
                  </a:txBody>
                  <a:tcPr marL="68091" marR="68091" marT="34045" marB="34045" anchor="ctr"/>
                </a:tc>
                <a:extLst>
                  <a:ext uri="{0D108BD9-81ED-4DB2-BD59-A6C34878D82A}">
                    <a16:rowId xmlns:a16="http://schemas.microsoft.com/office/drawing/2014/main" val="10006"/>
                  </a:ext>
                </a:extLst>
              </a:tr>
              <a:tr h="272364">
                <a:tc>
                  <a:txBody>
                    <a:bodyPr/>
                    <a:lstStyle/>
                    <a:p>
                      <a:pPr algn="r"/>
                      <a:r>
                        <a:rPr lang="en-US" sz="1400" b="1">
                          <a:effectLst/>
                          <a:latin typeface="Times New Roman" pitchFamily="18" charset="0"/>
                          <a:cs typeface="Times New Roman" pitchFamily="18" charset="0"/>
                        </a:rPr>
                        <a:t>1000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 ppm</a:t>
                      </a:r>
                    </a:p>
                  </a:txBody>
                  <a:tcPr marL="68091" marR="68091" marT="34045" marB="34045" anchor="ctr"/>
                </a:tc>
                <a:tc>
                  <a:txBody>
                    <a:bodyPr/>
                    <a:lstStyle/>
                    <a:p>
                      <a:pPr algn="r"/>
                      <a:r>
                        <a:rPr lang="en-US" sz="1400" b="1">
                          <a:effectLst/>
                          <a:latin typeface="Times New Roman" pitchFamily="18" charset="0"/>
                          <a:cs typeface="Times New Roman" pitchFamily="18" charset="0"/>
                        </a:rPr>
                        <a:t>0.001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0.0001%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0.000001 g/g</a:t>
                      </a:r>
                    </a:p>
                  </a:txBody>
                  <a:tcPr marL="68091" marR="68091" marT="34045" marB="34045" anchor="ctr"/>
                </a:tc>
                <a:extLst>
                  <a:ext uri="{0D108BD9-81ED-4DB2-BD59-A6C34878D82A}">
                    <a16:rowId xmlns:a16="http://schemas.microsoft.com/office/drawing/2014/main" val="10007"/>
                  </a:ext>
                </a:extLst>
              </a:tr>
              <a:tr h="272364">
                <a:tc>
                  <a:txBody>
                    <a:bodyPr/>
                    <a:lstStyle/>
                    <a:p>
                      <a:pPr algn="r"/>
                      <a:r>
                        <a:rPr lang="en-US" sz="1400" b="1">
                          <a:effectLst/>
                          <a:latin typeface="Times New Roman" pitchFamily="18" charset="0"/>
                          <a:cs typeface="Times New Roman" pitchFamily="18" charset="0"/>
                        </a:rPr>
                        <a:t>100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0.1 ppm</a:t>
                      </a:r>
                    </a:p>
                  </a:txBody>
                  <a:tcPr marL="68091" marR="68091" marT="34045" marB="34045" anchor="ctr"/>
                </a:tc>
                <a:tc>
                  <a:txBody>
                    <a:bodyPr/>
                    <a:lstStyle/>
                    <a:p>
                      <a:pPr algn="r"/>
                      <a:r>
                        <a:rPr lang="en-US" sz="1400" b="1">
                          <a:effectLst/>
                          <a:latin typeface="Times New Roman" pitchFamily="18" charset="0"/>
                          <a:cs typeface="Times New Roman" pitchFamily="18" charset="0"/>
                        </a:rPr>
                        <a:t>0.0001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0.00001%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0.0000001 g/g</a:t>
                      </a:r>
                    </a:p>
                  </a:txBody>
                  <a:tcPr marL="68091" marR="68091" marT="34045" marB="34045" anchor="ctr"/>
                </a:tc>
                <a:extLst>
                  <a:ext uri="{0D108BD9-81ED-4DB2-BD59-A6C34878D82A}">
                    <a16:rowId xmlns:a16="http://schemas.microsoft.com/office/drawing/2014/main" val="10008"/>
                  </a:ext>
                </a:extLst>
              </a:tr>
              <a:tr h="476636">
                <a:tc>
                  <a:txBody>
                    <a:bodyPr/>
                    <a:lstStyle/>
                    <a:p>
                      <a:pPr algn="r"/>
                      <a:r>
                        <a:rPr lang="en-US" sz="1400" b="1">
                          <a:effectLst/>
                          <a:latin typeface="Times New Roman" pitchFamily="18" charset="0"/>
                          <a:cs typeface="Times New Roman" pitchFamily="18" charset="0"/>
                        </a:rPr>
                        <a:t>10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0.01 ppm</a:t>
                      </a:r>
                    </a:p>
                  </a:txBody>
                  <a:tcPr marL="68091" marR="68091" marT="34045" marB="34045" anchor="ctr"/>
                </a:tc>
                <a:tc>
                  <a:txBody>
                    <a:bodyPr/>
                    <a:lstStyle/>
                    <a:p>
                      <a:pPr algn="r"/>
                      <a:r>
                        <a:rPr lang="en-US" sz="1400" b="1">
                          <a:effectLst/>
                          <a:latin typeface="Times New Roman" pitchFamily="18" charset="0"/>
                          <a:cs typeface="Times New Roman" pitchFamily="18" charset="0"/>
                        </a:rPr>
                        <a:t>0.00001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0.000001%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0.00000001 g/g</a:t>
                      </a:r>
                    </a:p>
                  </a:txBody>
                  <a:tcPr marL="68091" marR="68091" marT="34045" marB="34045" anchor="ctr"/>
                </a:tc>
                <a:extLst>
                  <a:ext uri="{0D108BD9-81ED-4DB2-BD59-A6C34878D82A}">
                    <a16:rowId xmlns:a16="http://schemas.microsoft.com/office/drawing/2014/main" val="10009"/>
                  </a:ext>
                </a:extLst>
              </a:tr>
              <a:tr h="476636">
                <a:tc>
                  <a:txBody>
                    <a:bodyPr/>
                    <a:lstStyle/>
                    <a:p>
                      <a:pPr algn="r"/>
                      <a:r>
                        <a:rPr lang="en-US" sz="1400" b="1">
                          <a:effectLst/>
                          <a:latin typeface="Times New Roman" pitchFamily="18" charset="0"/>
                          <a:cs typeface="Times New Roman" pitchFamily="18" charset="0"/>
                        </a:rPr>
                        <a:t>1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0.001 ppm</a:t>
                      </a:r>
                    </a:p>
                  </a:txBody>
                  <a:tcPr marL="68091" marR="68091" marT="34045" marB="34045" anchor="ctr"/>
                </a:tc>
                <a:tc>
                  <a:txBody>
                    <a:bodyPr/>
                    <a:lstStyle/>
                    <a:p>
                      <a:pPr algn="r"/>
                      <a:r>
                        <a:rPr lang="en-US" sz="1400" b="1">
                          <a:effectLst/>
                          <a:latin typeface="Times New Roman" pitchFamily="18" charset="0"/>
                          <a:cs typeface="Times New Roman" pitchFamily="18" charset="0"/>
                        </a:rPr>
                        <a:t>0.000001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0.0000001%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0.000000001 g/g</a:t>
                      </a:r>
                    </a:p>
                  </a:txBody>
                  <a:tcPr marL="68091" marR="68091" marT="34045" marB="34045" anchor="ctr"/>
                </a:tc>
                <a:extLst>
                  <a:ext uri="{0D108BD9-81ED-4DB2-BD59-A6C34878D82A}">
                    <a16:rowId xmlns:a16="http://schemas.microsoft.com/office/drawing/2014/main" val="10010"/>
                  </a:ext>
                </a:extLst>
              </a:tr>
            </a:tbl>
          </a:graphicData>
        </a:graphic>
      </p:graphicFrame>
      <p:sp>
        <p:nvSpPr>
          <p:cNvPr id="5" name="Rectangle 1"/>
          <p:cNvSpPr>
            <a:spLocks noChangeArrowheads="1"/>
          </p:cNvSpPr>
          <p:nvPr/>
        </p:nvSpPr>
        <p:spPr bwMode="auto">
          <a:xfrm>
            <a:off x="971600" y="344850"/>
            <a:ext cx="7008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r>
              <a:rPr kumimoji="1" lang="ja-JP" alt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※ppm = </a:t>
            </a:r>
            <a:r>
              <a:rPr kumimoji="1" 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パーツパーミリオン</a:t>
            </a:r>
            <a:r>
              <a:rPr kumimoji="1" lang="ja-JP" alt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(parts per million)</a:t>
            </a:r>
            <a:r>
              <a:rPr kumimoji="1" 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の略</a:t>
            </a:r>
            <a:r>
              <a:rPr kumimoji="1" lang="ja-JP" altLang="en-US"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（百万分の１）</a:t>
            </a:r>
            <a:br>
              <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br>
            <a:r>
              <a:rPr kumimoji="1" lang="ja-JP" alt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※ppb = </a:t>
            </a:r>
            <a:r>
              <a:rPr kumimoji="1" 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パーツパービリオン</a:t>
            </a:r>
            <a:r>
              <a:rPr kumimoji="1" lang="ja-JP" alt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(parts per billion)</a:t>
            </a:r>
            <a:r>
              <a:rPr kumimoji="1" 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の略</a:t>
            </a:r>
            <a:r>
              <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r>
              <a:rPr kumimoji="1" lang="ja-JP" altLang="en-US"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a:t>
            </a:r>
            <a:r>
              <a:rPr lang="en-US" altLang="ja-JP" sz="2000" dirty="0"/>
              <a:t>10</a:t>
            </a:r>
            <a:r>
              <a:rPr lang="ja-JP" altLang="en-US" sz="2000" dirty="0"/>
              <a:t>億分の</a:t>
            </a:r>
            <a:r>
              <a:rPr lang="en-US" altLang="ja-JP" sz="2000" dirty="0"/>
              <a:t>1</a:t>
            </a:r>
            <a:r>
              <a:rPr lang="ja-JP" altLang="en-US" sz="2000" dirty="0"/>
              <a:t>）</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99625301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175</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２６</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問３１</a:t>
            </a:r>
          </a:p>
        </p:txBody>
      </p:sp>
      <p:sp>
        <p:nvSpPr>
          <p:cNvPr id="7" name="テキスト ボックス 6"/>
          <p:cNvSpPr txBox="1"/>
          <p:nvPr/>
        </p:nvSpPr>
        <p:spPr>
          <a:xfrm>
            <a:off x="616556" y="1109691"/>
            <a:ext cx="8070837" cy="2062103"/>
          </a:xfrm>
          <a:prstGeom prst="rect">
            <a:avLst/>
          </a:prstGeom>
          <a:noFill/>
        </p:spPr>
        <p:txBody>
          <a:bodyPr wrap="square" rtlCol="0">
            <a:spAutoFit/>
          </a:bodyPr>
          <a:lstStyle/>
          <a:p>
            <a:r>
              <a:rPr lang="ja-JP" altLang="en-US" sz="3200" dirty="0"/>
              <a:t>以下のうち、３０％塩酸５０ｍＬを水で希釈して２５０ｍＬとしたときの塩酸の濃度として、正しいものを一つ選び、その番号を解答欄に記入しなさい。</a:t>
            </a:r>
            <a:endParaRPr kumimoji="1" lang="ja-JP" altLang="en-US" sz="3200" dirty="0"/>
          </a:p>
        </p:txBody>
      </p:sp>
      <p:sp>
        <p:nvSpPr>
          <p:cNvPr id="8" name="テキスト ボックス 7"/>
          <p:cNvSpPr txBox="1"/>
          <p:nvPr/>
        </p:nvSpPr>
        <p:spPr>
          <a:xfrm>
            <a:off x="2123728" y="3115193"/>
            <a:ext cx="2473754" cy="3046988"/>
          </a:xfrm>
          <a:prstGeom prst="rect">
            <a:avLst/>
          </a:prstGeom>
          <a:noFill/>
        </p:spPr>
        <p:txBody>
          <a:bodyPr wrap="none" rtlCol="0">
            <a:spAutoFit/>
          </a:bodyPr>
          <a:lstStyle/>
          <a:p>
            <a:r>
              <a:rPr kumimoji="1" lang="ja-JP" altLang="en-US" sz="4800" dirty="0">
                <a:latin typeface="+mn-ea"/>
                <a:ea typeface="+mn-ea"/>
              </a:rPr>
              <a:t>１　５％</a:t>
            </a:r>
            <a:endParaRPr kumimoji="1" lang="en-US" altLang="ja-JP" sz="4800" dirty="0">
              <a:latin typeface="+mn-ea"/>
              <a:ea typeface="+mn-ea"/>
            </a:endParaRPr>
          </a:p>
          <a:p>
            <a:r>
              <a:rPr lang="ja-JP" altLang="en-US" sz="4800" dirty="0">
                <a:latin typeface="+mn-ea"/>
                <a:ea typeface="+mn-ea"/>
              </a:rPr>
              <a:t>２　６％</a:t>
            </a:r>
            <a:endParaRPr lang="en-US" altLang="ja-JP" sz="4800" dirty="0">
              <a:latin typeface="+mn-ea"/>
              <a:ea typeface="+mn-ea"/>
            </a:endParaRPr>
          </a:p>
          <a:p>
            <a:r>
              <a:rPr kumimoji="1" lang="ja-JP" altLang="en-US" sz="4800" dirty="0">
                <a:latin typeface="+mn-ea"/>
                <a:ea typeface="+mn-ea"/>
              </a:rPr>
              <a:t>３　１０％</a:t>
            </a:r>
            <a:endParaRPr kumimoji="1" lang="en-US" altLang="ja-JP" sz="4800" dirty="0">
              <a:latin typeface="+mn-ea"/>
              <a:ea typeface="+mn-ea"/>
            </a:endParaRPr>
          </a:p>
          <a:p>
            <a:r>
              <a:rPr lang="ja-JP" altLang="en-US" sz="4800" dirty="0">
                <a:latin typeface="+mn-ea"/>
                <a:ea typeface="+mn-ea"/>
              </a:rPr>
              <a:t>４　１２％</a:t>
            </a:r>
            <a:endParaRPr kumimoji="1" lang="ja-JP" altLang="en-US" sz="4800" dirty="0">
              <a:latin typeface="+mn-ea"/>
              <a:ea typeface="+mn-ea"/>
            </a:endParaRPr>
          </a:p>
        </p:txBody>
      </p:sp>
      <p:sp>
        <p:nvSpPr>
          <p:cNvPr id="9" name="正方形/長方形 8"/>
          <p:cNvSpPr/>
          <p:nvPr/>
        </p:nvSpPr>
        <p:spPr>
          <a:xfrm>
            <a:off x="2115395" y="3933056"/>
            <a:ext cx="2096565" cy="70563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5337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176</a:t>
            </a:fld>
            <a:endParaRPr lang="en-US" altLang="ja-JP"/>
          </a:p>
        </p:txBody>
      </p:sp>
      <p:sp>
        <p:nvSpPr>
          <p:cNvPr id="4" name="テキスト ボックス 3"/>
          <p:cNvSpPr txBox="1"/>
          <p:nvPr/>
        </p:nvSpPr>
        <p:spPr>
          <a:xfrm>
            <a:off x="1691680" y="836712"/>
            <a:ext cx="5904656" cy="1077218"/>
          </a:xfrm>
          <a:prstGeom prst="rect">
            <a:avLst/>
          </a:prstGeom>
          <a:noFill/>
        </p:spPr>
        <p:txBody>
          <a:bodyPr wrap="square" rtlCol="0">
            <a:spAutoFit/>
          </a:bodyPr>
          <a:lstStyle/>
          <a:p>
            <a:r>
              <a:rPr kumimoji="1" lang="ja-JP" altLang="en-US" sz="3200" dirty="0">
                <a:latin typeface="ＭＳ ゴシック" panose="020B0609070205080204" pitchFamily="49" charset="-128"/>
                <a:ea typeface="ＭＳ ゴシック" panose="020B0609070205080204" pitchFamily="49" charset="-128"/>
              </a:rPr>
              <a:t>３０％塩酸　→　？％塩酸</a:t>
            </a:r>
            <a:endParaRPr kumimoji="1"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 ５０ｍＬ　 →　２５０ｍＬ</a:t>
            </a:r>
            <a:endParaRPr kumimoji="1" lang="ja-JP" altLang="en-US" sz="3200" dirty="0">
              <a:latin typeface="ＭＳ ゴシック" panose="020B0609070205080204" pitchFamily="49" charset="-128"/>
              <a:ea typeface="ＭＳ ゴシック" panose="020B0609070205080204" pitchFamily="49" charset="-128"/>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2267744" y="2564904"/>
                <a:ext cx="4536504" cy="2964914"/>
              </a:xfrm>
              <a:prstGeom prst="rect">
                <a:avLst/>
              </a:prstGeom>
              <a:noFill/>
            </p:spPr>
            <p:txBody>
              <a:bodyPr wrap="square" rtlCol="0">
                <a:spAutoFit/>
              </a:bodyPr>
              <a:lstStyle/>
              <a:p>
                <a:pPr>
                  <a:lnSpc>
                    <a:spcPts val="3200"/>
                  </a:lnSpc>
                </a:pPr>
                <a:r>
                  <a:rPr kumimoji="1" lang="ja-JP" altLang="en-US" sz="2800" dirty="0"/>
                  <a:t>３０ ： ５０　＝　？ ： ２５０</a:t>
                </a:r>
                <a:endParaRPr kumimoji="1" lang="en-US" altLang="ja-JP" sz="2800" dirty="0"/>
              </a:p>
              <a:p>
                <a:pPr>
                  <a:lnSpc>
                    <a:spcPts val="3200"/>
                  </a:lnSpc>
                </a:pPr>
                <a:endParaRPr lang="en-US" altLang="ja-JP" sz="2800" dirty="0"/>
              </a:p>
              <a:p>
                <a:pPr>
                  <a:lnSpc>
                    <a:spcPts val="3200"/>
                  </a:lnSpc>
                </a:pPr>
                <a:r>
                  <a:rPr lang="ja-JP" altLang="en-US" sz="2800" dirty="0"/>
                  <a:t> </a:t>
                </a:r>
                <a14:m>
                  <m:oMath xmlns:m="http://schemas.openxmlformats.org/officeDocument/2006/math">
                    <m:f>
                      <m:fPr>
                        <m:ctrlPr>
                          <a:rPr lang="en-US" altLang="ja-JP" sz="2800" i="1" smtClean="0">
                            <a:latin typeface="Cambria Math" panose="02040503050406030204" pitchFamily="18" charset="0"/>
                          </a:rPr>
                        </m:ctrlPr>
                      </m:fPr>
                      <m:num>
                        <m:r>
                          <a:rPr lang="ja-JP" altLang="en-US" sz="2800" i="1">
                            <a:latin typeface="Cambria Math"/>
                          </a:rPr>
                          <m:t>３０</m:t>
                        </m:r>
                      </m:num>
                      <m:den>
                        <m:r>
                          <a:rPr lang="ja-JP" altLang="en-US" sz="2800" i="1">
                            <a:latin typeface="Cambria Math"/>
                          </a:rPr>
                          <m:t>５０</m:t>
                        </m:r>
                      </m:den>
                    </m:f>
                    <m:r>
                      <a:rPr lang="ja-JP" altLang="en-US" sz="2800" b="0" i="1" smtClean="0">
                        <a:latin typeface="Cambria Math"/>
                      </a:rPr>
                      <m:t>＝</m:t>
                    </m:r>
                    <m:f>
                      <m:fPr>
                        <m:ctrlPr>
                          <a:rPr lang="en-US" altLang="ja-JP" sz="2800" b="0" i="1" smtClean="0">
                            <a:latin typeface="Cambria Math" panose="02040503050406030204" pitchFamily="18" charset="0"/>
                          </a:rPr>
                        </m:ctrlPr>
                      </m:fPr>
                      <m:num>
                        <m:r>
                          <a:rPr lang="ja-JP" altLang="en-US" sz="2800" b="0" i="1" smtClean="0">
                            <a:latin typeface="Cambria Math"/>
                          </a:rPr>
                          <m:t>？</m:t>
                        </m:r>
                      </m:num>
                      <m:den>
                        <m:r>
                          <a:rPr lang="ja-JP" altLang="en-US" sz="2800" i="1">
                            <a:latin typeface="Cambria Math"/>
                          </a:rPr>
                          <m:t>２５０</m:t>
                        </m:r>
                      </m:den>
                    </m:f>
                  </m:oMath>
                </a14:m>
                <a:endParaRPr kumimoji="1" lang="en-US" altLang="ja-JP" sz="2800" dirty="0"/>
              </a:p>
              <a:p>
                <a:pPr>
                  <a:lnSpc>
                    <a:spcPts val="3200"/>
                  </a:lnSpc>
                </a:pPr>
                <a:endParaRPr lang="en-US" altLang="ja-JP" sz="2800" dirty="0"/>
              </a:p>
              <a:p>
                <a:pPr>
                  <a:lnSpc>
                    <a:spcPts val="3200"/>
                  </a:lnSpc>
                </a:pPr>
                <a:r>
                  <a:rPr kumimoji="1" lang="ja-JP" altLang="en-US" sz="2800" dirty="0"/>
                  <a:t> ３０＝</a:t>
                </a:r>
                <a14:m>
                  <m:oMath xmlns:m="http://schemas.openxmlformats.org/officeDocument/2006/math">
                    <m:f>
                      <m:fPr>
                        <m:ctrlPr>
                          <a:rPr kumimoji="1" lang="en-US" altLang="ja-JP" sz="2800" i="1" smtClean="0">
                            <a:latin typeface="Cambria Math" panose="02040503050406030204" pitchFamily="18" charset="0"/>
                          </a:rPr>
                        </m:ctrlPr>
                      </m:fPr>
                      <m:num>
                        <m:r>
                          <a:rPr kumimoji="1" lang="ja-JP" altLang="en-US" sz="2800" b="0" i="1" smtClean="0">
                            <a:latin typeface="Cambria Math"/>
                          </a:rPr>
                          <m:t>？</m:t>
                        </m:r>
                      </m:num>
                      <m:den>
                        <m:r>
                          <a:rPr kumimoji="1" lang="ja-JP" altLang="en-US" sz="2800" b="0" i="1" smtClean="0">
                            <a:latin typeface="Cambria Math"/>
                          </a:rPr>
                          <m:t>５</m:t>
                        </m:r>
                      </m:den>
                    </m:f>
                  </m:oMath>
                </a14:m>
                <a:endParaRPr kumimoji="1" lang="en-US" altLang="ja-JP" sz="2800" dirty="0"/>
              </a:p>
              <a:p>
                <a:pPr>
                  <a:lnSpc>
                    <a:spcPts val="3200"/>
                  </a:lnSpc>
                </a:pPr>
                <a:endParaRPr lang="en-US" altLang="ja-JP" sz="2800" dirty="0"/>
              </a:p>
              <a:p>
                <a:pPr>
                  <a:lnSpc>
                    <a:spcPts val="3200"/>
                  </a:lnSpc>
                </a:pPr>
                <a:r>
                  <a:rPr kumimoji="1" lang="ja-JP" altLang="en-US" sz="2800" dirty="0"/>
                  <a:t>  </a:t>
                </a:r>
                <a:r>
                  <a:rPr kumimoji="1" lang="ja-JP" altLang="en-US" sz="3600" dirty="0"/>
                  <a:t>？＝６％</a:t>
                </a:r>
                <a:endParaRPr kumimoji="1" lang="ja-JP" altLang="en-US" sz="28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267744" y="2564904"/>
                <a:ext cx="4536504" cy="2964914"/>
              </a:xfrm>
              <a:prstGeom prst="rect">
                <a:avLst/>
              </a:prstGeom>
              <a:blipFill rotWithShape="1">
                <a:blip r:embed="rId2"/>
                <a:stretch>
                  <a:fillRect l="-2688" t="-3292" b="-617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1449424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177</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２６</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問３２</a:t>
            </a:r>
          </a:p>
        </p:txBody>
      </p:sp>
      <p:sp>
        <p:nvSpPr>
          <p:cNvPr id="7" name="テキスト ボックス 6"/>
          <p:cNvSpPr txBox="1"/>
          <p:nvPr/>
        </p:nvSpPr>
        <p:spPr>
          <a:xfrm>
            <a:off x="179512" y="1268760"/>
            <a:ext cx="8856983" cy="1569660"/>
          </a:xfrm>
          <a:prstGeom prst="rect">
            <a:avLst/>
          </a:prstGeom>
          <a:noFill/>
        </p:spPr>
        <p:txBody>
          <a:bodyPr wrap="square" rtlCol="0">
            <a:spAutoFit/>
          </a:bodyPr>
          <a:lstStyle/>
          <a:p>
            <a:r>
              <a:rPr lang="ja-JP" altLang="en-US" sz="3200" dirty="0"/>
              <a:t>以下のうち、２５℃、０．００１ｍｏｌ／Ｌ水酸化ナトリウム水溶液（電離度１）のｐＨとして、正しいものを一つ選び、その番号を解答欄に記入しなさい。</a:t>
            </a:r>
            <a:endParaRPr kumimoji="1" lang="ja-JP" altLang="en-US" sz="3200" dirty="0"/>
          </a:p>
        </p:txBody>
      </p:sp>
      <p:sp>
        <p:nvSpPr>
          <p:cNvPr id="8" name="テキスト ボックス 7"/>
          <p:cNvSpPr txBox="1"/>
          <p:nvPr/>
        </p:nvSpPr>
        <p:spPr>
          <a:xfrm>
            <a:off x="2123728" y="3115193"/>
            <a:ext cx="3321743" cy="3046988"/>
          </a:xfrm>
          <a:prstGeom prst="rect">
            <a:avLst/>
          </a:prstGeom>
          <a:noFill/>
        </p:spPr>
        <p:txBody>
          <a:bodyPr wrap="none" rtlCol="0">
            <a:spAutoFit/>
          </a:bodyPr>
          <a:lstStyle/>
          <a:p>
            <a:r>
              <a:rPr kumimoji="1" lang="ja-JP" altLang="en-US" sz="4800" dirty="0">
                <a:latin typeface="+mn-ea"/>
                <a:ea typeface="+mn-ea"/>
              </a:rPr>
              <a:t>１　ｐＨ＝３</a:t>
            </a:r>
            <a:endParaRPr kumimoji="1" lang="en-US" altLang="ja-JP" sz="4800" dirty="0">
              <a:latin typeface="+mn-ea"/>
              <a:ea typeface="+mn-ea"/>
            </a:endParaRPr>
          </a:p>
          <a:p>
            <a:r>
              <a:rPr lang="ja-JP" altLang="en-US" sz="4800" dirty="0">
                <a:latin typeface="+mn-ea"/>
                <a:ea typeface="+mn-ea"/>
              </a:rPr>
              <a:t>２　</a:t>
            </a:r>
            <a:r>
              <a:rPr lang="ja-JP" altLang="en-US" sz="4800" dirty="0">
                <a:latin typeface="+mn-ea"/>
              </a:rPr>
              <a:t>ｐＨ＝４</a:t>
            </a:r>
            <a:endParaRPr lang="en-US" altLang="ja-JP" sz="4800" dirty="0">
              <a:latin typeface="+mn-ea"/>
              <a:ea typeface="+mn-ea"/>
            </a:endParaRPr>
          </a:p>
          <a:p>
            <a:r>
              <a:rPr kumimoji="1" lang="ja-JP" altLang="en-US" sz="4800" dirty="0">
                <a:latin typeface="+mn-ea"/>
                <a:ea typeface="+mn-ea"/>
              </a:rPr>
              <a:t>３　</a:t>
            </a:r>
            <a:r>
              <a:rPr lang="ja-JP" altLang="en-US" sz="4800" dirty="0">
                <a:latin typeface="+mn-ea"/>
              </a:rPr>
              <a:t>ｐＨ＝１０</a:t>
            </a:r>
            <a:endParaRPr kumimoji="1" lang="en-US" altLang="ja-JP" sz="4800" dirty="0">
              <a:latin typeface="+mn-ea"/>
              <a:ea typeface="+mn-ea"/>
            </a:endParaRPr>
          </a:p>
          <a:p>
            <a:r>
              <a:rPr lang="ja-JP" altLang="en-US" sz="4800" dirty="0">
                <a:latin typeface="+mn-ea"/>
                <a:ea typeface="+mn-ea"/>
              </a:rPr>
              <a:t>４　</a:t>
            </a:r>
            <a:r>
              <a:rPr lang="ja-JP" altLang="en-US" sz="4800" dirty="0">
                <a:latin typeface="+mn-ea"/>
              </a:rPr>
              <a:t>ｐＨ＝１１</a:t>
            </a:r>
            <a:endParaRPr kumimoji="1" lang="ja-JP" altLang="en-US" sz="4800" dirty="0">
              <a:latin typeface="+mn-ea"/>
              <a:ea typeface="+mn-ea"/>
            </a:endParaRPr>
          </a:p>
        </p:txBody>
      </p:sp>
      <p:sp>
        <p:nvSpPr>
          <p:cNvPr id="9" name="正方形/長方形 8"/>
          <p:cNvSpPr/>
          <p:nvPr/>
        </p:nvSpPr>
        <p:spPr>
          <a:xfrm>
            <a:off x="2123727" y="5430775"/>
            <a:ext cx="3321743" cy="70563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281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178</a:t>
            </a:fld>
            <a:endParaRPr lang="en-US" altLang="ja-JP"/>
          </a:p>
        </p:txBody>
      </p:sp>
      <mc:AlternateContent xmlns:mc="http://schemas.openxmlformats.org/markup-compatibility/2006" xmlns:a14="http://schemas.microsoft.com/office/drawing/2010/main">
        <mc:Choice Requires="a14">
          <p:sp>
            <p:nvSpPr>
              <p:cNvPr id="4" name="正方形/長方形 3"/>
              <p:cNvSpPr/>
              <p:nvPr/>
            </p:nvSpPr>
            <p:spPr>
              <a:xfrm>
                <a:off x="-16602" y="116632"/>
                <a:ext cx="9144000" cy="6680675"/>
              </a:xfrm>
              <a:prstGeom prst="rect">
                <a:avLst/>
              </a:prstGeom>
            </p:spPr>
            <p:txBody>
              <a:bodyPr wrap="square">
                <a:spAutoFit/>
              </a:bodyPr>
              <a:lstStyle/>
              <a:p>
                <a:pPr marL="361950" indent="-361950">
                  <a:lnSpc>
                    <a:spcPts val="3000"/>
                  </a:lnSpc>
                </a:pPr>
                <a:r>
                  <a:rPr lang="ja-JP" altLang="en-US" dirty="0"/>
                  <a:t>・モル濃度</a:t>
                </a:r>
                <a:r>
                  <a:rPr lang="en-US" altLang="ja-JP" dirty="0"/>
                  <a:t>[</a:t>
                </a:r>
                <a:r>
                  <a:rPr lang="en-US" altLang="ja-JP" dirty="0" err="1"/>
                  <a:t>mol</a:t>
                </a:r>
                <a:r>
                  <a:rPr lang="en-US" altLang="ja-JP" dirty="0"/>
                  <a:t>/L]=(</a:t>
                </a:r>
                <a:r>
                  <a:rPr lang="ja-JP" altLang="en-US" dirty="0"/>
                  <a:t>溶質の物質量</a:t>
                </a:r>
                <a:r>
                  <a:rPr lang="en-US" altLang="ja-JP" dirty="0"/>
                  <a:t>[</a:t>
                </a:r>
                <a:r>
                  <a:rPr lang="en-US" altLang="ja-JP" dirty="0" err="1"/>
                  <a:t>mol</a:t>
                </a:r>
                <a:r>
                  <a:rPr lang="en-US" altLang="ja-JP" dirty="0"/>
                  <a:t>])/(</a:t>
                </a:r>
                <a:r>
                  <a:rPr lang="ja-JP" altLang="en-US" dirty="0"/>
                  <a:t>溶液の体積</a:t>
                </a:r>
                <a:r>
                  <a:rPr lang="en-US" altLang="ja-JP" dirty="0"/>
                  <a:t>[L])</a:t>
                </a:r>
              </a:p>
              <a:p>
                <a:pPr marL="361950" indent="-361950">
                  <a:lnSpc>
                    <a:spcPts val="3000"/>
                  </a:lnSpc>
                </a:pPr>
                <a:r>
                  <a:rPr lang="ja-JP" altLang="en-US" dirty="0"/>
                  <a:t>・水溶液の</a:t>
                </a:r>
                <a:r>
                  <a:rPr lang="en-US" altLang="ja-JP" dirty="0"/>
                  <a:t>[H</a:t>
                </a:r>
                <a:r>
                  <a:rPr lang="en-US" altLang="ja-JP" baseline="30000" dirty="0"/>
                  <a:t>+</a:t>
                </a:r>
                <a:r>
                  <a:rPr lang="en-US" altLang="ja-JP" dirty="0"/>
                  <a:t>]</a:t>
                </a:r>
                <a:r>
                  <a:rPr lang="ja-JP" altLang="en-US" dirty="0"/>
                  <a:t>の逆数の常用対数を</a:t>
                </a:r>
                <a:r>
                  <a:rPr lang="en-US" altLang="ja-JP" dirty="0"/>
                  <a:t>pH</a:t>
                </a:r>
                <a:r>
                  <a:rPr lang="ja-JP" altLang="en-US" dirty="0"/>
                  <a:t>という。　（</a:t>
                </a:r>
                <a:r>
                  <a:rPr lang="en-US" altLang="ja-JP" dirty="0"/>
                  <a:t>pH</a:t>
                </a:r>
                <a:r>
                  <a:rPr lang="ja-JP" altLang="en-US" dirty="0"/>
                  <a:t>＝</a:t>
                </a:r>
                <a:r>
                  <a:rPr lang="en-US" altLang="ja-JP" dirty="0"/>
                  <a:t>-log[H</a:t>
                </a:r>
                <a:r>
                  <a:rPr lang="en-US" altLang="ja-JP" baseline="30000" dirty="0"/>
                  <a:t>+</a:t>
                </a:r>
                <a:r>
                  <a:rPr lang="en-US" altLang="ja-JP" dirty="0"/>
                  <a:t>]</a:t>
                </a:r>
                <a:r>
                  <a:rPr lang="ja-JP" altLang="en-US" dirty="0"/>
                  <a:t>）</a:t>
                </a:r>
                <a:endParaRPr lang="en-US" altLang="ja-JP" dirty="0"/>
              </a:p>
              <a:p>
                <a:pPr marL="361950" indent="-361950">
                  <a:lnSpc>
                    <a:spcPts val="3000"/>
                  </a:lnSpc>
                </a:pPr>
                <a:r>
                  <a:rPr lang="ja-JP" altLang="en-US" dirty="0"/>
                  <a:t>・電離度</a:t>
                </a:r>
                <a:r>
                  <a:rPr lang="en-US" altLang="ja-JP" sz="4400" dirty="0"/>
                  <a:t>α</a:t>
                </a:r>
                <a:r>
                  <a:rPr lang="ja-JP" altLang="en-US" dirty="0"/>
                  <a:t>＝</a:t>
                </a:r>
                <a:r>
                  <a:rPr lang="ja-JP" altLang="en-US" sz="1800" dirty="0"/>
                  <a:t>（電離した電解質の物質量）</a:t>
                </a:r>
                <a:r>
                  <a:rPr lang="en-US" altLang="ja-JP" dirty="0"/>
                  <a:t>/</a:t>
                </a:r>
                <a:r>
                  <a:rPr lang="ja-JP" altLang="en-US" sz="1800" dirty="0"/>
                  <a:t>（溶解した電解質の物質量）　　（０＜</a:t>
                </a:r>
                <a:r>
                  <a:rPr lang="en-US" altLang="ja-JP" sz="3600" dirty="0"/>
                  <a:t>α</a:t>
                </a:r>
                <a:r>
                  <a:rPr lang="en-US" altLang="ja-JP" sz="1800" dirty="0"/>
                  <a:t>≦</a:t>
                </a:r>
                <a:r>
                  <a:rPr lang="ja-JP" altLang="en-US" sz="1800" dirty="0"/>
                  <a:t>１） </a:t>
                </a:r>
                <a:endParaRPr lang="en-US" altLang="ja-JP" dirty="0"/>
              </a:p>
              <a:p>
                <a:pPr marL="180975" indent="-180975"/>
                <a:r>
                  <a:rPr lang="ja-JP" altLang="en-US" sz="1800" dirty="0">
                    <a:solidFill>
                      <a:srgbClr val="FF0000"/>
                    </a:solidFill>
                  </a:rPr>
                  <a:t>・水酸化ナトリウム水溶液における水酸化ナトリウムの電離度が１ならば、水溶液中の水酸化ナトリウムのうち 電離しているものの割合は１００％であるということです。</a:t>
                </a:r>
                <a:br>
                  <a:rPr lang="ja-JP" altLang="en-US" sz="1800" dirty="0">
                    <a:solidFill>
                      <a:srgbClr val="FF0000"/>
                    </a:solidFill>
                  </a:rPr>
                </a:br>
                <a:r>
                  <a:rPr lang="ja-JP" altLang="en-US" sz="1800" dirty="0">
                    <a:solidFill>
                      <a:srgbClr val="FF0000"/>
                    </a:solidFill>
                  </a:rPr>
                  <a:t>水溶液中の酢酸の１００％が、ナトリウムイオンと水酸化物イオンに分かれて存在していることになります。</a:t>
                </a:r>
                <a:endParaRPr lang="en-US" altLang="ja-JP" sz="1800" dirty="0">
                  <a:solidFill>
                    <a:srgbClr val="FF0000"/>
                  </a:solidFill>
                </a:endParaRPr>
              </a:p>
              <a:p>
                <a:pPr marL="180975" indent="-180975"/>
                <a:r>
                  <a:rPr lang="ja-JP" altLang="en-US" sz="1900" dirty="0"/>
                  <a:t>・水酸化ナトリウムは、</a:t>
                </a:r>
                <a:r>
                  <a:rPr lang="en-US" altLang="ja-JP" sz="1900" dirty="0" err="1"/>
                  <a:t>NaOH</a:t>
                </a:r>
                <a:r>
                  <a:rPr lang="ja-JP" altLang="en-US" sz="1900" dirty="0"/>
                  <a:t>＋</a:t>
                </a:r>
                <a:r>
                  <a:rPr lang="en-US" altLang="ja-JP" sz="1900" dirty="0"/>
                  <a:t>(</a:t>
                </a:r>
                <a:r>
                  <a:rPr lang="en-US" altLang="ja-JP" sz="1900" dirty="0" err="1"/>
                  <a:t>aq</a:t>
                </a:r>
                <a:r>
                  <a:rPr lang="en-US" altLang="ja-JP" sz="1900" dirty="0"/>
                  <a:t>)⇔Na⁺</a:t>
                </a:r>
                <a:r>
                  <a:rPr lang="ja-JP" altLang="en-US" sz="1900" dirty="0"/>
                  <a:t>＋</a:t>
                </a:r>
                <a:r>
                  <a:rPr lang="en-US" altLang="ja-JP" sz="1900" dirty="0"/>
                  <a:t>OH⁻</a:t>
                </a:r>
                <a:r>
                  <a:rPr lang="ja-JP" altLang="en-US" sz="1900" dirty="0" err="1"/>
                  <a:t>のように</a:t>
                </a:r>
                <a:r>
                  <a:rPr lang="ja-JP" altLang="en-US" sz="1900" dirty="0"/>
                  <a:t>電離していると考えられます。</a:t>
                </a:r>
                <a:endParaRPr lang="en-US" altLang="ja-JP" sz="1900" dirty="0"/>
              </a:p>
              <a:p>
                <a:pPr marL="180975" indent="-180975"/>
                <a:r>
                  <a:rPr lang="ja-JP" altLang="en-US" sz="1800" dirty="0"/>
                  <a:t>　このことから、</a:t>
                </a:r>
                <a:r>
                  <a:rPr lang="en-US" altLang="ja-JP" sz="1800" dirty="0"/>
                  <a:t>1mol</a:t>
                </a:r>
                <a:r>
                  <a:rPr lang="ja-JP" altLang="en-US" sz="1800" dirty="0"/>
                  <a:t>の水酸化ナトリウムに対して</a:t>
                </a:r>
                <a:r>
                  <a:rPr lang="en-US" altLang="ja-JP" sz="1800" dirty="0"/>
                  <a:t>1mol</a:t>
                </a:r>
                <a:r>
                  <a:rPr lang="ja-JP" altLang="en-US" sz="1800" dirty="0"/>
                  <a:t>の水酸化物イオンが生成されることがわかります。設問のように水酸化ナトリウムが</a:t>
                </a:r>
                <a:r>
                  <a:rPr lang="en-US" altLang="ja-JP" sz="1800" dirty="0"/>
                  <a:t>0.001mol/L</a:t>
                </a:r>
                <a:r>
                  <a:rPr lang="ja-JP" altLang="en-US" sz="1800" dirty="0"/>
                  <a:t>のとき、</a:t>
                </a:r>
                <a:r>
                  <a:rPr lang="ja-JP" altLang="en-US" sz="1800" b="1" dirty="0">
                    <a:solidFill>
                      <a:srgbClr val="FF0000"/>
                    </a:solidFill>
                  </a:rPr>
                  <a:t>水酸化物イオン濃度</a:t>
                </a:r>
                <a:r>
                  <a:rPr lang="ja-JP" altLang="en-US" sz="1800" dirty="0"/>
                  <a:t>は</a:t>
                </a:r>
                <a:endParaRPr lang="en-US" altLang="ja-JP" sz="1800" dirty="0"/>
              </a:p>
              <a:p>
                <a:pPr marL="180975" indent="-180975"/>
                <a:r>
                  <a:rPr lang="ja-JP" altLang="en-US" sz="1800" dirty="0"/>
                  <a:t>　</a:t>
                </a:r>
                <a:r>
                  <a:rPr lang="ja-JP" altLang="en-US" sz="1800" b="1" dirty="0">
                    <a:solidFill>
                      <a:srgbClr val="FF0000"/>
                    </a:solidFill>
                  </a:rPr>
                  <a:t>１</a:t>
                </a:r>
                <a:r>
                  <a:rPr lang="en-US" altLang="ja-JP" sz="1800" b="1" dirty="0">
                    <a:solidFill>
                      <a:srgbClr val="FF0000"/>
                    </a:solidFill>
                  </a:rPr>
                  <a:t>×</a:t>
                </a:r>
                <a:r>
                  <a:rPr lang="ja-JP" altLang="en-US" sz="1800" b="1" dirty="0">
                    <a:solidFill>
                      <a:srgbClr val="FF0000"/>
                    </a:solidFill>
                  </a:rPr>
                  <a:t>１０</a:t>
                </a:r>
                <a:r>
                  <a:rPr lang="ja-JP" altLang="en-US" sz="1800" b="1" baseline="30000" dirty="0">
                    <a:solidFill>
                      <a:srgbClr val="FF0000"/>
                    </a:solidFill>
                  </a:rPr>
                  <a:t>－３</a:t>
                </a:r>
                <a:r>
                  <a:rPr lang="en-US" altLang="ja-JP" sz="1800" b="1" dirty="0" err="1">
                    <a:solidFill>
                      <a:srgbClr val="FF0000"/>
                    </a:solidFill>
                  </a:rPr>
                  <a:t>mol</a:t>
                </a:r>
                <a:r>
                  <a:rPr lang="en-US" altLang="ja-JP" sz="1800" b="1" dirty="0">
                    <a:solidFill>
                      <a:srgbClr val="FF0000"/>
                    </a:solidFill>
                  </a:rPr>
                  <a:t>/L</a:t>
                </a:r>
                <a:r>
                  <a:rPr lang="ja-JP" altLang="en-US" sz="1800" dirty="0"/>
                  <a:t>となります。</a:t>
                </a:r>
                <a:endParaRPr lang="en-US" altLang="ja-JP" sz="1800" dirty="0"/>
              </a:p>
              <a:p>
                <a:pPr marL="180975" indent="-180975"/>
                <a:r>
                  <a:rPr lang="ja-JP" altLang="en-US" sz="1800" dirty="0"/>
                  <a:t>・ </a:t>
                </a:r>
                <a:r>
                  <a:rPr lang="en-US" altLang="ja-JP" sz="1800" dirty="0"/>
                  <a:t> pH</a:t>
                </a:r>
                <a:r>
                  <a:rPr lang="ja-JP" altLang="en-US" sz="1800" dirty="0"/>
                  <a:t>＝</a:t>
                </a:r>
                <a:r>
                  <a:rPr lang="en-US" altLang="ja-JP" sz="1800" dirty="0"/>
                  <a:t>-log[H</a:t>
                </a:r>
                <a:r>
                  <a:rPr lang="en-US" altLang="ja-JP" sz="1800" baseline="30000" dirty="0"/>
                  <a:t>+</a:t>
                </a:r>
                <a:r>
                  <a:rPr lang="en-US" altLang="ja-JP" sz="1800" dirty="0"/>
                  <a:t>]</a:t>
                </a:r>
                <a:r>
                  <a:rPr lang="ja-JP" altLang="en-US" sz="1800" dirty="0"/>
                  <a:t>　ですの、</a:t>
                </a:r>
                <a:r>
                  <a:rPr lang="en-US" altLang="ja-JP" sz="1800" dirty="0"/>
                  <a:t> [H</a:t>
                </a:r>
                <a:r>
                  <a:rPr lang="en-US" altLang="ja-JP" sz="1800" baseline="30000" dirty="0"/>
                  <a:t>+</a:t>
                </a:r>
                <a:r>
                  <a:rPr lang="en-US" altLang="ja-JP" sz="1800" dirty="0"/>
                  <a:t>]</a:t>
                </a:r>
                <a:r>
                  <a:rPr lang="ja-JP" altLang="en-US" sz="1400" dirty="0"/>
                  <a:t>（水素イオン濃度）</a:t>
                </a:r>
                <a:r>
                  <a:rPr lang="ja-JP" altLang="en-US" sz="1800" dirty="0"/>
                  <a:t>を導き出す必要があります。</a:t>
                </a:r>
                <a:endParaRPr lang="en-US" altLang="ja-JP" sz="1800" dirty="0"/>
              </a:p>
              <a:p>
                <a:pPr marL="180975" indent="-180975"/>
                <a:r>
                  <a:rPr lang="ja-JP" altLang="en-US" sz="1800" dirty="0"/>
                  <a:t>・水素イオン濃度と水酸化物イオン濃度には、</a:t>
                </a:r>
                <a:r>
                  <a:rPr lang="ja-JP" altLang="en-US" sz="1800" b="1" dirty="0">
                    <a:solidFill>
                      <a:srgbClr val="FF0000"/>
                    </a:solidFill>
                  </a:rPr>
                  <a:t>イオン積</a:t>
                </a:r>
                <a:r>
                  <a:rPr lang="ja-JP" altLang="en-US" sz="1400" dirty="0"/>
                  <a:t>（水素イオン濃度と水酸化物イオン濃度の積は常に一定である）</a:t>
                </a:r>
                <a:r>
                  <a:rPr lang="ja-JP" altLang="en-US" sz="1800" dirty="0"/>
                  <a:t>という法則があります。</a:t>
                </a:r>
                <a:br>
                  <a:rPr lang="ja-JP" altLang="en-US" sz="1400" dirty="0"/>
                </a:br>
                <a:r>
                  <a:rPr lang="ja-JP" altLang="en-US" sz="1800" dirty="0"/>
                  <a:t>これを式に表すと、</a:t>
                </a:r>
                <a:endParaRPr lang="en-US" altLang="ja-JP" sz="1800" dirty="0"/>
              </a:p>
              <a:p>
                <a:pPr marL="180975" indent="-180975" algn="ctr"/>
                <a:r>
                  <a:rPr lang="en-US" altLang="ja-JP" sz="2000" dirty="0"/>
                  <a:t>[H</a:t>
                </a:r>
                <a:r>
                  <a:rPr lang="en-US" altLang="ja-JP" sz="2000" baseline="30000" dirty="0"/>
                  <a:t>+</a:t>
                </a:r>
                <a:r>
                  <a:rPr lang="en-US" altLang="ja-JP" sz="2000" dirty="0"/>
                  <a:t>]</a:t>
                </a:r>
                <a:r>
                  <a:rPr lang="ja-JP" altLang="en-US" sz="2000" dirty="0"/>
                  <a:t>水素イオン濃度</a:t>
                </a:r>
                <a:r>
                  <a:rPr lang="en-US" altLang="ja-JP" sz="2000" dirty="0"/>
                  <a:t>× [OH</a:t>
                </a:r>
                <a:r>
                  <a:rPr lang="ja-JP" altLang="en-US" sz="2000" baseline="30000" dirty="0"/>
                  <a:t>－</a:t>
                </a:r>
                <a:r>
                  <a:rPr lang="en-US" altLang="ja-JP" sz="2000" dirty="0"/>
                  <a:t>]</a:t>
                </a:r>
                <a:r>
                  <a:rPr lang="ja-JP" altLang="en-US" sz="2000" dirty="0"/>
                  <a:t>水酸化物イオン濃度＝ </a:t>
                </a:r>
                <a:r>
                  <a:rPr lang="ja-JP" altLang="en-US" sz="2000" b="1" dirty="0"/>
                  <a:t>１．０</a:t>
                </a:r>
                <a:r>
                  <a:rPr lang="en-US" altLang="ja-JP" sz="2000" b="1" dirty="0"/>
                  <a:t>×</a:t>
                </a:r>
                <a:r>
                  <a:rPr lang="ja-JP" altLang="en-US" sz="2000" b="1" dirty="0"/>
                  <a:t>１０</a:t>
                </a:r>
                <a:r>
                  <a:rPr lang="ja-JP" altLang="en-US" sz="2000" b="1" baseline="30000" dirty="0"/>
                  <a:t>－１４</a:t>
                </a:r>
                <a:endParaRPr lang="en-US" altLang="ja-JP" sz="2000" b="1" baseline="30000" dirty="0"/>
              </a:p>
              <a:p>
                <a:pPr marL="180975" indent="-180975" algn="ctr"/>
                <a:r>
                  <a:rPr lang="ja-JP" altLang="en-US" sz="2000" dirty="0"/>
                  <a:t>したがって、以下の式が成り立ちます。</a:t>
                </a:r>
                <a:br>
                  <a:rPr lang="ja-JP" altLang="en-US" sz="2000" dirty="0"/>
                </a:br>
                <a14:m>
                  <m:oMathPara xmlns:m="http://schemas.openxmlformats.org/officeDocument/2006/math">
                    <m:oMathParaPr>
                      <m:jc m:val="centerGroup"/>
                    </m:oMathParaPr>
                    <m:oMath xmlns:m="http://schemas.openxmlformats.org/officeDocument/2006/math">
                      <m:f>
                        <m:fPr>
                          <m:ctrlPr>
                            <a:rPr lang="en-US" altLang="ja-JP" sz="2800" i="1" smtClean="0">
                              <a:latin typeface="Cambria Math" panose="02040503050406030204" pitchFamily="18" charset="0"/>
                            </a:rPr>
                          </m:ctrlPr>
                        </m:fPr>
                        <m:num>
                          <m:r>
                            <a:rPr lang="en-US" altLang="ja-JP" sz="2800" b="0" i="1" smtClean="0">
                              <a:latin typeface="Cambria Math"/>
                            </a:rPr>
                            <m:t>1.0</m:t>
                          </m:r>
                          <m:r>
                            <a:rPr lang="en-US" altLang="ja-JP" sz="2800" b="0" i="1" smtClean="0">
                              <a:latin typeface="Cambria Math"/>
                              <a:ea typeface="Cambria Math"/>
                            </a:rPr>
                            <m:t>×</m:t>
                          </m:r>
                          <m:sSup>
                            <m:sSupPr>
                              <m:ctrlPr>
                                <a:rPr lang="en-US" altLang="ja-JP" sz="2800" b="0" i="1" smtClean="0">
                                  <a:latin typeface="Cambria Math" panose="02040503050406030204" pitchFamily="18" charset="0"/>
                                  <a:ea typeface="Cambria Math"/>
                                </a:rPr>
                              </m:ctrlPr>
                            </m:sSupPr>
                            <m:e>
                              <m:r>
                                <a:rPr lang="en-US" altLang="ja-JP" sz="2800" b="0" i="1" smtClean="0">
                                  <a:latin typeface="Cambria Math"/>
                                  <a:ea typeface="Cambria Math"/>
                                </a:rPr>
                                <m:t>10</m:t>
                              </m:r>
                            </m:e>
                            <m:sup>
                              <m:r>
                                <a:rPr lang="en-US" altLang="ja-JP" sz="2800" b="0" i="1" smtClean="0">
                                  <a:latin typeface="Cambria Math"/>
                                  <a:ea typeface="Cambria Math"/>
                                </a:rPr>
                                <m:t>−14</m:t>
                              </m:r>
                            </m:sup>
                          </m:sSup>
                        </m:num>
                        <m:den>
                          <m:r>
                            <a:rPr lang="en-US" altLang="ja-JP" sz="2800" b="0" i="1" smtClean="0">
                              <a:latin typeface="Cambria Math"/>
                            </a:rPr>
                            <m:t>1.0</m:t>
                          </m:r>
                          <m:r>
                            <a:rPr lang="en-US" altLang="ja-JP" sz="2800" b="0" i="1" smtClean="0">
                              <a:latin typeface="Cambria Math"/>
                              <a:ea typeface="Cambria Math"/>
                            </a:rPr>
                            <m:t>×</m:t>
                          </m:r>
                          <m:sSup>
                            <m:sSupPr>
                              <m:ctrlPr>
                                <a:rPr lang="en-US" altLang="ja-JP" sz="2800" b="0" i="1" smtClean="0">
                                  <a:latin typeface="Cambria Math" panose="02040503050406030204" pitchFamily="18" charset="0"/>
                                  <a:ea typeface="Cambria Math"/>
                                </a:rPr>
                              </m:ctrlPr>
                            </m:sSupPr>
                            <m:e>
                              <m:r>
                                <a:rPr lang="en-US" altLang="ja-JP" sz="2800" b="0" i="1" smtClean="0">
                                  <a:latin typeface="Cambria Math"/>
                                  <a:ea typeface="Cambria Math"/>
                                </a:rPr>
                                <m:t>10</m:t>
                              </m:r>
                            </m:e>
                            <m:sup>
                              <m:r>
                                <a:rPr lang="en-US" altLang="ja-JP" sz="2800" b="0" i="1" smtClean="0">
                                  <a:latin typeface="Cambria Math"/>
                                  <a:ea typeface="Cambria Math"/>
                                </a:rPr>
                                <m:t>−3</m:t>
                              </m:r>
                            </m:sup>
                          </m:sSup>
                        </m:den>
                      </m:f>
                      <m:r>
                        <a:rPr lang="en-US" altLang="ja-JP" sz="2800" i="1" smtClean="0">
                          <a:latin typeface="Cambria Math"/>
                          <a:ea typeface="Cambria Math"/>
                        </a:rPr>
                        <m:t>×</m:t>
                      </m:r>
                      <m:r>
                        <a:rPr lang="en-US" altLang="ja-JP" sz="2800" b="0" i="1" smtClean="0">
                          <a:latin typeface="Cambria Math"/>
                          <a:ea typeface="Cambria Math"/>
                        </a:rPr>
                        <m:t>1</m:t>
                      </m:r>
                      <m:r>
                        <a:rPr lang="en-US" altLang="ja-JP" sz="2800" i="1" smtClean="0">
                          <a:latin typeface="Cambria Math"/>
                          <a:ea typeface="Cambria Math"/>
                        </a:rPr>
                        <m:t>=</m:t>
                      </m:r>
                      <m:r>
                        <a:rPr lang="en-US" altLang="ja-JP" sz="2800" b="0" i="1" smtClean="0">
                          <a:latin typeface="Cambria Math"/>
                          <a:ea typeface="Cambria Math"/>
                        </a:rPr>
                        <m:t>1.0×</m:t>
                      </m:r>
                      <m:sSup>
                        <m:sSupPr>
                          <m:ctrlPr>
                            <a:rPr lang="en-US" altLang="ja-JP" sz="2800" b="0" i="1" smtClean="0">
                              <a:latin typeface="Cambria Math" panose="02040503050406030204" pitchFamily="18" charset="0"/>
                              <a:ea typeface="Cambria Math"/>
                            </a:rPr>
                          </m:ctrlPr>
                        </m:sSupPr>
                        <m:e>
                          <m:r>
                            <a:rPr lang="en-US" altLang="ja-JP" sz="2800" b="0" i="1" smtClean="0">
                              <a:latin typeface="Cambria Math"/>
                              <a:ea typeface="Cambria Math"/>
                            </a:rPr>
                            <m:t>10</m:t>
                          </m:r>
                        </m:e>
                        <m:sup>
                          <m:r>
                            <a:rPr lang="en-US" altLang="ja-JP" sz="2800" b="0" i="1" smtClean="0">
                              <a:latin typeface="Cambria Math"/>
                              <a:ea typeface="Cambria Math"/>
                            </a:rPr>
                            <m:t>−11</m:t>
                          </m:r>
                        </m:sup>
                      </m:sSup>
                    </m:oMath>
                  </m:oMathPara>
                </a14:m>
                <a:br>
                  <a:rPr lang="ja-JP" altLang="en-US" dirty="0"/>
                </a:br>
                <a:r>
                  <a:rPr lang="ja-JP" altLang="en-US" dirty="0"/>
                  <a:t>よって、求める</a:t>
                </a:r>
                <a:r>
                  <a:rPr lang="ja-JP" altLang="en-US" sz="4000" dirty="0" err="1">
                    <a:solidFill>
                      <a:srgbClr val="FF0000"/>
                    </a:solidFill>
                  </a:rPr>
                  <a:t>ｐ</a:t>
                </a:r>
                <a:r>
                  <a:rPr lang="en-US" altLang="ja-JP" sz="4000" dirty="0">
                    <a:solidFill>
                      <a:srgbClr val="FF0000"/>
                    </a:solidFill>
                  </a:rPr>
                  <a:t>H</a:t>
                </a:r>
                <a:r>
                  <a:rPr lang="ja-JP" altLang="en-US" dirty="0"/>
                  <a:t>は、</a:t>
                </a:r>
                <a:r>
                  <a:rPr lang="ja-JP" altLang="en-US" sz="3200" dirty="0"/>
                  <a:t>－</a:t>
                </a:r>
                <a:r>
                  <a:rPr lang="en-US" altLang="ja-JP" sz="3200" dirty="0"/>
                  <a:t>log</a:t>
                </a:r>
                <a:r>
                  <a:rPr lang="ja-JP" altLang="en-US" sz="3200" dirty="0"/>
                  <a:t>｛１０</a:t>
                </a:r>
                <a:r>
                  <a:rPr lang="ja-JP" altLang="en-US" sz="3200" baseline="30000" dirty="0"/>
                  <a:t>－１１</a:t>
                </a:r>
                <a:r>
                  <a:rPr lang="ja-JP" altLang="en-US" sz="3200" dirty="0"/>
                  <a:t>｝＝</a:t>
                </a:r>
                <a:r>
                  <a:rPr lang="ja-JP" altLang="en-US" sz="3600" dirty="0">
                    <a:solidFill>
                      <a:srgbClr val="FF0000"/>
                    </a:solidFill>
                  </a:rPr>
                  <a:t>１１</a:t>
                </a:r>
              </a:p>
            </p:txBody>
          </p:sp>
        </mc:Choice>
        <mc:Fallback xmlns="">
          <p:sp>
            <p:nvSpPr>
              <p:cNvPr id="4" name="正方形/長方形 3"/>
              <p:cNvSpPr>
                <a:spLocks noRot="1" noChangeAspect="1" noMove="1" noResize="1" noEditPoints="1" noAdjustHandles="1" noChangeArrowheads="1" noChangeShapeType="1" noTextEdit="1"/>
              </p:cNvSpPr>
              <p:nvPr/>
            </p:nvSpPr>
            <p:spPr>
              <a:xfrm>
                <a:off x="-16602" y="116632"/>
                <a:ext cx="9144000" cy="6680675"/>
              </a:xfrm>
              <a:prstGeom prst="rect">
                <a:avLst/>
              </a:prstGeom>
              <a:blipFill rotWithShape="1">
                <a:blip r:embed="rId2"/>
                <a:stretch>
                  <a:fillRect l="-1000" t="-1186" b="-3102"/>
                </a:stretch>
              </a:blipFill>
            </p:spPr>
            <p:txBody>
              <a:bodyPr/>
              <a:lstStyle/>
              <a:p>
                <a:r>
                  <a:rPr lang="ja-JP" altLang="en-US">
                    <a:noFill/>
                  </a:rPr>
                  <a:t> </a:t>
                </a:r>
              </a:p>
            </p:txBody>
          </p:sp>
        </mc:Fallback>
      </mc:AlternateContent>
      <p:pic>
        <p:nvPicPr>
          <p:cNvPr id="5" name="Picture 2" descr="http://bio.hamajima.co.jp/image/9th/support/background/ph/CEchem042-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21" y="7173416"/>
            <a:ext cx="8885153" cy="144485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矢印コネクタ 6"/>
          <p:cNvCxnSpPr/>
          <p:nvPr/>
        </p:nvCxnSpPr>
        <p:spPr>
          <a:xfrm>
            <a:off x="1403648" y="5445224"/>
            <a:ext cx="720080"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8" name="テキスト ボックス 7"/>
          <p:cNvSpPr txBox="1"/>
          <p:nvPr/>
        </p:nvSpPr>
        <p:spPr>
          <a:xfrm>
            <a:off x="467544" y="5260558"/>
            <a:ext cx="835485" cy="307777"/>
          </a:xfrm>
          <a:prstGeom prst="rect">
            <a:avLst/>
          </a:prstGeom>
          <a:noFill/>
          <a:ln>
            <a:solidFill>
              <a:schemeClr val="tx2"/>
            </a:solidFill>
          </a:ln>
        </p:spPr>
        <p:txBody>
          <a:bodyPr wrap="none" rtlCol="0">
            <a:spAutoFit/>
          </a:bodyPr>
          <a:lstStyle/>
          <a:p>
            <a:r>
              <a:rPr kumimoji="1" lang="ja-JP" altLang="en-US" sz="1400" dirty="0"/>
              <a:t>イオン積</a:t>
            </a:r>
          </a:p>
        </p:txBody>
      </p:sp>
      <p:cxnSp>
        <p:nvCxnSpPr>
          <p:cNvPr id="9" name="直線矢印コネクタ 8"/>
          <p:cNvCxnSpPr/>
          <p:nvPr/>
        </p:nvCxnSpPr>
        <p:spPr>
          <a:xfrm>
            <a:off x="1403648" y="5949280"/>
            <a:ext cx="720080"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0" name="テキスト ボックス 9"/>
          <p:cNvSpPr txBox="1"/>
          <p:nvPr/>
        </p:nvSpPr>
        <p:spPr>
          <a:xfrm>
            <a:off x="312354" y="5795391"/>
            <a:ext cx="1026243" cy="307777"/>
          </a:xfrm>
          <a:prstGeom prst="rect">
            <a:avLst/>
          </a:prstGeom>
          <a:noFill/>
          <a:ln>
            <a:solidFill>
              <a:schemeClr val="tx2"/>
            </a:solidFill>
          </a:ln>
        </p:spPr>
        <p:txBody>
          <a:bodyPr wrap="none" rtlCol="0">
            <a:spAutoFit/>
          </a:bodyPr>
          <a:lstStyle/>
          <a:p>
            <a:r>
              <a:rPr lang="en-US" altLang="ja-JP" sz="1400" dirty="0"/>
              <a:t>0.001mol/L</a:t>
            </a:r>
            <a:endParaRPr kumimoji="1" lang="ja-JP" altLang="en-US" sz="1400" dirty="0"/>
          </a:p>
        </p:txBody>
      </p:sp>
      <p:cxnSp>
        <p:nvCxnSpPr>
          <p:cNvPr id="11" name="直線矢印コネクタ 10"/>
          <p:cNvCxnSpPr/>
          <p:nvPr/>
        </p:nvCxnSpPr>
        <p:spPr>
          <a:xfrm flipH="1">
            <a:off x="4644009" y="5414446"/>
            <a:ext cx="504054" cy="18466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5148064" y="5229200"/>
            <a:ext cx="704039" cy="261610"/>
          </a:xfrm>
          <a:prstGeom prst="rect">
            <a:avLst/>
          </a:prstGeom>
          <a:noFill/>
          <a:ln>
            <a:solidFill>
              <a:schemeClr val="tx2"/>
            </a:solidFill>
          </a:ln>
        </p:spPr>
        <p:txBody>
          <a:bodyPr wrap="none" rtlCol="0">
            <a:spAutoFit/>
          </a:bodyPr>
          <a:lstStyle/>
          <a:p>
            <a:r>
              <a:rPr lang="ja-JP" altLang="en-US" sz="1100" dirty="0"/>
              <a:t>電離度１</a:t>
            </a:r>
            <a:endParaRPr kumimoji="1" lang="ja-JP" altLang="en-US" sz="1100" dirty="0"/>
          </a:p>
        </p:txBody>
      </p:sp>
    </p:spTree>
    <p:extLst>
      <p:ext uri="{BB962C8B-B14F-4D97-AF65-F5344CB8AC3E}">
        <p14:creationId xmlns:p14="http://schemas.microsoft.com/office/powerpoint/2010/main" val="37569652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179</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平成２６年度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問３３</a:t>
            </a:r>
          </a:p>
        </p:txBody>
      </p:sp>
      <p:sp>
        <p:nvSpPr>
          <p:cNvPr id="7" name="テキスト ボックス 6"/>
          <p:cNvSpPr txBox="1"/>
          <p:nvPr/>
        </p:nvSpPr>
        <p:spPr>
          <a:xfrm>
            <a:off x="636150" y="2060848"/>
            <a:ext cx="7920880" cy="1569660"/>
          </a:xfrm>
          <a:prstGeom prst="rect">
            <a:avLst/>
          </a:prstGeom>
          <a:noFill/>
        </p:spPr>
        <p:txBody>
          <a:bodyPr wrap="square" rtlCol="0">
            <a:spAutoFit/>
          </a:bodyPr>
          <a:lstStyle/>
          <a:p>
            <a:r>
              <a:rPr kumimoji="1" lang="ja-JP" altLang="en-US" sz="3200" dirty="0"/>
              <a:t>「</a:t>
            </a:r>
            <a:r>
              <a:rPr kumimoji="1" lang="ja-JP" altLang="en-US" sz="3200" b="1" dirty="0"/>
              <a:t>一定量の気体の体積は、圧力に反比例し、絶対温度に比例する。</a:t>
            </a:r>
            <a:r>
              <a:rPr kumimoji="1" lang="ja-JP" altLang="en-US" sz="3200" dirty="0"/>
              <a:t>」</a:t>
            </a:r>
            <a:endParaRPr kumimoji="1" lang="en-US" altLang="ja-JP" sz="3200" dirty="0"/>
          </a:p>
          <a:p>
            <a:r>
              <a:rPr lang="ja-JP" altLang="en-US" sz="3200" dirty="0"/>
              <a:t>この法則の名称を（　　　　）という。</a:t>
            </a:r>
            <a:endParaRPr kumimoji="1" lang="ja-JP" altLang="en-US" sz="3200" dirty="0"/>
          </a:p>
        </p:txBody>
      </p:sp>
      <p:sp>
        <p:nvSpPr>
          <p:cNvPr id="8" name="テキスト ボックス 7"/>
          <p:cNvSpPr txBox="1"/>
          <p:nvPr/>
        </p:nvSpPr>
        <p:spPr>
          <a:xfrm>
            <a:off x="1475656" y="3789040"/>
            <a:ext cx="5998758" cy="2554545"/>
          </a:xfrm>
          <a:prstGeom prst="rect">
            <a:avLst/>
          </a:prstGeom>
          <a:noFill/>
        </p:spPr>
        <p:txBody>
          <a:bodyPr wrap="none" rtlCol="0">
            <a:spAutoFit/>
          </a:bodyPr>
          <a:lstStyle/>
          <a:p>
            <a:r>
              <a:rPr kumimoji="1" lang="ja-JP" altLang="en-US" sz="4000" dirty="0">
                <a:latin typeface="+mn-ea"/>
                <a:ea typeface="+mn-ea"/>
              </a:rPr>
              <a:t>１　</a:t>
            </a:r>
            <a:r>
              <a:rPr lang="ja-JP" altLang="en-US" sz="4000" dirty="0">
                <a:latin typeface="+mn-ea"/>
                <a:ea typeface="+mn-ea"/>
              </a:rPr>
              <a:t>ボイル・シャルルの法則</a:t>
            </a:r>
          </a:p>
          <a:p>
            <a:r>
              <a:rPr lang="ja-JP" altLang="en-US" sz="4000" dirty="0">
                <a:latin typeface="+mn-ea"/>
                <a:ea typeface="+mn-ea"/>
              </a:rPr>
              <a:t>２　ヘンリーの法則</a:t>
            </a:r>
            <a:endParaRPr lang="en-US" altLang="ja-JP" sz="4000" dirty="0">
              <a:latin typeface="+mn-ea"/>
              <a:ea typeface="+mn-ea"/>
            </a:endParaRPr>
          </a:p>
          <a:p>
            <a:r>
              <a:rPr lang="ja-JP" altLang="en-US" sz="4000" dirty="0">
                <a:latin typeface="+mn-ea"/>
                <a:ea typeface="+mn-ea"/>
              </a:rPr>
              <a:t>３　ヘスの法則</a:t>
            </a:r>
            <a:endParaRPr lang="en-US" altLang="ja-JP" sz="4000" dirty="0">
              <a:latin typeface="+mn-ea"/>
              <a:ea typeface="+mn-ea"/>
            </a:endParaRPr>
          </a:p>
          <a:p>
            <a:r>
              <a:rPr lang="ja-JP" altLang="en-US" sz="4000" dirty="0">
                <a:latin typeface="+mn-ea"/>
                <a:ea typeface="+mn-ea"/>
              </a:rPr>
              <a:t>４　気体反応の法則</a:t>
            </a:r>
            <a:endParaRPr kumimoji="1" lang="ja-JP" altLang="en-US" sz="4000" dirty="0">
              <a:latin typeface="+mn-ea"/>
              <a:ea typeface="+mn-ea"/>
            </a:endParaRPr>
          </a:p>
        </p:txBody>
      </p:sp>
      <p:sp>
        <p:nvSpPr>
          <p:cNvPr id="9" name="正方形/長方形 8"/>
          <p:cNvSpPr/>
          <p:nvPr/>
        </p:nvSpPr>
        <p:spPr>
          <a:xfrm>
            <a:off x="1475656" y="3829509"/>
            <a:ext cx="5918608" cy="67961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731867" y="1062498"/>
            <a:ext cx="7729446" cy="830997"/>
          </a:xfrm>
          <a:prstGeom prst="rect">
            <a:avLst/>
          </a:prstGeom>
        </p:spPr>
        <p:txBody>
          <a:bodyPr wrap="square">
            <a:spAutoFit/>
          </a:bodyPr>
          <a:lstStyle/>
          <a:p>
            <a:r>
              <a:rPr lang="ja-JP" altLang="en-US" dirty="0"/>
              <a:t>以下の記述について、（　　 ）の中に入れるべき字句を下から一つ選び、その番号を解答欄に記入しなさい。</a:t>
            </a:r>
          </a:p>
        </p:txBody>
      </p:sp>
    </p:spTree>
    <p:extLst>
      <p:ext uri="{BB962C8B-B14F-4D97-AF65-F5344CB8AC3E}">
        <p14:creationId xmlns:p14="http://schemas.microsoft.com/office/powerpoint/2010/main" val="49543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18</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平成１９年度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問３４</a:t>
            </a:r>
          </a:p>
        </p:txBody>
      </p:sp>
      <p:sp>
        <p:nvSpPr>
          <p:cNvPr id="7" name="テキスト ボックス 6"/>
          <p:cNvSpPr txBox="1"/>
          <p:nvPr/>
        </p:nvSpPr>
        <p:spPr>
          <a:xfrm>
            <a:off x="611560" y="1139260"/>
            <a:ext cx="7920880" cy="1569660"/>
          </a:xfrm>
          <a:prstGeom prst="rect">
            <a:avLst/>
          </a:prstGeom>
          <a:noFill/>
        </p:spPr>
        <p:txBody>
          <a:bodyPr wrap="square" rtlCol="0">
            <a:spAutoFit/>
          </a:bodyPr>
          <a:lstStyle/>
          <a:p>
            <a:r>
              <a:rPr kumimoji="1" lang="ja-JP" altLang="en-US" sz="3200" dirty="0"/>
              <a:t>次の化学反応式の□の中に入る数字の組み合わせとして、正しいものを下から一つ選び、その番号を解答欄に記入しなさい。</a:t>
            </a:r>
          </a:p>
        </p:txBody>
      </p:sp>
      <p:sp>
        <p:nvSpPr>
          <p:cNvPr id="9" name="テキスト ボックス 8"/>
          <p:cNvSpPr txBox="1"/>
          <p:nvPr/>
        </p:nvSpPr>
        <p:spPr>
          <a:xfrm>
            <a:off x="1835696" y="3645024"/>
            <a:ext cx="4958409" cy="2862322"/>
          </a:xfrm>
          <a:prstGeom prst="rect">
            <a:avLst/>
          </a:prstGeom>
          <a:noFill/>
        </p:spPr>
        <p:txBody>
          <a:bodyPr wrap="none" rtlCol="0">
            <a:spAutoFit/>
          </a:bodyPr>
          <a:lstStyle/>
          <a:p>
            <a:pPr>
              <a:tabLst>
                <a:tab pos="1344613" algn="l"/>
              </a:tabLst>
            </a:pPr>
            <a:r>
              <a:rPr kumimoji="1" lang="ja-JP" altLang="en-US" sz="3600" dirty="0"/>
              <a:t>　　　</a:t>
            </a:r>
            <a:r>
              <a:rPr kumimoji="1" lang="ja-JP" altLang="en-US" sz="3600" b="1" dirty="0">
                <a:latin typeface="ＭＳ 明朝" pitchFamily="17" charset="-128"/>
                <a:ea typeface="ＭＳ 明朝" pitchFamily="17" charset="-128"/>
              </a:rPr>
              <a:t>　 ア　　　イ</a:t>
            </a:r>
            <a:r>
              <a:rPr kumimoji="1" lang="ja-JP" altLang="en-US" sz="3600" dirty="0"/>
              <a:t>　　</a:t>
            </a:r>
            <a:endParaRPr kumimoji="1" lang="en-US" altLang="ja-JP" sz="3600" dirty="0"/>
          </a:p>
          <a:p>
            <a:pPr>
              <a:tabLst>
                <a:tab pos="1344613" algn="l"/>
              </a:tabLst>
            </a:pPr>
            <a:r>
              <a:rPr kumimoji="1" lang="ja-JP" altLang="en-US" sz="3600" dirty="0"/>
              <a:t>１</a:t>
            </a:r>
            <a:r>
              <a:rPr kumimoji="1" lang="en-US" altLang="ja-JP" sz="3600" dirty="0"/>
              <a:t>	</a:t>
            </a:r>
            <a:r>
              <a:rPr kumimoji="1" lang="ja-JP" altLang="en-US" sz="3600" dirty="0"/>
              <a:t>　２　　　　　２</a:t>
            </a:r>
            <a:endParaRPr kumimoji="1" lang="en-US" altLang="ja-JP" sz="3600" dirty="0"/>
          </a:p>
          <a:p>
            <a:pPr>
              <a:tabLst>
                <a:tab pos="1344613" algn="l"/>
              </a:tabLst>
            </a:pPr>
            <a:r>
              <a:rPr lang="ja-JP" altLang="en-US" sz="3600" dirty="0"/>
              <a:t>２</a:t>
            </a:r>
            <a:r>
              <a:rPr lang="en-US" altLang="ja-JP" sz="3600" dirty="0"/>
              <a:t>	</a:t>
            </a:r>
            <a:r>
              <a:rPr lang="ja-JP" altLang="en-US" sz="3600" dirty="0"/>
              <a:t>　２　　　　　３</a:t>
            </a:r>
            <a:endParaRPr lang="en-US" altLang="ja-JP" sz="4400" dirty="0"/>
          </a:p>
          <a:p>
            <a:pPr>
              <a:tabLst>
                <a:tab pos="1344613" algn="l"/>
              </a:tabLst>
            </a:pPr>
            <a:r>
              <a:rPr kumimoji="1" lang="ja-JP" altLang="en-US" sz="3600" dirty="0"/>
              <a:t>３</a:t>
            </a:r>
            <a:r>
              <a:rPr lang="en-US" altLang="ja-JP" sz="3600" dirty="0"/>
              <a:t>	</a:t>
            </a:r>
            <a:r>
              <a:rPr lang="ja-JP" altLang="en-US" sz="3600" dirty="0"/>
              <a:t>　３　　　　　２</a:t>
            </a:r>
            <a:r>
              <a:rPr kumimoji="1" lang="en-US" altLang="ja-JP" sz="3600" dirty="0"/>
              <a:t>	</a:t>
            </a:r>
          </a:p>
          <a:p>
            <a:pPr>
              <a:tabLst>
                <a:tab pos="1344613" algn="l"/>
              </a:tabLst>
            </a:pPr>
            <a:r>
              <a:rPr lang="ja-JP" altLang="en-US" sz="3600" dirty="0"/>
              <a:t>４</a:t>
            </a:r>
            <a:r>
              <a:rPr lang="en-US" altLang="ja-JP" sz="3600" dirty="0"/>
              <a:t>	</a:t>
            </a:r>
            <a:r>
              <a:rPr lang="ja-JP" altLang="en-US" sz="3600" dirty="0"/>
              <a:t>　３　　　　　３</a:t>
            </a:r>
            <a:endParaRPr lang="en-US" altLang="ja-JP" sz="3600" dirty="0"/>
          </a:p>
        </p:txBody>
      </p:sp>
      <p:cxnSp>
        <p:nvCxnSpPr>
          <p:cNvPr id="11" name="直線コネクタ 10"/>
          <p:cNvCxnSpPr/>
          <p:nvPr/>
        </p:nvCxnSpPr>
        <p:spPr>
          <a:xfrm>
            <a:off x="1691680" y="4293096"/>
            <a:ext cx="61926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2338408" y="3666106"/>
            <a:ext cx="0" cy="2931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02053" y="2855096"/>
            <a:ext cx="8879354" cy="584775"/>
          </a:xfrm>
          <a:prstGeom prst="rect">
            <a:avLst/>
          </a:prstGeom>
          <a:noFill/>
        </p:spPr>
        <p:txBody>
          <a:bodyPr wrap="none" rtlCol="0">
            <a:spAutoFit/>
          </a:bodyPr>
          <a:lstStyle/>
          <a:p>
            <a:r>
              <a:rPr kumimoji="1" lang="ja-JP" altLang="en-US" sz="3200" b="1" dirty="0">
                <a:latin typeface="ＭＳ Ｐ明朝" pitchFamily="18" charset="-128"/>
                <a:ea typeface="ＭＳ Ｐ明朝" pitchFamily="18" charset="-128"/>
              </a:rPr>
              <a:t>Ｃｕ ＋ ア Ｈ</a:t>
            </a:r>
            <a:r>
              <a:rPr kumimoji="1" lang="ja-JP" altLang="en-US"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ＳＯ</a:t>
            </a:r>
            <a:r>
              <a:rPr kumimoji="1" lang="ja-JP" altLang="en-US" b="1" dirty="0">
                <a:latin typeface="ＭＳ Ｐ明朝" pitchFamily="18" charset="-128"/>
                <a:ea typeface="ＭＳ Ｐ明朝" pitchFamily="18" charset="-128"/>
              </a:rPr>
              <a:t>４</a:t>
            </a:r>
            <a:r>
              <a:rPr kumimoji="1" lang="ja-JP" altLang="en-US" sz="3200" b="1" dirty="0">
                <a:latin typeface="ＭＳ Ｐ明朝" pitchFamily="18" charset="-128"/>
                <a:ea typeface="ＭＳ Ｐ明朝" pitchFamily="18" charset="-128"/>
              </a:rPr>
              <a:t> → ＣｕＳＯ</a:t>
            </a:r>
            <a:r>
              <a:rPr kumimoji="1" lang="ja-JP" altLang="en-US" b="1" dirty="0">
                <a:latin typeface="ＭＳ Ｐ明朝" pitchFamily="18" charset="-128"/>
                <a:ea typeface="ＭＳ Ｐ明朝" pitchFamily="18" charset="-128"/>
              </a:rPr>
              <a:t>４</a:t>
            </a:r>
            <a:r>
              <a:rPr kumimoji="1" lang="ja-JP" altLang="en-US" sz="3200" b="1" dirty="0">
                <a:latin typeface="ＭＳ Ｐ明朝" pitchFamily="18" charset="-128"/>
                <a:ea typeface="ＭＳ Ｐ明朝" pitchFamily="18" charset="-128"/>
              </a:rPr>
              <a:t> ＋ ＳＯ</a:t>
            </a:r>
            <a:r>
              <a:rPr lang="ja-JP" altLang="en-US"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 ＋ イ Ｈ</a:t>
            </a:r>
            <a:r>
              <a:rPr kumimoji="1" lang="ja-JP" altLang="en-US"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Ｏ</a:t>
            </a:r>
          </a:p>
        </p:txBody>
      </p:sp>
      <p:sp>
        <p:nvSpPr>
          <p:cNvPr id="10" name="正方形/長方形 9"/>
          <p:cNvSpPr/>
          <p:nvPr/>
        </p:nvSpPr>
        <p:spPr>
          <a:xfrm>
            <a:off x="7490747" y="2926023"/>
            <a:ext cx="432048" cy="4429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475656" y="2924944"/>
            <a:ext cx="432048" cy="4429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831201" y="4325193"/>
            <a:ext cx="4962904" cy="47196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1339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7239000" y="6531898"/>
            <a:ext cx="1905000" cy="304800"/>
          </a:xfrm>
        </p:spPr>
        <p:txBody>
          <a:bodyPr/>
          <a:lstStyle/>
          <a:p>
            <a:pPr>
              <a:defRPr/>
            </a:pPr>
            <a:fld id="{A6395AFC-AFAA-4D62-B387-CF7256273E8D}" type="datetime1">
              <a:rPr lang="ja-JP" altLang="en-US" smtClean="0"/>
              <a:pPr>
                <a:defRPr/>
              </a:pPr>
              <a:t>2019/7/6</a:t>
            </a:fld>
            <a:endParaRPr lang="en-US" altLang="ja-JP" dirty="0"/>
          </a:p>
        </p:txBody>
      </p:sp>
      <p:sp>
        <p:nvSpPr>
          <p:cNvPr id="3" name="スライド番号プレースホルダー 2"/>
          <p:cNvSpPr>
            <a:spLocks noGrp="1"/>
          </p:cNvSpPr>
          <p:nvPr>
            <p:ph type="sldNum" sz="quarter" idx="12"/>
          </p:nvPr>
        </p:nvSpPr>
        <p:spPr>
          <a:xfrm>
            <a:off x="251520" y="6497638"/>
            <a:ext cx="719138" cy="360362"/>
          </a:xfrm>
        </p:spPr>
        <p:txBody>
          <a:bodyPr/>
          <a:lstStyle/>
          <a:p>
            <a:pPr>
              <a:defRPr/>
            </a:pPr>
            <a:fld id="{932DFECD-DFEF-4472-8401-E574EC170895}" type="slidenum">
              <a:rPr lang="en-US" altLang="ja-JP" smtClean="0"/>
              <a:pPr>
                <a:defRPr/>
              </a:pPr>
              <a:t>180</a:t>
            </a:fld>
            <a:endParaRPr lang="en-US" altLang="ja-JP"/>
          </a:p>
        </p:txBody>
      </p:sp>
      <p:sp>
        <p:nvSpPr>
          <p:cNvPr id="4" name="正方形/長方形 3"/>
          <p:cNvSpPr/>
          <p:nvPr/>
        </p:nvSpPr>
        <p:spPr>
          <a:xfrm>
            <a:off x="251520" y="44624"/>
            <a:ext cx="8712968" cy="830997"/>
          </a:xfrm>
          <a:prstGeom prst="rect">
            <a:avLst/>
          </a:prstGeom>
        </p:spPr>
        <p:txBody>
          <a:bodyPr wrap="square">
            <a:spAutoFit/>
          </a:bodyPr>
          <a:lstStyle/>
          <a:p>
            <a:r>
              <a:rPr lang="ja-JP" altLang="en-US" b="1" dirty="0">
                <a:solidFill>
                  <a:srgbClr val="FF0000"/>
                </a:solidFill>
              </a:rPr>
              <a:t>アボガドロの法則：</a:t>
            </a:r>
            <a:r>
              <a:rPr lang="ja-JP" altLang="en-US" dirty="0"/>
              <a:t>同一圧力、同一温度、同一体積のすべての種類の気体には同じ数の分子が含まれるという法則である。</a:t>
            </a:r>
          </a:p>
        </p:txBody>
      </p:sp>
      <p:sp>
        <p:nvSpPr>
          <p:cNvPr id="5" name="正方形/長方形 4"/>
          <p:cNvSpPr/>
          <p:nvPr/>
        </p:nvSpPr>
        <p:spPr>
          <a:xfrm>
            <a:off x="251520" y="836712"/>
            <a:ext cx="8640960" cy="830997"/>
          </a:xfrm>
          <a:prstGeom prst="rect">
            <a:avLst/>
          </a:prstGeom>
        </p:spPr>
        <p:txBody>
          <a:bodyPr wrap="square">
            <a:spAutoFit/>
          </a:bodyPr>
          <a:lstStyle/>
          <a:p>
            <a:r>
              <a:rPr lang="ja-JP" altLang="en-US" b="1" dirty="0">
                <a:solidFill>
                  <a:srgbClr val="FF0000"/>
                </a:solidFill>
              </a:rPr>
              <a:t>ヘスの法則</a:t>
            </a:r>
            <a:r>
              <a:rPr lang="ja-JP" altLang="en-US" dirty="0">
                <a:solidFill>
                  <a:srgbClr val="FF0000"/>
                </a:solidFill>
              </a:rPr>
              <a:t>：</a:t>
            </a:r>
            <a:r>
              <a:rPr lang="ja-JP" altLang="en-US" dirty="0"/>
              <a:t>反応熱は，反応の経路によらず，最初の状態と最終の状態で決まる。</a:t>
            </a:r>
          </a:p>
        </p:txBody>
      </p:sp>
      <p:sp>
        <p:nvSpPr>
          <p:cNvPr id="7" name="正方形/長方形 6"/>
          <p:cNvSpPr/>
          <p:nvPr/>
        </p:nvSpPr>
        <p:spPr>
          <a:xfrm>
            <a:off x="251520" y="1718295"/>
            <a:ext cx="8568952" cy="854842"/>
          </a:xfrm>
          <a:prstGeom prst="rect">
            <a:avLst/>
          </a:prstGeom>
        </p:spPr>
        <p:txBody>
          <a:bodyPr wrap="square">
            <a:spAutoFit/>
          </a:bodyPr>
          <a:lstStyle/>
          <a:p>
            <a:r>
              <a:rPr lang="ja-JP" altLang="en-US" b="1" dirty="0">
                <a:solidFill>
                  <a:srgbClr val="FF0000"/>
                </a:solidFill>
              </a:rPr>
              <a:t>ボイルの法則：</a:t>
            </a:r>
            <a:r>
              <a:rPr lang="ja-JP" altLang="en-US" dirty="0"/>
              <a:t>一定温度のもとでは，気体の体積と圧力は反比例する．</a:t>
            </a:r>
          </a:p>
        </p:txBody>
      </p:sp>
      <p:sp>
        <p:nvSpPr>
          <p:cNvPr id="8" name="正方形/長方形 7"/>
          <p:cNvSpPr/>
          <p:nvPr/>
        </p:nvSpPr>
        <p:spPr>
          <a:xfrm>
            <a:off x="251520" y="2573137"/>
            <a:ext cx="8617216" cy="830997"/>
          </a:xfrm>
          <a:prstGeom prst="rect">
            <a:avLst/>
          </a:prstGeom>
        </p:spPr>
        <p:txBody>
          <a:bodyPr wrap="square">
            <a:spAutoFit/>
          </a:bodyPr>
          <a:lstStyle/>
          <a:p>
            <a:r>
              <a:rPr lang="ja-JP" altLang="en-US" b="1" dirty="0">
                <a:solidFill>
                  <a:srgbClr val="FF0000"/>
                </a:solidFill>
              </a:rPr>
              <a:t>シャルルの法則：</a:t>
            </a:r>
            <a:r>
              <a:rPr lang="ja-JP" altLang="en-US" dirty="0"/>
              <a:t>圧力が一定のとき、理想気体の体積は絶対温度に比例することを示した法則</a:t>
            </a:r>
          </a:p>
        </p:txBody>
      </p:sp>
      <p:sp>
        <p:nvSpPr>
          <p:cNvPr id="9" name="正方形/長方形 8"/>
          <p:cNvSpPr/>
          <p:nvPr/>
        </p:nvSpPr>
        <p:spPr>
          <a:xfrm>
            <a:off x="251520" y="3429000"/>
            <a:ext cx="8496944" cy="830997"/>
          </a:xfrm>
          <a:prstGeom prst="rect">
            <a:avLst/>
          </a:prstGeom>
        </p:spPr>
        <p:txBody>
          <a:bodyPr wrap="square">
            <a:spAutoFit/>
          </a:bodyPr>
          <a:lstStyle/>
          <a:p>
            <a:r>
              <a:rPr lang="ja-JP" altLang="en-US" b="1" dirty="0">
                <a:solidFill>
                  <a:srgbClr val="FF0000"/>
                </a:solidFill>
              </a:rPr>
              <a:t>ボイル・シャルルの法則：</a:t>
            </a:r>
            <a:r>
              <a:rPr lang="ja-JP" altLang="en-US" dirty="0"/>
              <a:t>気体の体積は、圧力に反比例し、絶対温度に比例する。</a:t>
            </a:r>
          </a:p>
        </p:txBody>
      </p:sp>
      <p:sp>
        <p:nvSpPr>
          <p:cNvPr id="10" name="正方形/長方形 9"/>
          <p:cNvSpPr/>
          <p:nvPr/>
        </p:nvSpPr>
        <p:spPr>
          <a:xfrm>
            <a:off x="251520" y="4365104"/>
            <a:ext cx="8496944" cy="1200329"/>
          </a:xfrm>
          <a:prstGeom prst="rect">
            <a:avLst/>
          </a:prstGeom>
        </p:spPr>
        <p:txBody>
          <a:bodyPr wrap="square">
            <a:spAutoFit/>
          </a:bodyPr>
          <a:lstStyle/>
          <a:p>
            <a:r>
              <a:rPr lang="ja-JP" altLang="en-US" b="1" dirty="0">
                <a:solidFill>
                  <a:srgbClr val="FF0000"/>
                </a:solidFill>
              </a:rPr>
              <a:t>ヘンリーの法則：</a:t>
            </a:r>
            <a:r>
              <a:rPr lang="ja-JP" altLang="en-US" b="1" dirty="0"/>
              <a:t>溶解度の小さな気体では</a:t>
            </a:r>
            <a:r>
              <a:rPr lang="ja-JP" altLang="en-US" dirty="0"/>
              <a:t>、一定温度で一定量の溶媒に溶ける気体の物質量はその気体の</a:t>
            </a:r>
            <a:r>
              <a:rPr lang="ja-JP" altLang="en-US" b="1" dirty="0"/>
              <a:t>圧力に比例</a:t>
            </a:r>
            <a:r>
              <a:rPr lang="ja-JP" altLang="en-US" dirty="0"/>
              <a:t>する。</a:t>
            </a:r>
          </a:p>
          <a:p>
            <a:endParaRPr lang="ja-JP" altLang="en-US" dirty="0"/>
          </a:p>
        </p:txBody>
      </p:sp>
      <p:sp>
        <p:nvSpPr>
          <p:cNvPr id="11" name="正方形/長方形 10"/>
          <p:cNvSpPr/>
          <p:nvPr/>
        </p:nvSpPr>
        <p:spPr>
          <a:xfrm>
            <a:off x="251520" y="5219692"/>
            <a:ext cx="8496944" cy="830997"/>
          </a:xfrm>
          <a:prstGeom prst="rect">
            <a:avLst/>
          </a:prstGeom>
        </p:spPr>
        <p:txBody>
          <a:bodyPr wrap="square">
            <a:spAutoFit/>
          </a:bodyPr>
          <a:lstStyle/>
          <a:p>
            <a:r>
              <a:rPr lang="ja-JP" altLang="en-US" b="1" dirty="0">
                <a:solidFill>
                  <a:srgbClr val="FF0000"/>
                </a:solidFill>
              </a:rPr>
              <a:t>気体反応の法則：</a:t>
            </a:r>
            <a:r>
              <a:rPr lang="ja-JP" altLang="en-US" dirty="0"/>
              <a:t>化学反応において、互いに反応する気体の体積は、等温・等圧において簡単な整数比をなすという法則</a:t>
            </a:r>
          </a:p>
        </p:txBody>
      </p:sp>
      <p:sp>
        <p:nvSpPr>
          <p:cNvPr id="6" name="テキスト ボックス 5"/>
          <p:cNvSpPr txBox="1"/>
          <p:nvPr/>
        </p:nvSpPr>
        <p:spPr>
          <a:xfrm>
            <a:off x="1403648" y="6237312"/>
            <a:ext cx="5371983" cy="461665"/>
          </a:xfrm>
          <a:prstGeom prst="rect">
            <a:avLst/>
          </a:prstGeom>
          <a:noFill/>
        </p:spPr>
        <p:txBody>
          <a:bodyPr wrap="none" rtlCol="0">
            <a:spAutoFit/>
          </a:bodyPr>
          <a:lstStyle/>
          <a:p>
            <a:r>
              <a:rPr kumimoji="1" lang="ja-JP" altLang="en-US" dirty="0"/>
              <a:t>絶対温度；絶対零度（０ｋ）－２７３．１５℃</a:t>
            </a:r>
          </a:p>
        </p:txBody>
      </p:sp>
    </p:spTree>
    <p:extLst>
      <p:ext uri="{BB962C8B-B14F-4D97-AF65-F5344CB8AC3E}">
        <p14:creationId xmlns:p14="http://schemas.microsoft.com/office/powerpoint/2010/main" val="34729647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181</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平成２６年度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問３４</a:t>
            </a:r>
          </a:p>
        </p:txBody>
      </p:sp>
      <p:sp>
        <p:nvSpPr>
          <p:cNvPr id="7" name="テキスト ボックス 6"/>
          <p:cNvSpPr txBox="1"/>
          <p:nvPr/>
        </p:nvSpPr>
        <p:spPr>
          <a:xfrm>
            <a:off x="251520" y="1156122"/>
            <a:ext cx="8784976" cy="1077218"/>
          </a:xfrm>
          <a:prstGeom prst="rect">
            <a:avLst/>
          </a:prstGeom>
          <a:noFill/>
        </p:spPr>
        <p:txBody>
          <a:bodyPr wrap="square" rtlCol="0">
            <a:spAutoFit/>
          </a:bodyPr>
          <a:lstStyle/>
          <a:p>
            <a:r>
              <a:rPr lang="ja-JP" altLang="en-US" sz="3200" dirty="0"/>
              <a:t>以下のうち、ハロゲンの性質として、誤っているものを一つ選び、その番号を解答欄に記入しなさい。</a:t>
            </a:r>
            <a:endParaRPr kumimoji="1" lang="ja-JP" altLang="en-US" sz="3200" dirty="0"/>
          </a:p>
        </p:txBody>
      </p:sp>
      <p:sp>
        <p:nvSpPr>
          <p:cNvPr id="8" name="テキスト ボックス 7"/>
          <p:cNvSpPr txBox="1"/>
          <p:nvPr/>
        </p:nvSpPr>
        <p:spPr>
          <a:xfrm>
            <a:off x="180465" y="2827261"/>
            <a:ext cx="8712015" cy="2631490"/>
          </a:xfrm>
          <a:prstGeom prst="rect">
            <a:avLst/>
          </a:prstGeom>
          <a:noFill/>
        </p:spPr>
        <p:txBody>
          <a:bodyPr wrap="square" rtlCol="0">
            <a:spAutoFit/>
          </a:bodyPr>
          <a:lstStyle/>
          <a:p>
            <a:pPr marL="357188" indent="-357188">
              <a:spcAft>
                <a:spcPts val="1000"/>
              </a:spcAft>
            </a:pPr>
            <a:r>
              <a:rPr kumimoji="1" lang="ja-JP" altLang="en-US" sz="2600" dirty="0"/>
              <a:t>１　</a:t>
            </a:r>
            <a:r>
              <a:rPr lang="ja-JP" altLang="en-US" sz="2800" dirty="0"/>
              <a:t>原子番号の小さいものほど水と反応しやすい。</a:t>
            </a:r>
            <a:endParaRPr lang="en-US" altLang="ja-JP" sz="2800" dirty="0"/>
          </a:p>
          <a:p>
            <a:pPr marL="357188" indent="-357188">
              <a:spcAft>
                <a:spcPts val="1000"/>
              </a:spcAft>
            </a:pPr>
            <a:r>
              <a:rPr lang="ja-JP" altLang="en-US" sz="2600" dirty="0"/>
              <a:t>２　</a:t>
            </a:r>
            <a:r>
              <a:rPr lang="ja-JP" altLang="en-US" sz="2800" dirty="0"/>
              <a:t>フッ素、塩素の単体は二原子分子である。</a:t>
            </a:r>
            <a:endParaRPr lang="en-US" altLang="ja-JP" sz="2800" dirty="0"/>
          </a:p>
          <a:p>
            <a:pPr marL="357188" indent="-357188">
              <a:spcAft>
                <a:spcPts val="1000"/>
              </a:spcAft>
            </a:pPr>
            <a:r>
              <a:rPr kumimoji="1" lang="ja-JP" altLang="en-US" sz="2600" dirty="0"/>
              <a:t>３　</a:t>
            </a:r>
            <a:r>
              <a:rPr lang="ja-JP" altLang="en-US" sz="2800" dirty="0"/>
              <a:t>臭素は常温で赤褐色の液体である。</a:t>
            </a:r>
            <a:endParaRPr lang="en-US" altLang="ja-JP" sz="2800" dirty="0"/>
          </a:p>
          <a:p>
            <a:pPr marL="357188" indent="-357188">
              <a:spcAft>
                <a:spcPts val="1000"/>
              </a:spcAft>
            </a:pPr>
            <a:r>
              <a:rPr lang="ja-JP" altLang="en-US" sz="2600" dirty="0"/>
              <a:t>４　</a:t>
            </a:r>
            <a:r>
              <a:rPr lang="ja-JP" altLang="en-US" sz="2800" dirty="0"/>
              <a:t>臭素の水素化合物はフッ素の水素化合物より弱酸である。</a:t>
            </a:r>
            <a:endParaRPr kumimoji="1" lang="ja-JP" altLang="en-US" sz="2600" dirty="0"/>
          </a:p>
        </p:txBody>
      </p:sp>
      <p:sp>
        <p:nvSpPr>
          <p:cNvPr id="9" name="正方形/長方形 8"/>
          <p:cNvSpPr/>
          <p:nvPr/>
        </p:nvSpPr>
        <p:spPr>
          <a:xfrm>
            <a:off x="175239" y="4509119"/>
            <a:ext cx="8697914" cy="94963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8313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182</a:t>
            </a:fld>
            <a:endParaRPr lang="en-US" altLang="ja-JP"/>
          </a:p>
        </p:txBody>
      </p:sp>
      <p:sp>
        <p:nvSpPr>
          <p:cNvPr id="4" name="テキスト ボックス 3"/>
          <p:cNvSpPr txBox="1"/>
          <p:nvPr/>
        </p:nvSpPr>
        <p:spPr>
          <a:xfrm>
            <a:off x="150619" y="188640"/>
            <a:ext cx="8712015" cy="3226524"/>
          </a:xfrm>
          <a:prstGeom prst="rect">
            <a:avLst/>
          </a:prstGeom>
          <a:noFill/>
        </p:spPr>
        <p:txBody>
          <a:bodyPr wrap="square" rtlCol="0">
            <a:spAutoFit/>
          </a:bodyPr>
          <a:lstStyle/>
          <a:p>
            <a:pPr marL="357188" indent="-357188">
              <a:spcAft>
                <a:spcPts val="1000"/>
              </a:spcAft>
            </a:pPr>
            <a:r>
              <a:rPr lang="ja-JP" altLang="en-US" sz="2600" dirty="0"/>
              <a:t>・ハロゲンは、原子番号の小さいものほど水と反応しやすい。</a:t>
            </a:r>
            <a:endParaRPr kumimoji="1" lang="en-US" altLang="ja-JP" sz="2600" dirty="0">
              <a:latin typeface="ＭＳ Ｐ明朝" pitchFamily="18" charset="-128"/>
              <a:ea typeface="ＭＳ Ｐ明朝" pitchFamily="18" charset="-128"/>
            </a:endParaRPr>
          </a:p>
          <a:p>
            <a:pPr marL="357188" indent="-357188">
              <a:spcAft>
                <a:spcPts val="1000"/>
              </a:spcAft>
            </a:pPr>
            <a:r>
              <a:rPr lang="ja-JP" altLang="en-US" sz="2600" dirty="0"/>
              <a:t>・塩素、臭素、ヨウ素の単体はすべて二原子分子からなる。</a:t>
            </a:r>
            <a:endParaRPr lang="en-US" altLang="ja-JP" sz="2600" dirty="0"/>
          </a:p>
          <a:p>
            <a:pPr marL="357188" indent="-357188">
              <a:spcAft>
                <a:spcPts val="1000"/>
              </a:spcAft>
            </a:pPr>
            <a:r>
              <a:rPr lang="ja-JP" altLang="en-US" sz="2600" dirty="0"/>
              <a:t>・酸化力：　　　　</a:t>
            </a:r>
            <a:r>
              <a:rPr lang="en-US" altLang="ja-JP" sz="2800" dirty="0"/>
              <a:t>F</a:t>
            </a:r>
            <a:r>
              <a:rPr lang="en-US" altLang="ja-JP" sz="2800" baseline="-25000" dirty="0"/>
              <a:t>2</a:t>
            </a:r>
            <a:r>
              <a:rPr lang="ja-JP" altLang="en-US" sz="2800" dirty="0"/>
              <a:t>　＞　</a:t>
            </a:r>
            <a:r>
              <a:rPr lang="en-US" altLang="ja-JP" sz="2800" dirty="0"/>
              <a:t>Cl</a:t>
            </a:r>
            <a:r>
              <a:rPr lang="en-US" altLang="ja-JP" sz="2800" baseline="-25000" dirty="0"/>
              <a:t>2</a:t>
            </a:r>
            <a:r>
              <a:rPr lang="ja-JP" altLang="en-US" sz="2800" dirty="0"/>
              <a:t>　＞　</a:t>
            </a:r>
            <a:r>
              <a:rPr lang="en-US" altLang="ja-JP" sz="2800" dirty="0"/>
              <a:t>Br</a:t>
            </a:r>
            <a:r>
              <a:rPr lang="en-US" altLang="ja-JP" sz="2800" baseline="-25000" dirty="0"/>
              <a:t>2</a:t>
            </a:r>
            <a:r>
              <a:rPr lang="ja-JP" altLang="en-US" sz="2800" dirty="0"/>
              <a:t>　＞　</a:t>
            </a:r>
            <a:r>
              <a:rPr lang="en-US" altLang="ja-JP" sz="2800" dirty="0"/>
              <a:t>I</a:t>
            </a:r>
            <a:r>
              <a:rPr lang="en-US" altLang="ja-JP" sz="2800" baseline="-25000" dirty="0"/>
              <a:t>2</a:t>
            </a:r>
            <a:endParaRPr kumimoji="1" lang="en-US" altLang="ja-JP" sz="2600" dirty="0"/>
          </a:p>
          <a:p>
            <a:pPr marL="357188" indent="-357188">
              <a:spcAft>
                <a:spcPts val="1000"/>
              </a:spcAft>
            </a:pPr>
            <a:r>
              <a:rPr lang="ja-JP" altLang="en-US" sz="2600" dirty="0"/>
              <a:t>・</a:t>
            </a:r>
            <a:r>
              <a:rPr lang="ja-JP" altLang="en-US" sz="2800" dirty="0"/>
              <a:t>沸点・融点：　</a:t>
            </a:r>
            <a:r>
              <a:rPr lang="en-US" altLang="ja-JP" sz="2800" dirty="0"/>
              <a:t>F</a:t>
            </a:r>
            <a:r>
              <a:rPr lang="en-US" altLang="ja-JP" sz="2800" baseline="-25000" dirty="0"/>
              <a:t>2</a:t>
            </a:r>
            <a:r>
              <a:rPr lang="ja-JP" altLang="en-US" sz="2800" dirty="0"/>
              <a:t>　＜　</a:t>
            </a:r>
            <a:r>
              <a:rPr lang="en-US" altLang="ja-JP" sz="2800" dirty="0"/>
              <a:t>Cl</a:t>
            </a:r>
            <a:r>
              <a:rPr lang="en-US" altLang="ja-JP" sz="2800" baseline="-25000" dirty="0"/>
              <a:t>2</a:t>
            </a:r>
            <a:r>
              <a:rPr lang="ja-JP" altLang="en-US" sz="2800" dirty="0"/>
              <a:t>　＜　</a:t>
            </a:r>
            <a:r>
              <a:rPr lang="en-US" altLang="ja-JP" sz="2800" dirty="0"/>
              <a:t>Br2</a:t>
            </a:r>
            <a:r>
              <a:rPr lang="ja-JP" altLang="en-US" sz="2800" dirty="0"/>
              <a:t>　＜　</a:t>
            </a:r>
            <a:r>
              <a:rPr lang="en-US" altLang="ja-JP" sz="2800" dirty="0"/>
              <a:t>I</a:t>
            </a:r>
            <a:r>
              <a:rPr lang="en-US" altLang="ja-JP" sz="2800" baseline="-25000" dirty="0"/>
              <a:t>2</a:t>
            </a:r>
          </a:p>
          <a:p>
            <a:pPr marL="357188" indent="-357188">
              <a:spcAft>
                <a:spcPts val="1000"/>
              </a:spcAft>
            </a:pPr>
            <a:r>
              <a:rPr lang="ja-JP" altLang="en-US" sz="2600" dirty="0"/>
              <a:t>・</a:t>
            </a:r>
            <a:r>
              <a:rPr lang="ja-JP" altLang="en-US" sz="2800" dirty="0"/>
              <a:t>臭素は常温で赤褐色の液体である。</a:t>
            </a:r>
            <a:endParaRPr lang="en-US" altLang="ja-JP" sz="2800" dirty="0"/>
          </a:p>
          <a:p>
            <a:pPr marL="357188" indent="-357188">
              <a:spcAft>
                <a:spcPts val="1000"/>
              </a:spcAft>
            </a:pPr>
            <a:r>
              <a:rPr lang="ja-JP" altLang="en-US" sz="2800" dirty="0">
                <a:latin typeface="ＭＳ Ｐ明朝" pitchFamily="18" charset="-128"/>
                <a:ea typeface="ＭＳ Ｐ明朝" pitchFamily="18" charset="-128"/>
              </a:rPr>
              <a:t>・</a:t>
            </a:r>
            <a:r>
              <a:rPr lang="ja-JP" altLang="en-US" sz="2800" dirty="0">
                <a:latin typeface="ＭＳ Ｐゴシック" panose="020B0600070205080204" pitchFamily="50" charset="-128"/>
                <a:ea typeface="ＭＳ Ｐゴシック" panose="020B0600070205080204" pitchFamily="50" charset="-128"/>
              </a:rPr>
              <a:t>臭化水素：強酸　　　　フッ化水素：弱酸</a:t>
            </a:r>
            <a:endParaRPr lang="en-US" altLang="ja-JP" sz="2600" dirty="0">
              <a:latin typeface="ＭＳ Ｐゴシック" panose="020B0600070205080204" pitchFamily="50" charset="-128"/>
              <a:ea typeface="ＭＳ Ｐゴシック" panose="020B0600070205080204" pitchFamily="50" charset="-128"/>
            </a:endParaRPr>
          </a:p>
        </p:txBody>
      </p:sp>
      <p:pic>
        <p:nvPicPr>
          <p:cNvPr id="5122" name="Picture 2" descr="http://blog.donaldo-plan.com/wp-content/uploads/2013-04-30_17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355304"/>
            <a:ext cx="5524165" cy="343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19132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183</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平成２６年度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問３５</a:t>
            </a:r>
          </a:p>
        </p:txBody>
      </p:sp>
      <p:sp>
        <p:nvSpPr>
          <p:cNvPr id="7" name="テキスト ボックス 6"/>
          <p:cNvSpPr txBox="1"/>
          <p:nvPr/>
        </p:nvSpPr>
        <p:spPr>
          <a:xfrm>
            <a:off x="618258" y="1156122"/>
            <a:ext cx="7920880" cy="1077218"/>
          </a:xfrm>
          <a:prstGeom prst="rect">
            <a:avLst/>
          </a:prstGeom>
          <a:noFill/>
        </p:spPr>
        <p:txBody>
          <a:bodyPr wrap="square" rtlCol="0">
            <a:spAutoFit/>
          </a:bodyPr>
          <a:lstStyle/>
          <a:p>
            <a:r>
              <a:rPr lang="ja-JP" altLang="en-US" sz="3200" dirty="0"/>
              <a:t>以下のうち、</a:t>
            </a:r>
            <a:r>
              <a:rPr lang="ja-JP" altLang="en-US" sz="3200" u="sng" dirty="0"/>
              <a:t>誤っているもの</a:t>
            </a:r>
            <a:r>
              <a:rPr lang="ja-JP" altLang="en-US" sz="3200" dirty="0"/>
              <a:t>を一つ選び、その番号を解答欄に記入しなさい。</a:t>
            </a:r>
            <a:endParaRPr kumimoji="1" lang="ja-JP" altLang="en-US" sz="3200" dirty="0"/>
          </a:p>
        </p:txBody>
      </p:sp>
      <p:sp>
        <p:nvSpPr>
          <p:cNvPr id="8" name="テキスト ボックス 7"/>
          <p:cNvSpPr txBox="1"/>
          <p:nvPr/>
        </p:nvSpPr>
        <p:spPr>
          <a:xfrm>
            <a:off x="217505" y="2497633"/>
            <a:ext cx="8712968" cy="3667671"/>
          </a:xfrm>
          <a:prstGeom prst="rect">
            <a:avLst/>
          </a:prstGeom>
          <a:noFill/>
        </p:spPr>
        <p:txBody>
          <a:bodyPr wrap="square" rtlCol="0">
            <a:spAutoFit/>
          </a:bodyPr>
          <a:lstStyle/>
          <a:p>
            <a:pPr marL="357188" indent="-357188">
              <a:spcAft>
                <a:spcPts val="1000"/>
              </a:spcAft>
            </a:pPr>
            <a:r>
              <a:rPr kumimoji="1" lang="ja-JP" altLang="en-US" sz="2800" dirty="0"/>
              <a:t>１　</a:t>
            </a:r>
            <a:r>
              <a:rPr lang="ja-JP" altLang="en-US" sz="2800" dirty="0"/>
              <a:t>一般に、グリセリンと脂肪酸からできたエステルを油脂という。</a:t>
            </a:r>
            <a:endParaRPr lang="en-US" altLang="ja-JP" sz="2800" dirty="0"/>
          </a:p>
          <a:p>
            <a:pPr marL="355600" indent="-355600"/>
            <a:r>
              <a:rPr lang="ja-JP" altLang="en-US" sz="2800" dirty="0"/>
              <a:t>２　油脂に水酸化ナトリウム水溶液を加え、加熱し、</a:t>
            </a:r>
            <a:r>
              <a:rPr lang="ja-JP" altLang="en-US" sz="2800" dirty="0" err="1"/>
              <a:t>けん化</a:t>
            </a:r>
            <a:r>
              <a:rPr lang="ja-JP" altLang="en-US" sz="2800" dirty="0"/>
              <a:t>するとグリセリンとセッケンの混合物が得られる。</a:t>
            </a:r>
            <a:endParaRPr lang="en-US" altLang="ja-JP" sz="2800" dirty="0"/>
          </a:p>
          <a:p>
            <a:pPr marL="355600" indent="-355600"/>
            <a:r>
              <a:rPr kumimoji="1" lang="ja-JP" altLang="en-US" sz="2800" dirty="0"/>
              <a:t>３　</a:t>
            </a:r>
            <a:r>
              <a:rPr lang="ja-JP" altLang="en-US" sz="2800" dirty="0"/>
              <a:t>セッケンを水に溶かすと、セッケンの脂肪酸イオンは、疎水性の部分を内側に、親水性の部分を外側にして、水中に細かく分散する。</a:t>
            </a:r>
            <a:endParaRPr lang="en-US" altLang="ja-JP" sz="2800" dirty="0"/>
          </a:p>
          <a:p>
            <a:pPr marL="355600" indent="-355600"/>
            <a:r>
              <a:rPr lang="ja-JP" altLang="en-US" sz="2800" dirty="0"/>
              <a:t>４　セッケンは水の表面張力を大きくする性質をもつ。</a:t>
            </a:r>
            <a:endParaRPr kumimoji="1" lang="ja-JP" altLang="en-US" sz="2800" dirty="0"/>
          </a:p>
        </p:txBody>
      </p:sp>
      <p:sp>
        <p:nvSpPr>
          <p:cNvPr id="9" name="正方形/長方形 8"/>
          <p:cNvSpPr/>
          <p:nvPr/>
        </p:nvSpPr>
        <p:spPr>
          <a:xfrm>
            <a:off x="251520" y="5661248"/>
            <a:ext cx="7926821" cy="49931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4161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184</a:t>
            </a:fld>
            <a:endParaRPr lang="en-US" altLang="ja-JP"/>
          </a:p>
        </p:txBody>
      </p:sp>
      <p:sp>
        <p:nvSpPr>
          <p:cNvPr id="8" name="正方形/長方形 7"/>
          <p:cNvSpPr/>
          <p:nvPr/>
        </p:nvSpPr>
        <p:spPr>
          <a:xfrm>
            <a:off x="379175" y="778650"/>
            <a:ext cx="8352928" cy="1446550"/>
          </a:xfrm>
          <a:prstGeom prst="rect">
            <a:avLst/>
          </a:prstGeom>
        </p:spPr>
        <p:txBody>
          <a:bodyPr wrap="square">
            <a:spAutoFit/>
          </a:bodyPr>
          <a:lstStyle/>
          <a:p>
            <a:r>
              <a:rPr lang="ja-JP" altLang="en-US" dirty="0"/>
              <a:t>高級脂肪酸と３価のアルコルのグリセリンとのエステルを油脂という。油脂は植物の種子や動物の体内に存在している。</a:t>
            </a:r>
            <a:endParaRPr lang="en-US" altLang="ja-JP" dirty="0"/>
          </a:p>
          <a:p>
            <a:r>
              <a:rPr lang="en-US" altLang="ja-JP" sz="2000" dirty="0">
                <a:solidFill>
                  <a:srgbClr val="C00000"/>
                </a:solidFill>
              </a:rPr>
              <a:t>[</a:t>
            </a:r>
            <a:r>
              <a:rPr lang="ja-JP" altLang="en-US" sz="2000" dirty="0">
                <a:solidFill>
                  <a:srgbClr val="C00000"/>
                </a:solidFill>
              </a:rPr>
              <a:t>脂肪酸とは、鎖状の一価のカルボン酸のことを言う。その中で、特に炭素数の多いものを高級脂肪酸と言う。</a:t>
            </a:r>
            <a:r>
              <a:rPr lang="en-US" altLang="ja-JP" sz="2000" dirty="0">
                <a:solidFill>
                  <a:srgbClr val="C00000"/>
                </a:solidFill>
              </a:rPr>
              <a:t>]</a:t>
            </a:r>
            <a:endParaRPr lang="ja-JP" altLang="en-US" sz="2000" dirty="0">
              <a:solidFill>
                <a:srgbClr val="C00000"/>
              </a:solidFill>
            </a:endParaRPr>
          </a:p>
        </p:txBody>
      </p:sp>
      <p:sp>
        <p:nvSpPr>
          <p:cNvPr id="9" name="正方形/長方形 8"/>
          <p:cNvSpPr/>
          <p:nvPr/>
        </p:nvSpPr>
        <p:spPr>
          <a:xfrm>
            <a:off x="379175" y="303039"/>
            <a:ext cx="1091966" cy="461665"/>
          </a:xfrm>
          <a:prstGeom prst="rect">
            <a:avLst/>
          </a:prstGeom>
        </p:spPr>
        <p:txBody>
          <a:bodyPr wrap="none">
            <a:spAutoFit/>
          </a:bodyPr>
          <a:lstStyle/>
          <a:p>
            <a:r>
              <a:rPr lang="ja-JP" altLang="en-US" b="1" dirty="0"/>
              <a:t>１</a:t>
            </a:r>
            <a:r>
              <a:rPr lang="en-US" altLang="ja-JP" b="1" dirty="0"/>
              <a:t>.</a:t>
            </a:r>
            <a:r>
              <a:rPr lang="ja-JP" altLang="en-US" b="1" dirty="0"/>
              <a:t>油脂</a:t>
            </a:r>
            <a:endParaRPr lang="ja-JP" altLang="en-US" dirty="0"/>
          </a:p>
        </p:txBody>
      </p:sp>
      <p:pic>
        <p:nvPicPr>
          <p:cNvPr id="2049" name="Picture 1" descr="C:\Users\okamotot\AppData\Local\Temp\lect5111.htm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2420888"/>
            <a:ext cx="7560841" cy="13681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okamotot\AppData\Local\Temp\kaimennkasseizai.pd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933056"/>
            <a:ext cx="7704856" cy="256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74793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185</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平成２６年度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問３６</a:t>
            </a:r>
          </a:p>
        </p:txBody>
      </p:sp>
      <p:sp>
        <p:nvSpPr>
          <p:cNvPr id="7" name="テキスト ボックス 6"/>
          <p:cNvSpPr txBox="1"/>
          <p:nvPr/>
        </p:nvSpPr>
        <p:spPr>
          <a:xfrm>
            <a:off x="395536" y="1196752"/>
            <a:ext cx="8424936" cy="1815882"/>
          </a:xfrm>
          <a:prstGeom prst="rect">
            <a:avLst/>
          </a:prstGeom>
          <a:noFill/>
        </p:spPr>
        <p:txBody>
          <a:bodyPr wrap="square" rtlCol="0">
            <a:spAutoFit/>
          </a:bodyPr>
          <a:lstStyle/>
          <a:p>
            <a:r>
              <a:rPr lang="ja-JP" altLang="en-US" sz="2800" dirty="0"/>
              <a:t>以下のうち、０．１ｍｏｌ／Ｌ酢酸水溶液６０ｍＬを過不足なく中和するのに必要となる０．１５ｍｏｌ／Ｌ水酸化ナトリウム水溶液の量として、正しいものを一つ選び、その番号を解答欄に記入しなさい。</a:t>
            </a:r>
            <a:endParaRPr lang="en-US" altLang="ja-JP" sz="2800" dirty="0"/>
          </a:p>
        </p:txBody>
      </p:sp>
      <p:sp>
        <p:nvSpPr>
          <p:cNvPr id="8" name="テキスト ボックス 7"/>
          <p:cNvSpPr txBox="1"/>
          <p:nvPr/>
        </p:nvSpPr>
        <p:spPr>
          <a:xfrm>
            <a:off x="2771800" y="3429000"/>
            <a:ext cx="2510624" cy="2554545"/>
          </a:xfrm>
          <a:prstGeom prst="rect">
            <a:avLst/>
          </a:prstGeom>
          <a:noFill/>
        </p:spPr>
        <p:txBody>
          <a:bodyPr wrap="none" rtlCol="0">
            <a:spAutoFit/>
          </a:bodyPr>
          <a:lstStyle/>
          <a:p>
            <a:r>
              <a:rPr lang="ja-JP" altLang="en-US" sz="4000" dirty="0"/>
              <a:t>１ 　４０ｍＬ</a:t>
            </a:r>
          </a:p>
          <a:p>
            <a:r>
              <a:rPr lang="ja-JP" altLang="en-US" sz="4000" dirty="0"/>
              <a:t>２ 　６０ｍＬ</a:t>
            </a:r>
          </a:p>
          <a:p>
            <a:r>
              <a:rPr lang="ja-JP" altLang="en-US" sz="4000" dirty="0"/>
              <a:t>３ 　８０ｍＬ</a:t>
            </a:r>
          </a:p>
          <a:p>
            <a:r>
              <a:rPr lang="ja-JP" altLang="en-US" sz="4000" dirty="0"/>
              <a:t>４ 　９０ｍＬ</a:t>
            </a:r>
            <a:endParaRPr kumimoji="1" lang="ja-JP" altLang="en-US" sz="4000" b="1" dirty="0">
              <a:latin typeface="ＭＳ Ｐ明朝" pitchFamily="18" charset="-128"/>
              <a:ea typeface="ＭＳ Ｐ明朝" pitchFamily="18" charset="-128"/>
            </a:endParaRPr>
          </a:p>
        </p:txBody>
      </p:sp>
      <p:sp>
        <p:nvSpPr>
          <p:cNvPr id="10" name="正方形/長方形 9"/>
          <p:cNvSpPr/>
          <p:nvPr/>
        </p:nvSpPr>
        <p:spPr>
          <a:xfrm>
            <a:off x="2771800" y="3501008"/>
            <a:ext cx="2664296" cy="6480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877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186</a:t>
            </a:fld>
            <a:endParaRPr lang="en-US" altLang="ja-JP"/>
          </a:p>
        </p:txBody>
      </p:sp>
      <p:grpSp>
        <p:nvGrpSpPr>
          <p:cNvPr id="13" name="グループ化 12"/>
          <p:cNvGrpSpPr/>
          <p:nvPr/>
        </p:nvGrpSpPr>
        <p:grpSpPr>
          <a:xfrm>
            <a:off x="971600" y="2852936"/>
            <a:ext cx="6768752" cy="1224136"/>
            <a:chOff x="395536" y="3933056"/>
            <a:chExt cx="6657971" cy="1138773"/>
          </a:xfrm>
        </p:grpSpPr>
        <p:sp>
          <p:nvSpPr>
            <p:cNvPr id="9" name="テキスト ボックス 8"/>
            <p:cNvSpPr txBox="1"/>
            <p:nvPr/>
          </p:nvSpPr>
          <p:spPr>
            <a:xfrm>
              <a:off x="395536" y="3933056"/>
              <a:ext cx="6657971" cy="1138773"/>
            </a:xfrm>
            <a:prstGeom prst="rect">
              <a:avLst/>
            </a:prstGeom>
            <a:noFill/>
          </p:spPr>
          <p:txBody>
            <a:bodyPr wrap="square" rtlCol="0">
              <a:spAutoFit/>
            </a:bodyPr>
            <a:lstStyle/>
            <a:p>
              <a:r>
                <a:rPr lang="ja-JP" altLang="ja-JP" sz="2800" dirty="0"/>
                <a:t>公式：</a:t>
              </a:r>
              <a:r>
                <a:rPr lang="en-US" altLang="ja-JP" sz="3600" b="1" dirty="0"/>
                <a:t>acv</a:t>
              </a:r>
              <a:r>
                <a:rPr lang="ja-JP" altLang="ja-JP" sz="2800" b="1" dirty="0"/>
                <a:t>＝</a:t>
              </a:r>
              <a:r>
                <a:rPr lang="en-US" altLang="ja-JP" sz="3600" b="1" dirty="0" err="1"/>
                <a:t>bcv</a:t>
              </a:r>
              <a:endParaRPr lang="ja-JP" altLang="ja-JP" sz="3600" b="1" dirty="0"/>
            </a:p>
            <a:p>
              <a:r>
                <a:rPr kumimoji="1" lang="en-US" altLang="ja-JP" sz="3200" dirty="0"/>
                <a:t>a</a:t>
              </a:r>
              <a:r>
                <a:rPr kumimoji="1" lang="ja-JP" altLang="en-US" dirty="0"/>
                <a:t>：酸の価　</a:t>
              </a:r>
              <a:r>
                <a:rPr kumimoji="1" lang="en-US" altLang="ja-JP" sz="3200" dirty="0"/>
                <a:t>b</a:t>
              </a:r>
              <a:r>
                <a:rPr kumimoji="1" lang="ja-JP" altLang="en-US" dirty="0"/>
                <a:t>：塩基の価　</a:t>
              </a:r>
              <a:r>
                <a:rPr kumimoji="1" lang="en-US" altLang="ja-JP" sz="3200" dirty="0"/>
                <a:t>c</a:t>
              </a:r>
              <a:r>
                <a:rPr kumimoji="1" lang="ja-JP" altLang="en-US" dirty="0"/>
                <a:t>：モル濃度　</a:t>
              </a:r>
              <a:r>
                <a:rPr kumimoji="1" lang="en-US" altLang="ja-JP" sz="3200" dirty="0"/>
                <a:t>v</a:t>
              </a:r>
              <a:r>
                <a:rPr kumimoji="1" lang="ja-JP" altLang="en-US" dirty="0"/>
                <a:t>：容量</a:t>
              </a:r>
              <a:endParaRPr kumimoji="1" lang="en-US" altLang="ja-JP" dirty="0"/>
            </a:p>
          </p:txBody>
        </p:sp>
        <p:sp>
          <p:nvSpPr>
            <p:cNvPr id="12" name="正方形/長方形 11"/>
            <p:cNvSpPr/>
            <p:nvPr/>
          </p:nvSpPr>
          <p:spPr>
            <a:xfrm>
              <a:off x="395536" y="4005064"/>
              <a:ext cx="6657971" cy="10052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p:nvGrpSpPr>
        <p:grpSpPr>
          <a:xfrm>
            <a:off x="695668" y="753870"/>
            <a:ext cx="8070938" cy="1470445"/>
            <a:chOff x="937929" y="2392614"/>
            <a:chExt cx="7700314" cy="1470445"/>
          </a:xfrm>
        </p:grpSpPr>
        <p:sp>
          <p:nvSpPr>
            <p:cNvPr id="7" name="テキスト ボックス 6"/>
            <p:cNvSpPr txBox="1"/>
            <p:nvPr/>
          </p:nvSpPr>
          <p:spPr>
            <a:xfrm>
              <a:off x="971600" y="2847396"/>
              <a:ext cx="7666643" cy="1015663"/>
            </a:xfrm>
            <a:prstGeom prst="rect">
              <a:avLst/>
            </a:prstGeom>
            <a:noFill/>
          </p:spPr>
          <p:txBody>
            <a:bodyPr wrap="square" rtlCol="0">
              <a:spAutoFit/>
            </a:bodyPr>
            <a:lstStyle/>
            <a:p>
              <a:r>
                <a:rPr lang="ja-JP" altLang="en-US" dirty="0"/>
                <a:t>酢酸</a:t>
              </a:r>
              <a:r>
                <a:rPr lang="en-US" altLang="ja-JP" dirty="0"/>
                <a:t>+</a:t>
              </a:r>
              <a:r>
                <a:rPr lang="ja-JP" altLang="en-US" dirty="0"/>
                <a:t>水酸化ナトリウム　→　水</a:t>
              </a:r>
              <a:r>
                <a:rPr lang="en-US" altLang="ja-JP" dirty="0"/>
                <a:t>+</a:t>
              </a:r>
              <a:r>
                <a:rPr lang="ja-JP" altLang="en-US" dirty="0"/>
                <a:t>酢酸ナトリウム</a:t>
              </a:r>
              <a:endParaRPr lang="en-US" altLang="ja-JP" dirty="0"/>
            </a:p>
            <a:p>
              <a:r>
                <a:rPr lang="en-US" altLang="ja-JP" sz="3600" dirty="0"/>
                <a:t>CH</a:t>
              </a:r>
              <a:r>
                <a:rPr lang="en-US" altLang="ja-JP" sz="2800" dirty="0"/>
                <a:t>3</a:t>
              </a:r>
              <a:r>
                <a:rPr lang="en-US" altLang="ja-JP" sz="3600" dirty="0"/>
                <a:t>COOH+NaOH→H</a:t>
              </a:r>
              <a:r>
                <a:rPr lang="en-US" altLang="ja-JP" sz="2800" dirty="0"/>
                <a:t>2</a:t>
              </a:r>
              <a:r>
                <a:rPr lang="en-US" altLang="ja-JP" sz="3600" dirty="0"/>
                <a:t>O+CH</a:t>
              </a:r>
              <a:r>
                <a:rPr lang="en-US" altLang="ja-JP" sz="2800" dirty="0"/>
                <a:t>3</a:t>
              </a:r>
              <a:r>
                <a:rPr lang="en-US" altLang="ja-JP" sz="3600" dirty="0"/>
                <a:t>COONa</a:t>
              </a:r>
              <a:endParaRPr kumimoji="1" lang="ja-JP" altLang="en-US" sz="3600" dirty="0"/>
            </a:p>
          </p:txBody>
        </p:sp>
        <p:sp>
          <p:nvSpPr>
            <p:cNvPr id="8" name="テキスト ボックス 7"/>
            <p:cNvSpPr txBox="1"/>
            <p:nvPr/>
          </p:nvSpPr>
          <p:spPr>
            <a:xfrm>
              <a:off x="937929" y="2392614"/>
              <a:ext cx="4605748" cy="461665"/>
            </a:xfrm>
            <a:prstGeom prst="rect">
              <a:avLst/>
            </a:prstGeom>
            <a:noFill/>
          </p:spPr>
          <p:txBody>
            <a:bodyPr wrap="none" rtlCol="0">
              <a:spAutoFit/>
            </a:bodyPr>
            <a:lstStyle/>
            <a:p>
              <a:r>
                <a:rPr kumimoji="1" lang="ja-JP" altLang="en-US" dirty="0">
                  <a:solidFill>
                    <a:srgbClr val="FF0000"/>
                  </a:solidFill>
                </a:rPr>
                <a:t>２価の酸＋１価の塩基の中和反応</a:t>
              </a:r>
            </a:p>
          </p:txBody>
        </p:sp>
      </p:grpSp>
      <p:sp>
        <p:nvSpPr>
          <p:cNvPr id="22" name="テキスト ボックス 21"/>
          <p:cNvSpPr txBox="1"/>
          <p:nvPr/>
        </p:nvSpPr>
        <p:spPr>
          <a:xfrm>
            <a:off x="695668" y="4437112"/>
            <a:ext cx="7700314" cy="1877437"/>
          </a:xfrm>
          <a:prstGeom prst="rect">
            <a:avLst/>
          </a:prstGeom>
          <a:noFill/>
        </p:spPr>
        <p:txBody>
          <a:bodyPr wrap="square" rtlCol="0">
            <a:spAutoFit/>
          </a:bodyPr>
          <a:lstStyle/>
          <a:p>
            <a:pPr algn="ctr"/>
            <a:r>
              <a:rPr kumimoji="1" lang="ja-JP" altLang="en-US" sz="3600" dirty="0"/>
              <a:t>１</a:t>
            </a:r>
            <a:r>
              <a:rPr kumimoji="1" lang="en-US" altLang="ja-JP" sz="3600" dirty="0"/>
              <a:t>×</a:t>
            </a:r>
            <a:r>
              <a:rPr kumimoji="1" lang="ja-JP" altLang="en-US" sz="3600" dirty="0"/>
              <a:t>０</a:t>
            </a:r>
            <a:r>
              <a:rPr kumimoji="1" lang="en-US" altLang="ja-JP" sz="3600" dirty="0"/>
              <a:t>.</a:t>
            </a:r>
            <a:r>
              <a:rPr kumimoji="1" lang="ja-JP" altLang="en-US" sz="3600" dirty="0"/>
              <a:t>１</a:t>
            </a:r>
            <a:r>
              <a:rPr kumimoji="1" lang="en-US" altLang="ja-JP" sz="3600" dirty="0"/>
              <a:t>×</a:t>
            </a:r>
            <a:r>
              <a:rPr lang="ja-JP" altLang="en-US" sz="3600" dirty="0"/>
              <a:t>６</a:t>
            </a:r>
            <a:r>
              <a:rPr kumimoji="1" lang="ja-JP" altLang="en-US" sz="3600" dirty="0"/>
              <a:t>０　＝　１</a:t>
            </a:r>
            <a:r>
              <a:rPr kumimoji="1" lang="en-US" altLang="ja-JP" sz="3600" dirty="0"/>
              <a:t>× </a:t>
            </a:r>
            <a:r>
              <a:rPr kumimoji="1" lang="ja-JP" altLang="en-US" sz="3600" dirty="0"/>
              <a:t>０</a:t>
            </a:r>
            <a:r>
              <a:rPr kumimoji="1" lang="en-US" altLang="ja-JP" sz="3600" dirty="0"/>
              <a:t>.</a:t>
            </a:r>
            <a:r>
              <a:rPr kumimoji="1" lang="ja-JP" altLang="en-US" sz="3600" dirty="0"/>
              <a:t>１５</a:t>
            </a:r>
            <a:r>
              <a:rPr kumimoji="1" lang="ja-JP" altLang="en-US" sz="3600" b="1" dirty="0">
                <a:solidFill>
                  <a:srgbClr val="FF0000"/>
                </a:solidFill>
              </a:rPr>
              <a:t> </a:t>
            </a:r>
            <a:r>
              <a:rPr lang="en-US" altLang="ja-JP" sz="3600" dirty="0"/>
              <a:t>×</a:t>
            </a:r>
            <a:r>
              <a:rPr lang="en-US" altLang="ja-JP" sz="3600" b="1" dirty="0">
                <a:solidFill>
                  <a:srgbClr val="FF0000"/>
                </a:solidFill>
              </a:rPr>
              <a:t>V</a:t>
            </a:r>
          </a:p>
          <a:p>
            <a:pPr algn="ctr"/>
            <a:r>
              <a:rPr lang="ja-JP" altLang="en-US" sz="3600" dirty="0"/>
              <a:t>６　＝　０</a:t>
            </a:r>
            <a:r>
              <a:rPr lang="en-US" altLang="ja-JP" sz="3600" dirty="0"/>
              <a:t>.</a:t>
            </a:r>
            <a:r>
              <a:rPr lang="ja-JP" altLang="en-US" sz="3600" dirty="0"/>
              <a:t>１５ </a:t>
            </a:r>
            <a:r>
              <a:rPr lang="en-US" altLang="ja-JP" sz="3600" dirty="0"/>
              <a:t>× </a:t>
            </a:r>
            <a:r>
              <a:rPr lang="en-US" altLang="ja-JP" sz="3600" b="1" dirty="0">
                <a:solidFill>
                  <a:srgbClr val="FF0000"/>
                </a:solidFill>
              </a:rPr>
              <a:t>V</a:t>
            </a:r>
          </a:p>
          <a:p>
            <a:pPr algn="ctr"/>
            <a:r>
              <a:rPr lang="en-US" altLang="ja-JP" sz="4400" b="1" u="sng" dirty="0">
                <a:solidFill>
                  <a:srgbClr val="FF0000"/>
                </a:solidFill>
              </a:rPr>
              <a:t>V</a:t>
            </a:r>
            <a:r>
              <a:rPr lang="ja-JP" altLang="en-US" sz="4400" b="1" u="sng" dirty="0">
                <a:solidFill>
                  <a:srgbClr val="FF0000"/>
                </a:solidFill>
              </a:rPr>
              <a:t>　＝　４０</a:t>
            </a:r>
            <a:r>
              <a:rPr lang="en-US" altLang="ja-JP" sz="4400" b="1" u="sng" dirty="0">
                <a:solidFill>
                  <a:srgbClr val="FF0000"/>
                </a:solidFill>
              </a:rPr>
              <a:t>mL</a:t>
            </a:r>
            <a:endParaRPr kumimoji="1" lang="ja-JP" altLang="en-US" sz="4400" u="sng" dirty="0"/>
          </a:p>
        </p:txBody>
      </p:sp>
    </p:spTree>
    <p:extLst>
      <p:ext uri="{BB962C8B-B14F-4D97-AF65-F5344CB8AC3E}">
        <p14:creationId xmlns:p14="http://schemas.microsoft.com/office/powerpoint/2010/main" val="364771749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187</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平成２６年度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問３７</a:t>
            </a:r>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lang="ja-JP" altLang="en-US" sz="3200" dirty="0"/>
              <a:t>以下の物質の下線をつけた原子のうち、酸化数が最も</a:t>
            </a:r>
            <a:r>
              <a:rPr lang="ja-JP" altLang="en-US" sz="3200" u="sng" dirty="0"/>
              <a:t>大きいもの</a:t>
            </a:r>
            <a:r>
              <a:rPr lang="ja-JP" altLang="en-US" sz="3200" dirty="0"/>
              <a:t>を一つ選び、その番号を解答欄に記入しなさい。</a:t>
            </a:r>
            <a:endParaRPr kumimoji="1" lang="ja-JP" altLang="en-US" sz="3200" dirty="0"/>
          </a:p>
        </p:txBody>
      </p:sp>
      <p:sp>
        <p:nvSpPr>
          <p:cNvPr id="8" name="テキスト ボックス 7"/>
          <p:cNvSpPr txBox="1"/>
          <p:nvPr/>
        </p:nvSpPr>
        <p:spPr>
          <a:xfrm>
            <a:off x="1835696" y="3284984"/>
            <a:ext cx="6220471" cy="2554545"/>
          </a:xfrm>
          <a:prstGeom prst="rect">
            <a:avLst/>
          </a:prstGeom>
          <a:noFill/>
        </p:spPr>
        <p:txBody>
          <a:bodyPr wrap="square" rtlCol="0">
            <a:spAutoFit/>
          </a:bodyPr>
          <a:lstStyle/>
          <a:p>
            <a:r>
              <a:rPr kumimoji="1" lang="ja-JP" altLang="en-US" sz="4000" dirty="0">
                <a:latin typeface="+mn-ea"/>
                <a:ea typeface="+mn-ea"/>
              </a:rPr>
              <a:t>１　</a:t>
            </a:r>
            <a:r>
              <a:rPr lang="ja-JP" altLang="en-US" sz="4000" u="sng" dirty="0"/>
              <a:t>Ｍｇ</a:t>
            </a:r>
            <a:r>
              <a:rPr lang="ja-JP" altLang="en-US" sz="4000" dirty="0"/>
              <a:t>ＳＯ</a:t>
            </a:r>
            <a:r>
              <a:rPr lang="ja-JP" altLang="en-US" sz="2800" dirty="0"/>
              <a:t>４</a:t>
            </a:r>
            <a:endParaRPr lang="en-US" altLang="ja-JP" sz="4000" dirty="0"/>
          </a:p>
          <a:p>
            <a:r>
              <a:rPr lang="ja-JP" altLang="en-US" sz="4000" dirty="0">
                <a:latin typeface="+mn-ea"/>
                <a:ea typeface="+mn-ea"/>
              </a:rPr>
              <a:t>２　</a:t>
            </a:r>
            <a:r>
              <a:rPr lang="ja-JP" altLang="en-US" sz="4000" u="sng" dirty="0"/>
              <a:t>Ａｌ</a:t>
            </a:r>
            <a:r>
              <a:rPr lang="ja-JP" altLang="en-US" sz="2800" dirty="0"/>
              <a:t>２</a:t>
            </a:r>
            <a:r>
              <a:rPr lang="ja-JP" altLang="en-US" sz="4000" dirty="0"/>
              <a:t>Ｏ</a:t>
            </a:r>
            <a:r>
              <a:rPr lang="ja-JP" altLang="en-US" sz="2800" dirty="0"/>
              <a:t>３</a:t>
            </a:r>
            <a:endParaRPr lang="en-US" altLang="ja-JP" sz="4000" dirty="0"/>
          </a:p>
          <a:p>
            <a:r>
              <a:rPr lang="ja-JP" altLang="en-US" sz="4000" dirty="0">
                <a:latin typeface="+mn-ea"/>
                <a:ea typeface="+mn-ea"/>
              </a:rPr>
              <a:t>３　</a:t>
            </a:r>
            <a:r>
              <a:rPr lang="ja-JP" altLang="en-US" sz="4000" u="sng" dirty="0"/>
              <a:t>Ｆｅ</a:t>
            </a:r>
            <a:r>
              <a:rPr lang="ja-JP" altLang="en-US" sz="4000" dirty="0"/>
              <a:t>Ｃｌ</a:t>
            </a:r>
            <a:r>
              <a:rPr lang="ja-JP" altLang="en-US" sz="2800" dirty="0"/>
              <a:t>３</a:t>
            </a:r>
            <a:endParaRPr lang="en-US" altLang="ja-JP" sz="4000" dirty="0"/>
          </a:p>
          <a:p>
            <a:r>
              <a:rPr lang="ja-JP" altLang="en-US" sz="4000" dirty="0">
                <a:latin typeface="+mn-ea"/>
              </a:rPr>
              <a:t>４　</a:t>
            </a:r>
            <a:r>
              <a:rPr lang="ja-JP" altLang="en-US" sz="4000" dirty="0"/>
              <a:t>Ｋ</a:t>
            </a:r>
            <a:r>
              <a:rPr lang="ja-JP" altLang="en-US" sz="4000" u="sng" dirty="0"/>
              <a:t>Ｍｎ</a:t>
            </a:r>
            <a:r>
              <a:rPr lang="ja-JP" altLang="en-US" sz="4000" dirty="0"/>
              <a:t>Ｏ</a:t>
            </a:r>
            <a:r>
              <a:rPr lang="ja-JP" altLang="en-US" sz="2800" dirty="0"/>
              <a:t>４</a:t>
            </a:r>
            <a:endParaRPr lang="en-US" altLang="ja-JP" sz="4000" dirty="0">
              <a:latin typeface="+mn-ea"/>
              <a:ea typeface="+mn-ea"/>
            </a:endParaRPr>
          </a:p>
        </p:txBody>
      </p:sp>
      <p:sp>
        <p:nvSpPr>
          <p:cNvPr id="9" name="正方形/長方形 8"/>
          <p:cNvSpPr/>
          <p:nvPr/>
        </p:nvSpPr>
        <p:spPr>
          <a:xfrm>
            <a:off x="1823099" y="5229200"/>
            <a:ext cx="2850982" cy="57606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9050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188</a:t>
            </a:fld>
            <a:endParaRPr lang="en-US" altLang="ja-JP"/>
          </a:p>
        </p:txBody>
      </p:sp>
      <p:sp>
        <p:nvSpPr>
          <p:cNvPr id="4" name="テキスト ボックス 3"/>
          <p:cNvSpPr txBox="1"/>
          <p:nvPr/>
        </p:nvSpPr>
        <p:spPr>
          <a:xfrm>
            <a:off x="422321" y="540399"/>
            <a:ext cx="8352928" cy="3724096"/>
          </a:xfrm>
          <a:prstGeom prst="rect">
            <a:avLst/>
          </a:prstGeom>
          <a:noFill/>
        </p:spPr>
        <p:txBody>
          <a:bodyPr wrap="square" rtlCol="0">
            <a:spAutoFit/>
          </a:bodyPr>
          <a:lstStyle/>
          <a:p>
            <a:pPr marL="268288" indent="-268288">
              <a:spcAft>
                <a:spcPts val="600"/>
              </a:spcAft>
            </a:pPr>
            <a:r>
              <a:rPr lang="ja-JP" altLang="en-US" dirty="0">
                <a:latin typeface="+mn-lt"/>
              </a:rPr>
              <a:t>①単体中の原子の酸化数は、常に</a:t>
            </a:r>
            <a:r>
              <a:rPr lang="en-US" altLang="ja-JP" dirty="0">
                <a:latin typeface="+mn-lt"/>
              </a:rPr>
              <a:t>0</a:t>
            </a:r>
            <a:r>
              <a:rPr lang="ja-JP" altLang="en-US" dirty="0">
                <a:latin typeface="+mn-lt"/>
              </a:rPr>
              <a:t>です。</a:t>
            </a:r>
            <a:endParaRPr lang="en-US" altLang="ja-JP" dirty="0">
              <a:latin typeface="+mn-lt"/>
            </a:endParaRPr>
          </a:p>
          <a:p>
            <a:pPr marL="268288" indent="-268288">
              <a:spcAft>
                <a:spcPts val="600"/>
              </a:spcAft>
            </a:pPr>
            <a:r>
              <a:rPr lang="ja-JP" altLang="en-US" dirty="0">
                <a:latin typeface="+mn-lt"/>
              </a:rPr>
              <a:t>②単原子イオンの酸化数は、イオンの電荷数です。</a:t>
            </a:r>
            <a:endParaRPr lang="en-US" altLang="ja-JP" dirty="0">
              <a:latin typeface="+mn-lt"/>
            </a:endParaRPr>
          </a:p>
          <a:p>
            <a:pPr marL="268288" indent="-268288">
              <a:spcAft>
                <a:spcPts val="600"/>
              </a:spcAft>
            </a:pPr>
            <a:r>
              <a:rPr lang="ja-JP" altLang="en-US" dirty="0">
                <a:latin typeface="+mn-lt"/>
              </a:rPr>
              <a:t>③化合物中の各原子の酸化数は、</a:t>
            </a:r>
            <a:r>
              <a:rPr lang="en-US" altLang="ja-JP" dirty="0">
                <a:latin typeface="+mn-lt"/>
              </a:rPr>
              <a:t>H</a:t>
            </a:r>
            <a:r>
              <a:rPr lang="ja-JP" altLang="en-US" dirty="0">
                <a:latin typeface="+mn-lt"/>
              </a:rPr>
              <a:t>の酸化数を＋</a:t>
            </a:r>
            <a:r>
              <a:rPr lang="en-US" altLang="ja-JP" dirty="0">
                <a:latin typeface="+mn-lt"/>
              </a:rPr>
              <a:t>1</a:t>
            </a:r>
            <a:r>
              <a:rPr lang="ja-JP" altLang="en-US" dirty="0" err="1">
                <a:latin typeface="+mn-lt"/>
              </a:rPr>
              <a:t>、</a:t>
            </a:r>
            <a:r>
              <a:rPr lang="en-US" altLang="ja-JP" dirty="0">
                <a:latin typeface="+mn-lt"/>
              </a:rPr>
              <a:t>O</a:t>
            </a:r>
            <a:r>
              <a:rPr lang="ja-JP" altLang="en-US" dirty="0">
                <a:latin typeface="+mn-lt"/>
              </a:rPr>
              <a:t>の酸化数を－</a:t>
            </a:r>
            <a:r>
              <a:rPr lang="en-US" altLang="ja-JP" dirty="0">
                <a:latin typeface="+mn-lt"/>
              </a:rPr>
              <a:t>2(H</a:t>
            </a:r>
            <a:r>
              <a:rPr lang="en-US" altLang="ja-JP" baseline="-25000" dirty="0">
                <a:latin typeface="+mn-lt"/>
              </a:rPr>
              <a:t>2</a:t>
            </a:r>
            <a:r>
              <a:rPr lang="en-US" altLang="ja-JP" dirty="0">
                <a:latin typeface="+mn-lt"/>
              </a:rPr>
              <a:t>O</a:t>
            </a:r>
            <a:r>
              <a:rPr lang="en-US" altLang="ja-JP" baseline="-25000" dirty="0">
                <a:latin typeface="+mn-lt"/>
              </a:rPr>
              <a:t>2</a:t>
            </a:r>
            <a:r>
              <a:rPr lang="ja-JP" altLang="en-US" dirty="0">
                <a:latin typeface="+mn-lt"/>
              </a:rPr>
              <a:t>などの過酸化物の</a:t>
            </a:r>
            <a:r>
              <a:rPr lang="en-US" altLang="ja-JP" dirty="0">
                <a:latin typeface="+mn-lt"/>
              </a:rPr>
              <a:t>O</a:t>
            </a:r>
            <a:r>
              <a:rPr lang="ja-JP" altLang="en-US" dirty="0">
                <a:latin typeface="+mn-lt"/>
              </a:rPr>
              <a:t>は－</a:t>
            </a:r>
            <a:r>
              <a:rPr lang="en-US" altLang="ja-JP" dirty="0">
                <a:latin typeface="+mn-lt"/>
              </a:rPr>
              <a:t>1)</a:t>
            </a:r>
            <a:r>
              <a:rPr lang="ja-JP" altLang="en-US" dirty="0">
                <a:latin typeface="+mn-lt"/>
              </a:rPr>
              <a:t>とし、化合物全体での酸化数の総和は</a:t>
            </a:r>
            <a:r>
              <a:rPr lang="en-US" altLang="ja-JP" dirty="0">
                <a:latin typeface="+mn-lt"/>
              </a:rPr>
              <a:t>0</a:t>
            </a:r>
            <a:r>
              <a:rPr lang="ja-JP" altLang="en-US" dirty="0">
                <a:latin typeface="+mn-lt"/>
              </a:rPr>
              <a:t>とします。</a:t>
            </a:r>
            <a:endParaRPr lang="en-US" altLang="ja-JP" dirty="0">
              <a:latin typeface="+mn-lt"/>
            </a:endParaRPr>
          </a:p>
          <a:p>
            <a:pPr marL="268288" indent="-268288">
              <a:spcAft>
                <a:spcPts val="600"/>
              </a:spcAft>
            </a:pPr>
            <a:r>
              <a:rPr lang="ja-JP" altLang="en-US" dirty="0">
                <a:latin typeface="+mn-lt"/>
              </a:rPr>
              <a:t>④多原子イオンの各原子の酸化数は、各原子の酸化数の総和がイオンの電荷数に等しい。</a:t>
            </a:r>
            <a:endParaRPr lang="en-US" altLang="ja-JP" dirty="0">
              <a:latin typeface="+mn-lt"/>
            </a:endParaRPr>
          </a:p>
          <a:p>
            <a:pPr marL="268288" indent="-268288">
              <a:spcAft>
                <a:spcPts val="600"/>
              </a:spcAft>
            </a:pPr>
            <a:r>
              <a:rPr lang="ja-JP" altLang="en-US" dirty="0">
                <a:latin typeface="+mn-lt"/>
              </a:rPr>
              <a:t>⑤酸化数が増加した場合が酸化で、酸化数が減少した場合が還元です。</a:t>
            </a:r>
            <a:endParaRPr kumimoji="1" lang="ja-JP" altLang="en-US" dirty="0">
              <a:latin typeface="+mn-lt"/>
            </a:endParaRPr>
          </a:p>
        </p:txBody>
      </p:sp>
      <p:sp>
        <p:nvSpPr>
          <p:cNvPr id="5" name="正方形/長方形 4"/>
          <p:cNvSpPr/>
          <p:nvPr/>
        </p:nvSpPr>
        <p:spPr>
          <a:xfrm>
            <a:off x="407165" y="188640"/>
            <a:ext cx="2031325" cy="461665"/>
          </a:xfrm>
          <a:prstGeom prst="rect">
            <a:avLst/>
          </a:prstGeom>
        </p:spPr>
        <p:txBody>
          <a:bodyPr wrap="none">
            <a:spAutoFit/>
          </a:bodyPr>
          <a:lstStyle/>
          <a:p>
            <a:r>
              <a:rPr lang="ja-JP" altLang="en-US" dirty="0"/>
              <a:t>酸化数の定義</a:t>
            </a:r>
            <a:endParaRPr lang="en-US" altLang="ja-JP" dirty="0"/>
          </a:p>
        </p:txBody>
      </p:sp>
      <p:sp>
        <p:nvSpPr>
          <p:cNvPr id="6" name="テキスト ボックス 5">
            <a:extLst>
              <a:ext uri="{FF2B5EF4-FFF2-40B4-BE49-F238E27FC236}">
                <a16:creationId xmlns:a16="http://schemas.microsoft.com/office/drawing/2014/main" id="{90DB478D-75C2-4A9D-9A9C-61DAF2B8C8EF}"/>
              </a:ext>
            </a:extLst>
          </p:cNvPr>
          <p:cNvSpPr txBox="1"/>
          <p:nvPr/>
        </p:nvSpPr>
        <p:spPr>
          <a:xfrm>
            <a:off x="1436247" y="4568125"/>
            <a:ext cx="7339002" cy="2123658"/>
          </a:xfrm>
          <a:prstGeom prst="rect">
            <a:avLst/>
          </a:prstGeom>
          <a:noFill/>
        </p:spPr>
        <p:txBody>
          <a:bodyPr wrap="square" rtlCol="0">
            <a:spAutoFit/>
          </a:bodyPr>
          <a:lstStyle/>
          <a:p>
            <a:r>
              <a:rPr lang="en-US" altLang="ja-JP" dirty="0"/>
              <a:t>KMnO</a:t>
            </a:r>
            <a:r>
              <a:rPr lang="en-US" altLang="ja-JP" baseline="-25000" dirty="0"/>
              <a:t>4</a:t>
            </a:r>
            <a:br>
              <a:rPr lang="ja-JP" altLang="en-US" dirty="0"/>
            </a:br>
            <a:r>
              <a:rPr lang="en-US" altLang="ja-JP" dirty="0"/>
              <a:t>K</a:t>
            </a:r>
            <a:r>
              <a:rPr lang="ja-JP" altLang="en-US" dirty="0"/>
              <a:t>はアルカリ金属であるので、</a:t>
            </a:r>
            <a:r>
              <a:rPr lang="en-US" altLang="ja-JP" dirty="0"/>
              <a:t>K=+1</a:t>
            </a:r>
            <a:r>
              <a:rPr lang="ja-JP" altLang="en-US" dirty="0"/>
              <a:t>　</a:t>
            </a:r>
            <a:r>
              <a:rPr lang="en-US" altLang="ja-JP" dirty="0"/>
              <a:t>,</a:t>
            </a:r>
            <a:r>
              <a:rPr lang="ja-JP" altLang="en-US" dirty="0"/>
              <a:t>　</a:t>
            </a:r>
            <a:r>
              <a:rPr lang="en-US" altLang="ja-JP" dirty="0"/>
              <a:t>O=−</a:t>
            </a:r>
            <a:r>
              <a:rPr lang="ja-JP" altLang="en-US" dirty="0"/>
              <a:t>２となる。</a:t>
            </a:r>
            <a:br>
              <a:rPr lang="ja-JP" altLang="en-US" dirty="0"/>
            </a:br>
            <a:r>
              <a:rPr lang="en-US" altLang="ja-JP" dirty="0"/>
              <a:t>Mn=x</a:t>
            </a:r>
            <a:r>
              <a:rPr lang="ja-JP" altLang="en-US" dirty="0"/>
              <a:t>とおくと、</a:t>
            </a:r>
          </a:p>
          <a:p>
            <a:r>
              <a:rPr lang="en-US" altLang="ja-JP" dirty="0"/>
              <a:t>+1</a:t>
            </a:r>
            <a:r>
              <a:rPr lang="ja-JP" altLang="en-US" dirty="0"/>
              <a:t>　</a:t>
            </a:r>
            <a:r>
              <a:rPr lang="en-US" altLang="ja-JP" dirty="0"/>
              <a:t>+</a:t>
            </a:r>
            <a:r>
              <a:rPr lang="ja-JP" altLang="en-US" dirty="0"/>
              <a:t>　</a:t>
            </a:r>
            <a:r>
              <a:rPr lang="en-US" altLang="ja-JP" dirty="0"/>
              <a:t>x</a:t>
            </a:r>
            <a:r>
              <a:rPr lang="ja-JP" altLang="en-US" dirty="0"/>
              <a:t>　</a:t>
            </a:r>
            <a:r>
              <a:rPr lang="en-US" altLang="ja-JP" dirty="0"/>
              <a:t>+</a:t>
            </a:r>
            <a:r>
              <a:rPr lang="ja-JP" altLang="en-US" dirty="0"/>
              <a:t>　</a:t>
            </a:r>
            <a:r>
              <a:rPr lang="en-US" altLang="ja-JP" dirty="0"/>
              <a:t>(-2)×4=0</a:t>
            </a:r>
            <a:br>
              <a:rPr lang="en-US" altLang="ja-JP" dirty="0"/>
            </a:br>
            <a:r>
              <a:rPr lang="ja-JP" altLang="en-US" dirty="0"/>
              <a:t>より　</a:t>
            </a:r>
            <a:r>
              <a:rPr lang="en-US" altLang="ja-JP" dirty="0"/>
              <a:t>x=7</a:t>
            </a:r>
          </a:p>
          <a:p>
            <a:endParaRPr kumimoji="1" lang="ja-JP" altLang="en-US" sz="1200" dirty="0"/>
          </a:p>
        </p:txBody>
      </p:sp>
    </p:spTree>
    <p:extLst>
      <p:ext uri="{BB962C8B-B14F-4D97-AF65-F5344CB8AC3E}">
        <p14:creationId xmlns:p14="http://schemas.microsoft.com/office/powerpoint/2010/main" val="343387644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189</a:t>
            </a:fld>
            <a:endParaRPr lang="en-US" altLang="ja-JP"/>
          </a:p>
        </p:txBody>
      </p:sp>
      <p:sp>
        <p:nvSpPr>
          <p:cNvPr id="4" name="テキスト ボックス 3"/>
          <p:cNvSpPr txBox="1"/>
          <p:nvPr/>
        </p:nvSpPr>
        <p:spPr>
          <a:xfrm>
            <a:off x="1619672" y="476672"/>
            <a:ext cx="5331909" cy="830997"/>
          </a:xfrm>
          <a:prstGeom prst="rect">
            <a:avLst/>
          </a:prstGeom>
          <a:noFill/>
        </p:spPr>
        <p:txBody>
          <a:bodyPr wrap="none" rtlCol="0">
            <a:spAutoFit/>
          </a:bodyPr>
          <a:lstStyle/>
          <a:p>
            <a:r>
              <a:rPr lang="ja-JP" altLang="en-US" dirty="0"/>
              <a:t>１）ＭｇＳＯ₄のＭｇ</a:t>
            </a:r>
            <a:br>
              <a:rPr lang="ja-JP" altLang="en-US" dirty="0"/>
            </a:br>
            <a:r>
              <a:rPr lang="ja-JP" altLang="en-US" dirty="0"/>
              <a:t>ＳＯ₄の価数が「－２」なのでＭ</a:t>
            </a:r>
            <a:r>
              <a:rPr lang="en-US" altLang="ja-JP" dirty="0"/>
              <a:t>g</a:t>
            </a:r>
            <a:r>
              <a:rPr lang="ja-JP" altLang="en-US" dirty="0"/>
              <a:t>は「＋２」</a:t>
            </a:r>
            <a:endParaRPr kumimoji="1" lang="ja-JP" altLang="en-US" dirty="0"/>
          </a:p>
        </p:txBody>
      </p:sp>
      <p:sp>
        <p:nvSpPr>
          <p:cNvPr id="5" name="テキスト ボックス 4"/>
          <p:cNvSpPr txBox="1"/>
          <p:nvPr/>
        </p:nvSpPr>
        <p:spPr>
          <a:xfrm>
            <a:off x="1617943" y="1628800"/>
            <a:ext cx="5041765" cy="1200329"/>
          </a:xfrm>
          <a:prstGeom prst="rect">
            <a:avLst/>
          </a:prstGeom>
          <a:noFill/>
        </p:spPr>
        <p:txBody>
          <a:bodyPr wrap="none" rtlCol="0">
            <a:spAutoFit/>
          </a:bodyPr>
          <a:lstStyle/>
          <a:p>
            <a:r>
              <a:rPr lang="ja-JP" altLang="en-US" dirty="0"/>
              <a:t>２）Ａｌ₂Ｏ</a:t>
            </a:r>
            <a:r>
              <a:rPr lang="en-US" altLang="ja-JP" dirty="0"/>
              <a:t>₃ </a:t>
            </a:r>
            <a:r>
              <a:rPr lang="ja-JP" altLang="en-US" dirty="0"/>
              <a:t>のＡｌ</a:t>
            </a:r>
            <a:br>
              <a:rPr lang="ja-JP" altLang="en-US" dirty="0"/>
            </a:br>
            <a:r>
              <a:rPr lang="ja-JP" altLang="en-US" dirty="0"/>
              <a:t>Ｏ の価数が「－２」なので</a:t>
            </a:r>
            <a:r>
              <a:rPr lang="en-US" altLang="ja-JP" dirty="0"/>
              <a:t> </a:t>
            </a:r>
            <a:r>
              <a:rPr lang="ja-JP" altLang="en-US" dirty="0"/>
              <a:t>Ｏ</a:t>
            </a:r>
            <a:r>
              <a:rPr lang="en-US" altLang="ja-JP" dirty="0"/>
              <a:t>₃</a:t>
            </a:r>
            <a:r>
              <a:rPr lang="ja-JP" altLang="en-US" dirty="0"/>
              <a:t>は「－６」</a:t>
            </a:r>
            <a:br>
              <a:rPr lang="ja-JP" altLang="en-US" dirty="0"/>
            </a:br>
            <a:r>
              <a:rPr lang="ja-JP" altLang="en-US" dirty="0"/>
              <a:t>Ａｌ₂で「＋６」なのでＡｌは「＋３」</a:t>
            </a:r>
            <a:endParaRPr kumimoji="1" lang="ja-JP" altLang="en-US" dirty="0"/>
          </a:p>
        </p:txBody>
      </p:sp>
      <p:sp>
        <p:nvSpPr>
          <p:cNvPr id="6" name="テキスト ボックス 5"/>
          <p:cNvSpPr txBox="1"/>
          <p:nvPr/>
        </p:nvSpPr>
        <p:spPr>
          <a:xfrm>
            <a:off x="1617943" y="2981790"/>
            <a:ext cx="5157181" cy="1200329"/>
          </a:xfrm>
          <a:prstGeom prst="rect">
            <a:avLst/>
          </a:prstGeom>
          <a:noFill/>
        </p:spPr>
        <p:txBody>
          <a:bodyPr wrap="none" rtlCol="0">
            <a:spAutoFit/>
          </a:bodyPr>
          <a:lstStyle/>
          <a:p>
            <a:r>
              <a:rPr lang="ja-JP" altLang="en-US" dirty="0"/>
              <a:t>３）ＦｅＣｌ</a:t>
            </a:r>
            <a:r>
              <a:rPr lang="en-US" altLang="ja-JP" dirty="0"/>
              <a:t>₃ </a:t>
            </a:r>
            <a:r>
              <a:rPr lang="ja-JP" altLang="en-US" dirty="0"/>
              <a:t>のＦｅ</a:t>
            </a:r>
            <a:br>
              <a:rPr lang="ja-JP" altLang="en-US" dirty="0"/>
            </a:br>
            <a:r>
              <a:rPr lang="ja-JP" altLang="en-US" dirty="0"/>
              <a:t>Ｃｌ の価数が「－１」なので</a:t>
            </a:r>
            <a:r>
              <a:rPr lang="en-US" altLang="ja-JP" dirty="0"/>
              <a:t> </a:t>
            </a:r>
            <a:r>
              <a:rPr lang="ja-JP" altLang="en-US" dirty="0"/>
              <a:t>Ｃｌ</a:t>
            </a:r>
            <a:r>
              <a:rPr lang="en-US" altLang="ja-JP" dirty="0"/>
              <a:t>₃</a:t>
            </a:r>
            <a:r>
              <a:rPr lang="ja-JP" altLang="en-US" dirty="0"/>
              <a:t>は「－３」</a:t>
            </a:r>
            <a:br>
              <a:rPr lang="ja-JP" altLang="en-US" dirty="0"/>
            </a:br>
            <a:r>
              <a:rPr lang="ja-JP" altLang="en-US" dirty="0"/>
              <a:t>Ｆｅは「＋３」</a:t>
            </a:r>
            <a:endParaRPr kumimoji="1" lang="ja-JP" altLang="en-US" dirty="0"/>
          </a:p>
        </p:txBody>
      </p:sp>
      <p:sp>
        <p:nvSpPr>
          <p:cNvPr id="7" name="テキスト ボックス 6"/>
          <p:cNvSpPr txBox="1"/>
          <p:nvPr/>
        </p:nvSpPr>
        <p:spPr>
          <a:xfrm>
            <a:off x="1617943" y="4293096"/>
            <a:ext cx="4926349" cy="1938992"/>
          </a:xfrm>
          <a:prstGeom prst="rect">
            <a:avLst/>
          </a:prstGeom>
          <a:noFill/>
        </p:spPr>
        <p:txBody>
          <a:bodyPr wrap="none" rtlCol="0">
            <a:spAutoFit/>
          </a:bodyPr>
          <a:lstStyle/>
          <a:p>
            <a:r>
              <a:rPr lang="ja-JP" altLang="en-US" dirty="0"/>
              <a:t>４）ＫＭｎＯ</a:t>
            </a:r>
            <a:r>
              <a:rPr lang="en-US" altLang="ja-JP" sz="1800" dirty="0"/>
              <a:t>4</a:t>
            </a:r>
            <a:r>
              <a:rPr lang="en-US" altLang="ja-JP" dirty="0"/>
              <a:t> </a:t>
            </a:r>
            <a:r>
              <a:rPr lang="ja-JP" altLang="en-US" dirty="0"/>
              <a:t>のＭｎ</a:t>
            </a:r>
            <a:br>
              <a:rPr lang="ja-JP" altLang="en-US" dirty="0"/>
            </a:br>
            <a:r>
              <a:rPr lang="ja-JP" altLang="en-US" dirty="0"/>
              <a:t>Ｏの価数が「－２」なので</a:t>
            </a:r>
            <a:r>
              <a:rPr lang="en-US" altLang="ja-JP" dirty="0"/>
              <a:t> </a:t>
            </a:r>
            <a:r>
              <a:rPr lang="ja-JP" altLang="en-US" dirty="0"/>
              <a:t>Ｏ</a:t>
            </a:r>
            <a:r>
              <a:rPr lang="en-US" altLang="ja-JP" sz="1800" dirty="0"/>
              <a:t>4</a:t>
            </a:r>
            <a:r>
              <a:rPr lang="ja-JP" altLang="en-US" dirty="0"/>
              <a:t>は「－８」</a:t>
            </a:r>
            <a:endParaRPr lang="en-US" altLang="ja-JP" dirty="0"/>
          </a:p>
          <a:p>
            <a:r>
              <a:rPr lang="ja-JP" altLang="en-US" dirty="0"/>
              <a:t>Ｋの価数が「＋１」　合わせて「－７」</a:t>
            </a:r>
            <a:br>
              <a:rPr lang="ja-JP" altLang="en-US" dirty="0"/>
            </a:br>
            <a:r>
              <a:rPr lang="ja-JP" altLang="en-US" dirty="0"/>
              <a:t>ＫＭｎＯ</a:t>
            </a:r>
            <a:r>
              <a:rPr lang="en-US" altLang="ja-JP" sz="1800" dirty="0"/>
              <a:t>4</a:t>
            </a:r>
            <a:r>
              <a:rPr lang="ja-JP" altLang="en-US" dirty="0"/>
              <a:t>が「０」なので、</a:t>
            </a:r>
            <a:endParaRPr lang="en-US" altLang="ja-JP" dirty="0"/>
          </a:p>
          <a:p>
            <a:r>
              <a:rPr kumimoji="1" lang="ja-JP" altLang="en-US" dirty="0"/>
              <a:t>Ｍｎは、「＋７」</a:t>
            </a:r>
          </a:p>
        </p:txBody>
      </p:sp>
    </p:spTree>
    <p:extLst>
      <p:ext uri="{BB962C8B-B14F-4D97-AF65-F5344CB8AC3E}">
        <p14:creationId xmlns:p14="http://schemas.microsoft.com/office/powerpoint/2010/main" val="2442906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19</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平成１９年度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問３５</a:t>
            </a:r>
          </a:p>
        </p:txBody>
      </p:sp>
      <p:sp>
        <p:nvSpPr>
          <p:cNvPr id="7" name="テキスト ボックス 6"/>
          <p:cNvSpPr txBox="1"/>
          <p:nvPr/>
        </p:nvSpPr>
        <p:spPr>
          <a:xfrm>
            <a:off x="618258" y="1156122"/>
            <a:ext cx="7920880" cy="1569660"/>
          </a:xfrm>
          <a:prstGeom prst="rect">
            <a:avLst/>
          </a:prstGeom>
          <a:noFill/>
        </p:spPr>
        <p:txBody>
          <a:bodyPr wrap="square" rtlCol="0">
            <a:spAutoFit/>
          </a:bodyPr>
          <a:lstStyle/>
          <a:p>
            <a:r>
              <a:rPr kumimoji="1" lang="ja-JP" altLang="en-US" sz="3200" dirty="0"/>
              <a:t>石灰水に希塩酸を</a:t>
            </a:r>
            <a:r>
              <a:rPr lang="ja-JP" altLang="en-US" sz="3200" dirty="0"/>
              <a:t>注ぐ操作で発生する気体の説明として、正しいものを下から一つ選び、その番号を解答欄に記入しなさい。</a:t>
            </a:r>
            <a:endParaRPr kumimoji="1" lang="ja-JP" altLang="en-US" sz="3200" dirty="0"/>
          </a:p>
        </p:txBody>
      </p:sp>
      <p:sp>
        <p:nvSpPr>
          <p:cNvPr id="8" name="テキスト ボックス 7"/>
          <p:cNvSpPr txBox="1"/>
          <p:nvPr/>
        </p:nvSpPr>
        <p:spPr>
          <a:xfrm>
            <a:off x="251520" y="3429000"/>
            <a:ext cx="8712968" cy="2323713"/>
          </a:xfrm>
          <a:prstGeom prst="rect">
            <a:avLst/>
          </a:prstGeom>
          <a:noFill/>
        </p:spPr>
        <p:txBody>
          <a:bodyPr wrap="square" rtlCol="0">
            <a:spAutoFit/>
          </a:bodyPr>
          <a:lstStyle/>
          <a:p>
            <a:pPr marL="357188" indent="-357188">
              <a:spcAft>
                <a:spcPts val="1000"/>
              </a:spcAft>
            </a:pPr>
            <a:r>
              <a:rPr kumimoji="1" lang="ja-JP" altLang="en-US" dirty="0"/>
              <a:t>１　水によく溶ける刺激臭のある気体で、水溶液は塩基性を示す。</a:t>
            </a:r>
            <a:endParaRPr kumimoji="1" lang="en-US" altLang="ja-JP" dirty="0"/>
          </a:p>
          <a:p>
            <a:pPr marL="357188" indent="-357188">
              <a:spcAft>
                <a:spcPts val="1000"/>
              </a:spcAft>
            </a:pPr>
            <a:r>
              <a:rPr lang="ja-JP" altLang="en-US" dirty="0"/>
              <a:t>２　無色・無臭の気体で、大気中の増加は地球温暖化の原因といわれてる。</a:t>
            </a:r>
            <a:endParaRPr lang="en-US" altLang="ja-JP" dirty="0"/>
          </a:p>
          <a:p>
            <a:pPr marL="357188" indent="-357188">
              <a:spcAft>
                <a:spcPts val="1000"/>
              </a:spcAft>
            </a:pPr>
            <a:r>
              <a:rPr kumimoji="1" lang="ja-JP" altLang="en-US" dirty="0"/>
              <a:t>３　無色・無臭で、可燃性がある。</a:t>
            </a:r>
            <a:endParaRPr kumimoji="1" lang="en-US" altLang="ja-JP" dirty="0"/>
          </a:p>
          <a:p>
            <a:pPr marL="357188" indent="-357188">
              <a:spcAft>
                <a:spcPts val="1000"/>
              </a:spcAft>
            </a:pPr>
            <a:r>
              <a:rPr lang="ja-JP" altLang="en-US" dirty="0"/>
              <a:t>４　無色・無臭で、水によく溶けて、水溶液は強い酸性を示す。</a:t>
            </a:r>
            <a:endParaRPr kumimoji="1" lang="ja-JP" altLang="en-US" dirty="0"/>
          </a:p>
        </p:txBody>
      </p:sp>
      <p:sp>
        <p:nvSpPr>
          <p:cNvPr id="9" name="正方形/長方形 8"/>
          <p:cNvSpPr/>
          <p:nvPr/>
        </p:nvSpPr>
        <p:spPr>
          <a:xfrm>
            <a:off x="251519" y="3933056"/>
            <a:ext cx="8460495"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323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190</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平成２６年度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問３８</a:t>
            </a:r>
          </a:p>
        </p:txBody>
      </p:sp>
      <p:sp>
        <p:nvSpPr>
          <p:cNvPr id="7" name="テキスト ボックス 6"/>
          <p:cNvSpPr txBox="1"/>
          <p:nvPr/>
        </p:nvSpPr>
        <p:spPr>
          <a:xfrm>
            <a:off x="467544" y="1196751"/>
            <a:ext cx="8256331" cy="2062103"/>
          </a:xfrm>
          <a:prstGeom prst="rect">
            <a:avLst/>
          </a:prstGeom>
          <a:noFill/>
        </p:spPr>
        <p:txBody>
          <a:bodyPr wrap="square" rtlCol="0">
            <a:spAutoFit/>
          </a:bodyPr>
          <a:lstStyle/>
          <a:p>
            <a:r>
              <a:rPr lang="ja-JP" altLang="en-US" sz="3200" dirty="0"/>
              <a:t>以下の金属のうち、それぞれの金属イオンを含む水溶液に希塩酸を加えたとき</a:t>
            </a:r>
            <a:r>
              <a:rPr lang="ja-JP" altLang="en-US" sz="3200" u="sng" dirty="0"/>
              <a:t>沈殿物が生じるもの</a:t>
            </a:r>
            <a:r>
              <a:rPr lang="ja-JP" altLang="en-US" sz="3200" dirty="0"/>
              <a:t>を一つ選び、その番号を解答欄に記入しなさい。</a:t>
            </a:r>
            <a:endParaRPr kumimoji="1" lang="ja-JP" altLang="en-US" sz="3200" dirty="0"/>
          </a:p>
        </p:txBody>
      </p:sp>
      <p:sp>
        <p:nvSpPr>
          <p:cNvPr id="8" name="テキスト ボックス 7"/>
          <p:cNvSpPr txBox="1"/>
          <p:nvPr/>
        </p:nvSpPr>
        <p:spPr>
          <a:xfrm>
            <a:off x="1835696" y="3284984"/>
            <a:ext cx="6220471" cy="2554545"/>
          </a:xfrm>
          <a:prstGeom prst="rect">
            <a:avLst/>
          </a:prstGeom>
          <a:noFill/>
        </p:spPr>
        <p:txBody>
          <a:bodyPr wrap="square" rtlCol="0">
            <a:spAutoFit/>
          </a:bodyPr>
          <a:lstStyle/>
          <a:p>
            <a:r>
              <a:rPr kumimoji="1" lang="ja-JP" altLang="en-US" sz="4000" dirty="0">
                <a:latin typeface="+mn-ea"/>
                <a:ea typeface="+mn-ea"/>
              </a:rPr>
              <a:t>１　Ａｇ </a:t>
            </a:r>
            <a:r>
              <a:rPr kumimoji="1" lang="en-US" altLang="ja-JP" sz="4000" dirty="0">
                <a:latin typeface="+mn-ea"/>
                <a:ea typeface="+mn-ea"/>
              </a:rPr>
              <a:t>(</a:t>
            </a:r>
            <a:r>
              <a:rPr kumimoji="1" lang="ja-JP" altLang="en-US" sz="4000" dirty="0">
                <a:latin typeface="+mn-ea"/>
                <a:ea typeface="+mn-ea"/>
              </a:rPr>
              <a:t>銀）</a:t>
            </a:r>
            <a:endParaRPr kumimoji="1" lang="en-US" altLang="ja-JP" sz="4000" dirty="0">
              <a:latin typeface="+mn-ea"/>
              <a:ea typeface="+mn-ea"/>
            </a:endParaRPr>
          </a:p>
          <a:p>
            <a:r>
              <a:rPr lang="ja-JP" altLang="en-US" sz="4000" dirty="0">
                <a:latin typeface="+mn-ea"/>
                <a:ea typeface="+mn-ea"/>
              </a:rPr>
              <a:t>２　</a:t>
            </a:r>
            <a:r>
              <a:rPr lang="ja-JP" altLang="en-US" sz="4000" dirty="0">
                <a:latin typeface="+mn-ea"/>
              </a:rPr>
              <a:t>Ｃｕ（銅）</a:t>
            </a:r>
            <a:endParaRPr lang="en-US" altLang="ja-JP" sz="4000" dirty="0">
              <a:latin typeface="ＭＳ 明朝" pitchFamily="17" charset="-128"/>
              <a:ea typeface="ＭＳ 明朝" pitchFamily="17" charset="-128"/>
            </a:endParaRPr>
          </a:p>
          <a:p>
            <a:r>
              <a:rPr lang="ja-JP" altLang="en-US" sz="4000" dirty="0">
                <a:latin typeface="+mn-ea"/>
                <a:ea typeface="+mn-ea"/>
              </a:rPr>
              <a:t>３　Ｚｎ （亜鉛）</a:t>
            </a:r>
            <a:endParaRPr lang="en-US" altLang="ja-JP" sz="4000" dirty="0">
              <a:latin typeface="ＭＳ 明朝" pitchFamily="17" charset="-128"/>
              <a:ea typeface="ＭＳ 明朝" pitchFamily="17" charset="-128"/>
            </a:endParaRPr>
          </a:p>
          <a:p>
            <a:r>
              <a:rPr lang="ja-JP" altLang="en-US" sz="4000" dirty="0">
                <a:latin typeface="+mn-ea"/>
              </a:rPr>
              <a:t>４　Ｆｅ （鉄）</a:t>
            </a:r>
            <a:endParaRPr lang="en-US" altLang="ja-JP" sz="4000" dirty="0">
              <a:latin typeface="+mn-ea"/>
              <a:ea typeface="+mn-ea"/>
            </a:endParaRPr>
          </a:p>
        </p:txBody>
      </p:sp>
      <p:sp>
        <p:nvSpPr>
          <p:cNvPr id="9" name="正方形/長方形 8"/>
          <p:cNvSpPr/>
          <p:nvPr/>
        </p:nvSpPr>
        <p:spPr>
          <a:xfrm>
            <a:off x="1800836" y="3429000"/>
            <a:ext cx="2794873" cy="57606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405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191</a:t>
            </a:fld>
            <a:endParaRPr lang="en-US" altLang="ja-JP"/>
          </a:p>
        </p:txBody>
      </p:sp>
      <p:pic>
        <p:nvPicPr>
          <p:cNvPr id="1026" name="Picture 2" descr="イメージ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6696744" cy="38573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イメージ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4509120"/>
            <a:ext cx="6943623" cy="1944216"/>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827583" y="1124744"/>
            <a:ext cx="3096345"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5669753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192</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平成２６年度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問３９</a:t>
            </a:r>
          </a:p>
        </p:txBody>
      </p:sp>
      <p:sp>
        <p:nvSpPr>
          <p:cNvPr id="7" name="テキスト ボックス 6"/>
          <p:cNvSpPr txBox="1"/>
          <p:nvPr/>
        </p:nvSpPr>
        <p:spPr>
          <a:xfrm>
            <a:off x="683568" y="1109691"/>
            <a:ext cx="7920880" cy="707886"/>
          </a:xfrm>
          <a:prstGeom prst="rect">
            <a:avLst/>
          </a:prstGeom>
          <a:noFill/>
        </p:spPr>
        <p:txBody>
          <a:bodyPr wrap="square" rtlCol="0">
            <a:spAutoFit/>
          </a:bodyPr>
          <a:lstStyle/>
          <a:p>
            <a:r>
              <a:rPr lang="ja-JP" altLang="en-US" sz="2000" dirty="0"/>
              <a:t>化学式と名称に関する以下の関係の正誤について、正しい組み合わせを下から一つ選び、その番号を解答欄に記入しなさい。</a:t>
            </a:r>
            <a:endParaRPr kumimoji="1" lang="ja-JP" altLang="en-US" sz="2000" dirty="0"/>
          </a:p>
        </p:txBody>
      </p:sp>
      <p:sp>
        <p:nvSpPr>
          <p:cNvPr id="9" name="テキスト ボックス 8"/>
          <p:cNvSpPr txBox="1"/>
          <p:nvPr/>
        </p:nvSpPr>
        <p:spPr>
          <a:xfrm>
            <a:off x="1619672" y="2420888"/>
            <a:ext cx="6300700" cy="1815882"/>
          </a:xfrm>
          <a:prstGeom prst="rect">
            <a:avLst/>
          </a:prstGeom>
          <a:noFill/>
        </p:spPr>
        <p:txBody>
          <a:bodyPr wrap="square" rtlCol="0">
            <a:spAutoFit/>
          </a:bodyPr>
          <a:lstStyle/>
          <a:p>
            <a:r>
              <a:rPr lang="ja-JP" altLang="en-US" sz="2800" dirty="0"/>
              <a:t>ア ＣＨ</a:t>
            </a:r>
            <a:r>
              <a:rPr lang="ja-JP" altLang="en-US" sz="1800" dirty="0"/>
              <a:t>３</a:t>
            </a:r>
            <a:r>
              <a:rPr lang="ja-JP" altLang="en-US" sz="2800" dirty="0"/>
              <a:t>ＣＨ</a:t>
            </a:r>
            <a:r>
              <a:rPr lang="ja-JP" altLang="en-US" sz="1800" dirty="0"/>
              <a:t>２</a:t>
            </a:r>
            <a:r>
              <a:rPr lang="ja-JP" altLang="en-US" sz="2800" dirty="0"/>
              <a:t>ＯＨ </a:t>
            </a:r>
            <a:r>
              <a:rPr lang="en-US" altLang="ja-JP" sz="2800" dirty="0"/>
              <a:t>	</a:t>
            </a:r>
            <a:r>
              <a:rPr lang="ja-JP" altLang="en-US" sz="2800" dirty="0"/>
              <a:t>－ メタノール</a:t>
            </a:r>
          </a:p>
          <a:p>
            <a:r>
              <a:rPr lang="ja-JP" altLang="en-US" sz="2800" dirty="0"/>
              <a:t>イ ＣＨ</a:t>
            </a:r>
            <a:r>
              <a:rPr lang="ja-JP" altLang="en-US" sz="1800" dirty="0"/>
              <a:t>３</a:t>
            </a:r>
            <a:r>
              <a:rPr lang="ja-JP" altLang="en-US" sz="2800" dirty="0"/>
              <a:t>ＣＯＣＨ</a:t>
            </a:r>
            <a:r>
              <a:rPr lang="ja-JP" altLang="en-US" sz="1800" dirty="0"/>
              <a:t>３</a:t>
            </a:r>
            <a:r>
              <a:rPr lang="en-US" altLang="ja-JP" sz="2800" dirty="0"/>
              <a:t>	</a:t>
            </a:r>
            <a:r>
              <a:rPr lang="ja-JP" altLang="en-US" sz="2800" dirty="0"/>
              <a:t>－ 酢酸</a:t>
            </a:r>
          </a:p>
          <a:p>
            <a:r>
              <a:rPr lang="ja-JP" altLang="en-US" sz="2800" dirty="0"/>
              <a:t>ウ ＣＨ</a:t>
            </a:r>
            <a:r>
              <a:rPr lang="ja-JP" altLang="en-US" sz="1800" dirty="0"/>
              <a:t>３</a:t>
            </a:r>
            <a:r>
              <a:rPr lang="ja-JP" altLang="en-US" sz="2800" dirty="0"/>
              <a:t>ＣＨＯ</a:t>
            </a:r>
            <a:r>
              <a:rPr lang="en-US" altLang="ja-JP" sz="2800" dirty="0"/>
              <a:t>	</a:t>
            </a:r>
            <a:r>
              <a:rPr lang="ja-JP" altLang="en-US" sz="2800" dirty="0"/>
              <a:t>－ アセトン</a:t>
            </a:r>
          </a:p>
          <a:p>
            <a:r>
              <a:rPr lang="ja-JP" altLang="en-US" sz="2800" dirty="0"/>
              <a:t>エ ＣＨ</a:t>
            </a:r>
            <a:r>
              <a:rPr lang="ja-JP" altLang="en-US" sz="1800" dirty="0"/>
              <a:t>３</a:t>
            </a:r>
            <a:r>
              <a:rPr lang="ja-JP" altLang="en-US" sz="2800" dirty="0"/>
              <a:t>ＣＯＯＨ </a:t>
            </a:r>
            <a:r>
              <a:rPr lang="en-US" altLang="ja-JP" sz="2800" dirty="0"/>
              <a:t>	</a:t>
            </a:r>
            <a:r>
              <a:rPr lang="ja-JP" altLang="en-US" sz="2800" dirty="0"/>
              <a:t>－ アセトアルデヒド</a:t>
            </a:r>
            <a:endParaRPr lang="en-US" altLang="ja-JP" sz="2700" dirty="0"/>
          </a:p>
        </p:txBody>
      </p:sp>
      <p:graphicFrame>
        <p:nvGraphicFramePr>
          <p:cNvPr id="10" name="表 9"/>
          <p:cNvGraphicFramePr>
            <a:graphicFrameLocks noGrp="1"/>
          </p:cNvGraphicFramePr>
          <p:nvPr>
            <p:extLst>
              <p:ext uri="{D42A27DB-BD31-4B8C-83A1-F6EECF244321}">
                <p14:modId xmlns:p14="http://schemas.microsoft.com/office/powerpoint/2010/main" val="3500564959"/>
              </p:ext>
            </p:extLst>
          </p:nvPr>
        </p:nvGraphicFramePr>
        <p:xfrm>
          <a:off x="1403648" y="4509120"/>
          <a:ext cx="6096000" cy="1981200"/>
        </p:xfrm>
        <a:graphic>
          <a:graphicData uri="http://schemas.openxmlformats.org/drawingml/2006/table">
            <a:tbl>
              <a:tblPr firstRow="1" bandRow="1">
                <a:tableStyleId>{0505E3EF-67EA-436B-97B2-0124C06EBD24}</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pPr algn="ctr"/>
                      <a:endParaRPr kumimoji="1" lang="ja-JP"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kumimoji="1" lang="ja-JP" altLang="en-US" sz="2000" b="1" dirty="0"/>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kumimoji="1" lang="ja-JP" altLang="en-US" sz="2000" b="1" dirty="0"/>
                        <a:t>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endParaRPr kumimoji="1" lang="en-US" altLang="ja-JP"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kumimoji="1" lang="ja-JP" altLang="en-US" sz="2000" b="1" dirty="0"/>
                        <a:t>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kumimoji="1" lang="ja-JP" altLang="en-US" sz="2000" b="1" dirty="0"/>
                        <a:t>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1" name="正方形/長方形 10"/>
          <p:cNvSpPr/>
          <p:nvPr/>
        </p:nvSpPr>
        <p:spPr>
          <a:xfrm>
            <a:off x="1403648" y="6136525"/>
            <a:ext cx="6048672" cy="40326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357754" y="2008506"/>
            <a:ext cx="3726414" cy="461665"/>
          </a:xfrm>
          <a:prstGeom prst="rect">
            <a:avLst/>
          </a:prstGeom>
        </p:spPr>
        <p:txBody>
          <a:bodyPr wrap="square">
            <a:spAutoFit/>
          </a:bodyPr>
          <a:lstStyle/>
          <a:p>
            <a:r>
              <a:rPr lang="ja-JP" altLang="en-US" dirty="0"/>
              <a:t>化学式 　　　　　　　　　名称</a:t>
            </a:r>
          </a:p>
        </p:txBody>
      </p:sp>
    </p:spTree>
    <p:extLst>
      <p:ext uri="{BB962C8B-B14F-4D97-AF65-F5344CB8AC3E}">
        <p14:creationId xmlns:p14="http://schemas.microsoft.com/office/powerpoint/2010/main" val="352617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193</a:t>
            </a:fld>
            <a:endParaRPr lang="en-US" altLang="ja-JP"/>
          </a:p>
        </p:txBody>
      </p:sp>
      <p:sp>
        <p:nvSpPr>
          <p:cNvPr id="4" name="テキスト ボックス 3"/>
          <p:cNvSpPr txBox="1"/>
          <p:nvPr/>
        </p:nvSpPr>
        <p:spPr>
          <a:xfrm>
            <a:off x="899592" y="2213575"/>
            <a:ext cx="7920880" cy="2308324"/>
          </a:xfrm>
          <a:prstGeom prst="rect">
            <a:avLst/>
          </a:prstGeom>
          <a:noFill/>
        </p:spPr>
        <p:txBody>
          <a:bodyPr wrap="square" rtlCol="0">
            <a:spAutoFit/>
          </a:bodyPr>
          <a:lstStyle/>
          <a:p>
            <a:r>
              <a:rPr lang="ja-JP" altLang="en-US" sz="3600" dirty="0"/>
              <a:t>ア ＣＨ</a:t>
            </a:r>
            <a:r>
              <a:rPr lang="ja-JP" altLang="en-US" dirty="0"/>
              <a:t>３</a:t>
            </a:r>
            <a:r>
              <a:rPr lang="ja-JP" altLang="en-US" sz="3600" dirty="0"/>
              <a:t>ＣＨ</a:t>
            </a:r>
            <a:r>
              <a:rPr lang="ja-JP" altLang="en-US" dirty="0"/>
              <a:t>２</a:t>
            </a:r>
            <a:r>
              <a:rPr lang="ja-JP" altLang="en-US" sz="3600" dirty="0"/>
              <a:t>ＯＨ </a:t>
            </a:r>
            <a:r>
              <a:rPr lang="en-US" altLang="ja-JP" sz="3600" dirty="0"/>
              <a:t>	</a:t>
            </a:r>
            <a:r>
              <a:rPr lang="ja-JP" altLang="en-US" sz="3600" dirty="0"/>
              <a:t>－ エタノール</a:t>
            </a:r>
          </a:p>
          <a:p>
            <a:r>
              <a:rPr lang="ja-JP" altLang="en-US" sz="3600" dirty="0"/>
              <a:t>イ ＣＨ</a:t>
            </a:r>
            <a:r>
              <a:rPr lang="ja-JP" altLang="en-US" dirty="0"/>
              <a:t>３</a:t>
            </a:r>
            <a:r>
              <a:rPr lang="ja-JP" altLang="en-US" sz="3600" dirty="0"/>
              <a:t>ＣＯＣＨ</a:t>
            </a:r>
            <a:r>
              <a:rPr lang="ja-JP" altLang="en-US" dirty="0"/>
              <a:t>３</a:t>
            </a:r>
            <a:r>
              <a:rPr lang="en-US" altLang="ja-JP" sz="3600" dirty="0"/>
              <a:t>	</a:t>
            </a:r>
            <a:r>
              <a:rPr lang="ja-JP" altLang="en-US" sz="3600" dirty="0"/>
              <a:t>－ アセトン</a:t>
            </a:r>
          </a:p>
          <a:p>
            <a:r>
              <a:rPr lang="ja-JP" altLang="en-US" sz="3600" dirty="0"/>
              <a:t>ウ ＣＨ</a:t>
            </a:r>
            <a:r>
              <a:rPr lang="ja-JP" altLang="en-US" dirty="0"/>
              <a:t>３</a:t>
            </a:r>
            <a:r>
              <a:rPr lang="ja-JP" altLang="en-US" sz="3600" dirty="0"/>
              <a:t>ＣＨＯ</a:t>
            </a:r>
            <a:r>
              <a:rPr lang="en-US" altLang="ja-JP" sz="3600" dirty="0"/>
              <a:t>		</a:t>
            </a:r>
            <a:r>
              <a:rPr lang="ja-JP" altLang="en-US" sz="3600" dirty="0"/>
              <a:t>－ アセトアルデヒド</a:t>
            </a:r>
          </a:p>
          <a:p>
            <a:r>
              <a:rPr lang="ja-JP" altLang="en-US" sz="3600" dirty="0"/>
              <a:t>エ ＣＨ</a:t>
            </a:r>
            <a:r>
              <a:rPr lang="ja-JP" altLang="en-US" dirty="0"/>
              <a:t>３</a:t>
            </a:r>
            <a:r>
              <a:rPr lang="ja-JP" altLang="en-US" sz="3600" dirty="0"/>
              <a:t>ＣＯＯＨ </a:t>
            </a:r>
            <a:r>
              <a:rPr lang="en-US" altLang="ja-JP" sz="3600" dirty="0"/>
              <a:t>	</a:t>
            </a:r>
            <a:r>
              <a:rPr lang="ja-JP" altLang="en-US" sz="3600" dirty="0"/>
              <a:t>－ 酢酸</a:t>
            </a:r>
            <a:endParaRPr lang="en-US" altLang="ja-JP" sz="3200" dirty="0"/>
          </a:p>
        </p:txBody>
      </p:sp>
      <p:sp>
        <p:nvSpPr>
          <p:cNvPr id="5" name="正方形/長方形 4"/>
          <p:cNvSpPr/>
          <p:nvPr/>
        </p:nvSpPr>
        <p:spPr>
          <a:xfrm>
            <a:off x="2051720" y="1628800"/>
            <a:ext cx="5382598" cy="584775"/>
          </a:xfrm>
          <a:prstGeom prst="rect">
            <a:avLst/>
          </a:prstGeom>
        </p:spPr>
        <p:txBody>
          <a:bodyPr wrap="square">
            <a:spAutoFit/>
          </a:bodyPr>
          <a:lstStyle/>
          <a:p>
            <a:r>
              <a:rPr lang="ja-JP" altLang="en-US" sz="3200" dirty="0"/>
              <a:t>化学式 　　　　　　　　　名称</a:t>
            </a:r>
          </a:p>
        </p:txBody>
      </p:sp>
    </p:spTree>
    <p:extLst>
      <p:ext uri="{BB962C8B-B14F-4D97-AF65-F5344CB8AC3E}">
        <p14:creationId xmlns:p14="http://schemas.microsoft.com/office/powerpoint/2010/main" val="241369919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194</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２６</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問４０</a:t>
            </a:r>
          </a:p>
        </p:txBody>
      </p:sp>
      <p:sp>
        <p:nvSpPr>
          <p:cNvPr id="7" name="テキスト ボックス 6"/>
          <p:cNvSpPr txBox="1"/>
          <p:nvPr/>
        </p:nvSpPr>
        <p:spPr>
          <a:xfrm>
            <a:off x="380162" y="1111344"/>
            <a:ext cx="8460495" cy="400110"/>
          </a:xfrm>
          <a:prstGeom prst="rect">
            <a:avLst/>
          </a:prstGeom>
          <a:noFill/>
        </p:spPr>
        <p:txBody>
          <a:bodyPr wrap="square" rtlCol="0">
            <a:spAutoFit/>
          </a:bodyPr>
          <a:lstStyle/>
          <a:p>
            <a:r>
              <a:rPr lang="ja-JP" altLang="en-US" sz="2000" dirty="0"/>
              <a:t>以下のうち、誤っているものを一つ選び、その番号を解答欄に記入しなさい。</a:t>
            </a:r>
            <a:endParaRPr kumimoji="1" lang="ja-JP" altLang="en-US" sz="2000" dirty="0"/>
          </a:p>
        </p:txBody>
      </p:sp>
      <p:sp>
        <p:nvSpPr>
          <p:cNvPr id="8" name="テキスト ボックス 7"/>
          <p:cNvSpPr txBox="1"/>
          <p:nvPr/>
        </p:nvSpPr>
        <p:spPr>
          <a:xfrm>
            <a:off x="365920" y="1772816"/>
            <a:ext cx="8712968" cy="4832092"/>
          </a:xfrm>
          <a:prstGeom prst="rect">
            <a:avLst/>
          </a:prstGeom>
          <a:noFill/>
        </p:spPr>
        <p:txBody>
          <a:bodyPr wrap="square" rtlCol="0">
            <a:spAutoFit/>
          </a:bodyPr>
          <a:lstStyle/>
          <a:p>
            <a:pPr marL="355600" indent="-355600">
              <a:spcAft>
                <a:spcPts val="800"/>
              </a:spcAft>
            </a:pPr>
            <a:r>
              <a:rPr kumimoji="1" lang="ja-JP" altLang="en-US" dirty="0"/>
              <a:t>１　</a:t>
            </a:r>
            <a:r>
              <a:rPr lang="ja-JP" altLang="en-US" dirty="0"/>
              <a:t>一般に、不揮発性の溶質を含む溶液では、蒸気圧降下がおこるので、沸点は純溶媒の沸点よりも高くなる。このような現象を沸点上昇という。</a:t>
            </a:r>
            <a:endParaRPr lang="en-US" altLang="ja-JP" dirty="0"/>
          </a:p>
          <a:p>
            <a:pPr marL="355600" indent="-355600">
              <a:spcAft>
                <a:spcPts val="800"/>
              </a:spcAft>
            </a:pPr>
            <a:r>
              <a:rPr lang="ja-JP" altLang="en-US" dirty="0"/>
              <a:t>２　一般に、不揮発性で非電解質の溶質を一定量の溶媒に溶かした溶液の凝固点は、純溶媒の凝固点より高くなる。このような現象を凝固点上昇という。</a:t>
            </a:r>
            <a:endParaRPr lang="en-US" altLang="ja-JP" dirty="0"/>
          </a:p>
          <a:p>
            <a:pPr marL="355600" indent="-355600">
              <a:spcAft>
                <a:spcPts val="800"/>
              </a:spcAft>
            </a:pPr>
            <a:r>
              <a:rPr kumimoji="1" lang="ja-JP" altLang="en-US" dirty="0"/>
              <a:t>３　</a:t>
            </a:r>
            <a:r>
              <a:rPr lang="ja-JP" altLang="en-US" dirty="0"/>
              <a:t>高温で溶解度が大きく、低温で溶解度の小さい物質は、調製した飽和溶液を冷却させると、純粋な物質が析出する。このような操作を再結晶という。</a:t>
            </a:r>
            <a:endParaRPr lang="en-US" altLang="ja-JP" dirty="0"/>
          </a:p>
          <a:p>
            <a:pPr marL="355600" indent="-355600">
              <a:spcAft>
                <a:spcPts val="800"/>
              </a:spcAft>
            </a:pPr>
            <a:r>
              <a:rPr lang="ja-JP" altLang="en-US" dirty="0"/>
              <a:t>４　飽和溶液では、溶質が溶けだす速さと溶けていた溶質が析出する速さが等しく、見かけ上、溶質の溶解や析出が止まったように見える。このような状態を溶解平衡という。</a:t>
            </a:r>
            <a:endParaRPr kumimoji="1" lang="ja-JP" altLang="en-US" dirty="0"/>
          </a:p>
        </p:txBody>
      </p:sp>
      <p:sp>
        <p:nvSpPr>
          <p:cNvPr id="9" name="正方形/長方形 8"/>
          <p:cNvSpPr/>
          <p:nvPr/>
        </p:nvSpPr>
        <p:spPr>
          <a:xfrm>
            <a:off x="380162" y="2996952"/>
            <a:ext cx="8584326" cy="119191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4229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195</a:t>
            </a:fld>
            <a:endParaRPr lang="en-US" altLang="ja-JP"/>
          </a:p>
        </p:txBody>
      </p:sp>
      <p:sp>
        <p:nvSpPr>
          <p:cNvPr id="4" name="テキスト ボックス 3"/>
          <p:cNvSpPr txBox="1"/>
          <p:nvPr/>
        </p:nvSpPr>
        <p:spPr>
          <a:xfrm>
            <a:off x="251520" y="789667"/>
            <a:ext cx="8712968" cy="5447645"/>
          </a:xfrm>
          <a:prstGeom prst="rect">
            <a:avLst/>
          </a:prstGeom>
          <a:noFill/>
        </p:spPr>
        <p:txBody>
          <a:bodyPr wrap="square" rtlCol="0">
            <a:spAutoFit/>
          </a:bodyPr>
          <a:lstStyle/>
          <a:p>
            <a:pPr marL="355600" indent="-355600">
              <a:spcAft>
                <a:spcPts val="2400"/>
              </a:spcAft>
            </a:pPr>
            <a:r>
              <a:rPr kumimoji="1" lang="ja-JP" altLang="en-US" dirty="0"/>
              <a:t>１　</a:t>
            </a:r>
            <a:r>
              <a:rPr lang="ja-JP" altLang="en-US" dirty="0"/>
              <a:t>一般に、不揮発性の溶質を含む溶液では、蒸気圧降下がおこるので、沸点は純溶媒の沸点よりも高くなる。このような現象を沸点上昇という。</a:t>
            </a:r>
            <a:endParaRPr lang="en-US" altLang="ja-JP" dirty="0"/>
          </a:p>
          <a:p>
            <a:pPr marL="355600" indent="-355600">
              <a:spcAft>
                <a:spcPts val="2400"/>
              </a:spcAft>
            </a:pPr>
            <a:r>
              <a:rPr lang="ja-JP" altLang="en-US" dirty="0"/>
              <a:t>２　一般に、不揮発性で非電解質の溶質を一定量の溶媒に溶かした溶液の凝固点は、純溶媒の凝固点より</a:t>
            </a:r>
            <a:r>
              <a:rPr lang="ja-JP" altLang="en-US" b="1" u="sng" dirty="0">
                <a:solidFill>
                  <a:srgbClr val="FF0000"/>
                </a:solidFill>
              </a:rPr>
              <a:t>低くなる。</a:t>
            </a:r>
            <a:r>
              <a:rPr lang="ja-JP" altLang="en-US" dirty="0"/>
              <a:t>このような現象を</a:t>
            </a:r>
            <a:r>
              <a:rPr lang="ja-JP" altLang="en-US" b="1" u="sng" dirty="0">
                <a:solidFill>
                  <a:srgbClr val="FF0000"/>
                </a:solidFill>
              </a:rPr>
              <a:t>凝固点降下</a:t>
            </a:r>
            <a:r>
              <a:rPr lang="ja-JP" altLang="en-US" dirty="0"/>
              <a:t>という。</a:t>
            </a:r>
            <a:endParaRPr lang="en-US" altLang="ja-JP" dirty="0"/>
          </a:p>
          <a:p>
            <a:pPr marL="355600" indent="-355600">
              <a:spcAft>
                <a:spcPts val="2400"/>
              </a:spcAft>
            </a:pPr>
            <a:r>
              <a:rPr kumimoji="1" lang="ja-JP" altLang="en-US" dirty="0"/>
              <a:t>３　</a:t>
            </a:r>
            <a:r>
              <a:rPr lang="ja-JP" altLang="en-US" dirty="0"/>
              <a:t>高温で溶解度が大きく、低温で溶解度の小さい物質は、調製した飽和溶液を冷却させると、純粋な物質が析出する。このような操作を再結晶という。</a:t>
            </a:r>
            <a:endParaRPr lang="en-US" altLang="ja-JP" dirty="0"/>
          </a:p>
          <a:p>
            <a:pPr marL="355600" indent="-355600">
              <a:spcAft>
                <a:spcPts val="2400"/>
              </a:spcAft>
            </a:pPr>
            <a:r>
              <a:rPr lang="ja-JP" altLang="en-US" dirty="0"/>
              <a:t>４　飽和溶液では、溶質が溶けだす速さと溶けていた溶質が析出する速さが等しく、見かけ上、溶質の溶解や析出が止まったように見える。このような状態を溶解平衡という。</a:t>
            </a:r>
            <a:endParaRPr kumimoji="1" lang="ja-JP" altLang="en-US" dirty="0"/>
          </a:p>
        </p:txBody>
      </p:sp>
    </p:spTree>
    <p:extLst>
      <p:ext uri="{BB962C8B-B14F-4D97-AF65-F5344CB8AC3E}">
        <p14:creationId xmlns:p14="http://schemas.microsoft.com/office/powerpoint/2010/main" val="236588720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196</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平成２７年度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問２６</a:t>
            </a:r>
          </a:p>
        </p:txBody>
      </p:sp>
      <p:sp>
        <p:nvSpPr>
          <p:cNvPr id="7" name="テキスト ボックス 6"/>
          <p:cNvSpPr txBox="1"/>
          <p:nvPr/>
        </p:nvSpPr>
        <p:spPr>
          <a:xfrm>
            <a:off x="636149" y="1196752"/>
            <a:ext cx="7464243" cy="1569660"/>
          </a:xfrm>
          <a:prstGeom prst="rect">
            <a:avLst/>
          </a:prstGeom>
          <a:noFill/>
        </p:spPr>
        <p:txBody>
          <a:bodyPr wrap="square" rtlCol="0">
            <a:spAutoFit/>
          </a:bodyPr>
          <a:lstStyle/>
          <a:p>
            <a:r>
              <a:rPr kumimoji="1" lang="ja-JP" altLang="en-US" sz="3200" dirty="0"/>
              <a:t>以下の物質の組み合わせのうち、互いに</a:t>
            </a:r>
            <a:r>
              <a:rPr kumimoji="1" lang="ja-JP" altLang="en-US" sz="3200" b="1" dirty="0">
                <a:solidFill>
                  <a:srgbClr val="FF0000"/>
                </a:solidFill>
              </a:rPr>
              <a:t>同素体</a:t>
            </a:r>
            <a:r>
              <a:rPr kumimoji="1" lang="ja-JP" altLang="en-US" sz="3200" dirty="0"/>
              <a:t>であるものを下から一つ選び、その番号を解答欄に記入しなさい。</a:t>
            </a:r>
          </a:p>
        </p:txBody>
      </p:sp>
      <p:sp>
        <p:nvSpPr>
          <p:cNvPr id="8" name="テキスト ボックス 7"/>
          <p:cNvSpPr txBox="1"/>
          <p:nvPr/>
        </p:nvSpPr>
        <p:spPr>
          <a:xfrm>
            <a:off x="1475656" y="3212976"/>
            <a:ext cx="6351419" cy="2554545"/>
          </a:xfrm>
          <a:prstGeom prst="rect">
            <a:avLst/>
          </a:prstGeom>
          <a:noFill/>
        </p:spPr>
        <p:txBody>
          <a:bodyPr wrap="none" rtlCol="0">
            <a:spAutoFit/>
          </a:bodyPr>
          <a:lstStyle/>
          <a:p>
            <a:r>
              <a:rPr kumimoji="1" lang="ja-JP" altLang="en-US" sz="4000" b="1" dirty="0">
                <a:latin typeface="+mn-ea"/>
                <a:ea typeface="+mn-ea"/>
              </a:rPr>
              <a:t>１　</a:t>
            </a:r>
            <a:r>
              <a:rPr kumimoji="1" lang="ja-JP" altLang="en-US" sz="4000" dirty="0">
                <a:latin typeface="+mn-ea"/>
                <a:ea typeface="+mn-ea"/>
              </a:rPr>
              <a:t>一酸化炭素、二酸化炭素</a:t>
            </a:r>
            <a:endParaRPr kumimoji="1" lang="en-US" altLang="ja-JP" sz="4000" dirty="0">
              <a:latin typeface="ＭＳ Ｐ明朝" pitchFamily="18" charset="-128"/>
              <a:ea typeface="ＭＳ Ｐ明朝" pitchFamily="18" charset="-128"/>
            </a:endParaRPr>
          </a:p>
          <a:p>
            <a:r>
              <a:rPr lang="ja-JP" altLang="en-US" sz="4000" b="1" dirty="0">
                <a:latin typeface="+mn-ea"/>
                <a:ea typeface="+mn-ea"/>
              </a:rPr>
              <a:t>２　</a:t>
            </a:r>
            <a:r>
              <a:rPr lang="ja-JP" altLang="en-US" sz="4000" dirty="0">
                <a:latin typeface="+mn-ea"/>
              </a:rPr>
              <a:t>オゾン、酸素</a:t>
            </a:r>
            <a:endParaRPr lang="en-US" altLang="ja-JP" sz="4000" dirty="0">
              <a:latin typeface="ＭＳ 明朝" pitchFamily="17" charset="-128"/>
              <a:ea typeface="ＭＳ 明朝" pitchFamily="17" charset="-128"/>
            </a:endParaRPr>
          </a:p>
          <a:p>
            <a:r>
              <a:rPr lang="ja-JP" altLang="en-US" sz="4000" b="1" dirty="0">
                <a:latin typeface="+mn-ea"/>
                <a:ea typeface="+mn-ea"/>
              </a:rPr>
              <a:t>３　</a:t>
            </a:r>
            <a:r>
              <a:rPr lang="ja-JP" altLang="en-US" sz="4000" dirty="0">
                <a:latin typeface="+mn-ea"/>
                <a:ea typeface="+mn-ea"/>
              </a:rPr>
              <a:t>水、エタノール</a:t>
            </a:r>
            <a:endParaRPr lang="en-US" altLang="ja-JP" sz="4000" dirty="0">
              <a:latin typeface="+mn-ea"/>
              <a:ea typeface="+mn-ea"/>
            </a:endParaRPr>
          </a:p>
          <a:p>
            <a:r>
              <a:rPr lang="ja-JP" altLang="en-US" sz="4000" b="1" dirty="0">
                <a:latin typeface="+mn-ea"/>
              </a:rPr>
              <a:t>４　金</a:t>
            </a:r>
            <a:r>
              <a:rPr lang="ja-JP" altLang="en-US" sz="4000" dirty="0">
                <a:latin typeface="+mn-ea"/>
              </a:rPr>
              <a:t>、白金</a:t>
            </a:r>
            <a:endParaRPr kumimoji="1" lang="ja-JP" altLang="en-US" sz="4000" dirty="0">
              <a:latin typeface="ＭＳ Ｐ明朝" pitchFamily="18" charset="-128"/>
              <a:ea typeface="ＭＳ Ｐ明朝" pitchFamily="18" charset="-128"/>
            </a:endParaRPr>
          </a:p>
        </p:txBody>
      </p:sp>
      <p:sp>
        <p:nvSpPr>
          <p:cNvPr id="9" name="正方形/長方形 8"/>
          <p:cNvSpPr/>
          <p:nvPr/>
        </p:nvSpPr>
        <p:spPr>
          <a:xfrm>
            <a:off x="1475656" y="3900080"/>
            <a:ext cx="6408712" cy="60903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062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解答</a:t>
            </a:r>
          </a:p>
        </p:txBody>
      </p:sp>
      <p:sp>
        <p:nvSpPr>
          <p:cNvPr id="3" name="コンテンツ プレースホルダー 2"/>
          <p:cNvSpPr>
            <a:spLocks noGrp="1"/>
          </p:cNvSpPr>
          <p:nvPr>
            <p:ph idx="1"/>
          </p:nvPr>
        </p:nvSpPr>
        <p:spPr>
          <a:xfrm>
            <a:off x="1219200" y="990600"/>
            <a:ext cx="7924800" cy="2006352"/>
          </a:xfrm>
        </p:spPr>
        <p:txBody>
          <a:bodyPr/>
          <a:lstStyle/>
          <a:p>
            <a:pPr marL="0" indent="0">
              <a:buNone/>
            </a:pPr>
            <a:r>
              <a:rPr lang="ja-JP" altLang="en-US" sz="4000" dirty="0"/>
              <a:t>正解　：　２</a:t>
            </a:r>
            <a:r>
              <a:rPr kumimoji="1" lang="ja-JP" altLang="en-US" sz="4800" dirty="0"/>
              <a:t>　オゾンと酸素</a:t>
            </a:r>
            <a:endParaRPr lang="en-US" altLang="ja-JP" sz="3200" dirty="0"/>
          </a:p>
          <a:p>
            <a:pPr marL="0" indent="0">
              <a:buNone/>
            </a:pPr>
            <a:r>
              <a:rPr kumimoji="1" lang="ja-JP" altLang="en-US" dirty="0"/>
              <a:t>　　　　　　　　　　　</a:t>
            </a:r>
            <a:r>
              <a:rPr lang="ja-JP" altLang="en-US" dirty="0"/>
              <a:t>（Ｐ）</a:t>
            </a:r>
            <a:r>
              <a:rPr kumimoji="1" lang="ja-JP" altLang="en-US" sz="3200" dirty="0"/>
              <a:t>　</a:t>
            </a:r>
            <a:endParaRPr kumimoji="1" lang="en-US" altLang="ja-JP" dirty="0"/>
          </a:p>
          <a:p>
            <a:pPr marL="0" indent="1071563">
              <a:buNone/>
            </a:pPr>
            <a:endParaRPr kumimoji="1" lang="en-US" altLang="ja-JP" dirty="0"/>
          </a:p>
        </p:txBody>
      </p:sp>
      <p:sp>
        <p:nvSpPr>
          <p:cNvPr id="4" name="日付プレースホルダー 3"/>
          <p:cNvSpPr>
            <a:spLocks noGrp="1"/>
          </p:cNvSpPr>
          <p:nvPr>
            <p:ph type="dt" sz="half" idx="10"/>
          </p:nvPr>
        </p:nvSpPr>
        <p:spPr/>
        <p:txBody>
          <a:bodyPr/>
          <a:lstStyle/>
          <a:p>
            <a:pPr>
              <a:defRPr/>
            </a:pPr>
            <a:fld id="{BFA239E6-4B7D-4509-A489-FD8489361AD3}" type="datetime1">
              <a:rPr lang="ja-JP" altLang="en-US" smtClean="0"/>
              <a:pPr>
                <a:defRPr/>
              </a:pPr>
              <a:t>2019/7/6</a:t>
            </a:fld>
            <a:endParaRPr lang="en-US" altLang="ja-JP"/>
          </a:p>
        </p:txBody>
      </p:sp>
      <p:sp>
        <p:nvSpPr>
          <p:cNvPr id="5" name="スライド番号プレースホルダー 4"/>
          <p:cNvSpPr>
            <a:spLocks noGrp="1"/>
          </p:cNvSpPr>
          <p:nvPr>
            <p:ph type="sldNum" sz="quarter" idx="12"/>
          </p:nvPr>
        </p:nvSpPr>
        <p:spPr/>
        <p:txBody>
          <a:bodyPr/>
          <a:lstStyle/>
          <a:p>
            <a:pPr>
              <a:defRPr/>
            </a:pPr>
            <a:fld id="{8BFF8879-2547-4609-8096-EEBA529AD28C}" type="slidenum">
              <a:rPr lang="en-US" altLang="ja-JP" smtClean="0"/>
              <a:pPr>
                <a:defRPr/>
              </a:pPr>
              <a:t>197</a:t>
            </a:fld>
            <a:endParaRPr lang="en-US" altLang="ja-JP"/>
          </a:p>
        </p:txBody>
      </p:sp>
      <p:sp>
        <p:nvSpPr>
          <p:cNvPr id="6" name="テキスト ボックス 5"/>
          <p:cNvSpPr txBox="1"/>
          <p:nvPr/>
        </p:nvSpPr>
        <p:spPr>
          <a:xfrm>
            <a:off x="911786" y="2780928"/>
            <a:ext cx="7425208" cy="3046988"/>
          </a:xfrm>
          <a:prstGeom prst="rect">
            <a:avLst/>
          </a:prstGeom>
          <a:noFill/>
        </p:spPr>
        <p:txBody>
          <a:bodyPr wrap="square" rtlCol="0">
            <a:spAutoFit/>
          </a:bodyPr>
          <a:lstStyle/>
          <a:p>
            <a:r>
              <a:rPr lang="ja-JP" altLang="en-US" sz="3200" dirty="0"/>
              <a:t>１　一酸化炭素、二酸化炭素</a:t>
            </a:r>
            <a:endParaRPr lang="en-US" altLang="ja-JP" sz="1600" dirty="0"/>
          </a:p>
          <a:p>
            <a:r>
              <a:rPr lang="ja-JP" altLang="en-US" sz="3200" dirty="0"/>
              <a:t>　　</a:t>
            </a:r>
            <a:r>
              <a:rPr lang="ja-JP" altLang="en-US" sz="3200" dirty="0">
                <a:solidFill>
                  <a:srgbClr val="FF0000"/>
                </a:solidFill>
              </a:rPr>
              <a:t>　　ＣＯ　　　　　　ＣＯ</a:t>
            </a:r>
            <a:r>
              <a:rPr lang="ja-JP" altLang="en-US" sz="2000" dirty="0">
                <a:solidFill>
                  <a:srgbClr val="FF0000"/>
                </a:solidFill>
              </a:rPr>
              <a:t>２</a:t>
            </a:r>
            <a:endParaRPr lang="en-US" altLang="ja-JP" sz="2000" dirty="0">
              <a:solidFill>
                <a:srgbClr val="FF0000"/>
              </a:solidFill>
            </a:endParaRPr>
          </a:p>
          <a:p>
            <a:r>
              <a:rPr lang="ja-JP" altLang="en-US" sz="3200" dirty="0"/>
              <a:t>３　水　、　エタノール</a:t>
            </a:r>
            <a:endParaRPr lang="en-US" altLang="ja-JP" sz="3200" dirty="0"/>
          </a:p>
          <a:p>
            <a:r>
              <a:rPr lang="ja-JP" altLang="en-US" sz="3200" dirty="0"/>
              <a:t>　　</a:t>
            </a:r>
            <a:r>
              <a:rPr lang="ja-JP" altLang="en-US" sz="3200" dirty="0">
                <a:solidFill>
                  <a:srgbClr val="FF0000"/>
                </a:solidFill>
              </a:rPr>
              <a:t>Ｈ</a:t>
            </a:r>
            <a:r>
              <a:rPr lang="ja-JP" altLang="en-US" sz="2000" dirty="0">
                <a:solidFill>
                  <a:srgbClr val="FF0000"/>
                </a:solidFill>
              </a:rPr>
              <a:t>２</a:t>
            </a:r>
            <a:r>
              <a:rPr lang="ja-JP" altLang="en-US" sz="3200" dirty="0">
                <a:solidFill>
                  <a:srgbClr val="FF0000"/>
                </a:solidFill>
              </a:rPr>
              <a:t>Ｏ　　Ｃ</a:t>
            </a:r>
            <a:r>
              <a:rPr lang="ja-JP" altLang="en-US" sz="2000" dirty="0">
                <a:solidFill>
                  <a:srgbClr val="FF0000"/>
                </a:solidFill>
              </a:rPr>
              <a:t>２</a:t>
            </a:r>
            <a:r>
              <a:rPr lang="ja-JP" altLang="en-US" sz="3200" dirty="0">
                <a:solidFill>
                  <a:srgbClr val="FF0000"/>
                </a:solidFill>
              </a:rPr>
              <a:t>Ｈ</a:t>
            </a:r>
            <a:r>
              <a:rPr lang="ja-JP" altLang="en-US" sz="2000" dirty="0">
                <a:solidFill>
                  <a:srgbClr val="FF0000"/>
                </a:solidFill>
              </a:rPr>
              <a:t>５</a:t>
            </a:r>
            <a:r>
              <a:rPr lang="ja-JP" altLang="en-US" sz="3200" dirty="0">
                <a:solidFill>
                  <a:srgbClr val="FF0000"/>
                </a:solidFill>
              </a:rPr>
              <a:t>ＯＨ</a:t>
            </a:r>
            <a:endParaRPr lang="en-US" altLang="ja-JP" sz="3200" dirty="0">
              <a:solidFill>
                <a:srgbClr val="FF0000"/>
              </a:solidFill>
            </a:endParaRPr>
          </a:p>
          <a:p>
            <a:r>
              <a:rPr lang="ja-JP" altLang="en-US" sz="3200" dirty="0"/>
              <a:t>４　金　、　白金</a:t>
            </a:r>
            <a:endParaRPr lang="en-US" altLang="ja-JP" sz="3200" dirty="0"/>
          </a:p>
          <a:p>
            <a:r>
              <a:rPr lang="ja-JP" altLang="en-US" sz="3200" dirty="0"/>
              <a:t>　　</a:t>
            </a:r>
            <a:r>
              <a:rPr lang="ja-JP" altLang="en-US" sz="3200" dirty="0">
                <a:solidFill>
                  <a:srgbClr val="FF0000"/>
                </a:solidFill>
              </a:rPr>
              <a:t>Ａｇ　　　Ｐｔ</a:t>
            </a:r>
            <a:endParaRPr lang="en-US" altLang="ja-JP" sz="3200" dirty="0">
              <a:solidFill>
                <a:srgbClr val="FF0000"/>
              </a:solidFill>
            </a:endParaRPr>
          </a:p>
        </p:txBody>
      </p:sp>
    </p:spTree>
    <p:extLst>
      <p:ext uri="{BB962C8B-B14F-4D97-AF65-F5344CB8AC3E}">
        <p14:creationId xmlns:p14="http://schemas.microsoft.com/office/powerpoint/2010/main" val="20293419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198</a:t>
            </a:fld>
            <a:endParaRPr lang="en-US" altLang="ja-JP"/>
          </a:p>
        </p:txBody>
      </p:sp>
      <p:sp>
        <p:nvSpPr>
          <p:cNvPr id="8" name="テキスト ボックス 7"/>
          <p:cNvSpPr txBox="1"/>
          <p:nvPr/>
        </p:nvSpPr>
        <p:spPr>
          <a:xfrm>
            <a:off x="539552" y="1124744"/>
            <a:ext cx="8424936" cy="4585871"/>
          </a:xfrm>
          <a:prstGeom prst="rect">
            <a:avLst/>
          </a:prstGeom>
          <a:noFill/>
        </p:spPr>
        <p:txBody>
          <a:bodyPr wrap="square" rtlCol="0">
            <a:spAutoFit/>
          </a:bodyPr>
          <a:lstStyle/>
          <a:p>
            <a:pPr marL="2241550" indent="-2241550"/>
            <a:r>
              <a:rPr kumimoji="1" lang="ja-JP" altLang="en-US" sz="3600" dirty="0">
                <a:latin typeface="+mn-ea"/>
                <a:ea typeface="+mn-ea"/>
              </a:rPr>
              <a:t>１　同素体：</a:t>
            </a:r>
            <a:r>
              <a:rPr lang="ja-JP" altLang="en-US" sz="2800" dirty="0"/>
              <a:t>同じ元素から構成されていても、性質の異なる単体をいう。</a:t>
            </a:r>
            <a:endParaRPr lang="en-US" altLang="ja-JP" sz="2800" dirty="0"/>
          </a:p>
          <a:p>
            <a:pPr marL="2152650" indent="-2152650"/>
            <a:r>
              <a:rPr lang="ja-JP" altLang="en-US" sz="3600" dirty="0">
                <a:latin typeface="+mn-ea"/>
                <a:ea typeface="+mn-ea"/>
              </a:rPr>
              <a:t>２　同族体：</a:t>
            </a:r>
            <a:r>
              <a:rPr lang="ja-JP" altLang="en-US" sz="2800" dirty="0"/>
              <a:t>同じ一般式で表される有機化合物。</a:t>
            </a:r>
            <a:r>
              <a:rPr lang="ja-JP" altLang="en-US" sz="1800" dirty="0"/>
              <a:t>（例えば、アルカンの仲間は全て</a:t>
            </a:r>
            <a:r>
              <a:rPr lang="en-US" altLang="ja-JP" sz="1800" dirty="0"/>
              <a:t>C(n)H(2n+2)</a:t>
            </a:r>
            <a:r>
              <a:rPr lang="ja-JP" altLang="en-US" sz="1800" dirty="0"/>
              <a:t>という一般式で表されますから同族体になります。）</a:t>
            </a:r>
            <a:endParaRPr lang="en-US" altLang="ja-JP" sz="1800" dirty="0">
              <a:latin typeface="+mn-ea"/>
              <a:ea typeface="+mn-ea"/>
            </a:endParaRPr>
          </a:p>
          <a:p>
            <a:pPr marL="2241550" indent="-2241550"/>
            <a:r>
              <a:rPr kumimoji="1" lang="ja-JP" altLang="en-US" sz="3600" dirty="0">
                <a:latin typeface="+mn-ea"/>
                <a:ea typeface="+mn-ea"/>
              </a:rPr>
              <a:t>３　同位体：</a:t>
            </a:r>
            <a:r>
              <a:rPr kumimoji="1" lang="ja-JP" altLang="en-US" sz="2800" dirty="0">
                <a:latin typeface="+mn-ea"/>
                <a:ea typeface="+mn-ea"/>
              </a:rPr>
              <a:t>原子番号が同じ（同じ元素）で質量数の異なる原子を互いに同位体であるという（アイソトープ）</a:t>
            </a:r>
            <a:endParaRPr kumimoji="1" lang="en-US" altLang="ja-JP" sz="2800" dirty="0">
              <a:latin typeface="+mn-ea"/>
              <a:ea typeface="+mn-ea"/>
            </a:endParaRPr>
          </a:p>
          <a:p>
            <a:pPr marL="2241550" indent="-2241550"/>
            <a:r>
              <a:rPr lang="ja-JP" altLang="en-US" sz="3600" dirty="0">
                <a:latin typeface="+mn-ea"/>
                <a:ea typeface="+mn-ea"/>
              </a:rPr>
              <a:t>４　異性体：</a:t>
            </a:r>
            <a:r>
              <a:rPr lang="ja-JP" altLang="en-US" sz="2800" dirty="0">
                <a:latin typeface="+mn-ea"/>
                <a:ea typeface="+mn-ea"/>
              </a:rPr>
              <a:t>同じ数、同じ種類の原子を持っているが、違う構造をしている物質のこと。</a:t>
            </a:r>
            <a:endParaRPr kumimoji="1" lang="ja-JP" altLang="en-US" sz="2800" dirty="0">
              <a:latin typeface="+mn-ea"/>
              <a:ea typeface="+mn-ea"/>
            </a:endParaRPr>
          </a:p>
        </p:txBody>
      </p:sp>
    </p:spTree>
    <p:extLst>
      <p:ext uri="{BB962C8B-B14F-4D97-AF65-F5344CB8AC3E}">
        <p14:creationId xmlns:p14="http://schemas.microsoft.com/office/powerpoint/2010/main" val="100559498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199</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平成２７年度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問２７</a:t>
            </a:r>
          </a:p>
        </p:txBody>
      </p:sp>
      <p:sp>
        <p:nvSpPr>
          <p:cNvPr id="7" name="テキスト ボックス 6"/>
          <p:cNvSpPr txBox="1"/>
          <p:nvPr/>
        </p:nvSpPr>
        <p:spPr>
          <a:xfrm>
            <a:off x="618258" y="1156122"/>
            <a:ext cx="7920880" cy="1569660"/>
          </a:xfrm>
          <a:prstGeom prst="rect">
            <a:avLst/>
          </a:prstGeom>
          <a:noFill/>
        </p:spPr>
        <p:txBody>
          <a:bodyPr wrap="square" rtlCol="0">
            <a:spAutoFit/>
          </a:bodyPr>
          <a:lstStyle/>
          <a:p>
            <a:r>
              <a:rPr lang="ja-JP" altLang="en-US" sz="3200" dirty="0"/>
              <a:t>次の物質の三態についての記述のうち、正しいものを下から二つ選び、その番号を解答欄に記入しなさい。</a:t>
            </a:r>
            <a:endParaRPr kumimoji="1" lang="ja-JP" altLang="en-US" sz="3200" dirty="0"/>
          </a:p>
        </p:txBody>
      </p:sp>
      <p:sp>
        <p:nvSpPr>
          <p:cNvPr id="8" name="テキスト ボックス 7"/>
          <p:cNvSpPr txBox="1"/>
          <p:nvPr/>
        </p:nvSpPr>
        <p:spPr>
          <a:xfrm>
            <a:off x="747904" y="3429000"/>
            <a:ext cx="7998829" cy="2446824"/>
          </a:xfrm>
          <a:prstGeom prst="rect">
            <a:avLst/>
          </a:prstGeom>
          <a:noFill/>
        </p:spPr>
        <p:txBody>
          <a:bodyPr wrap="square" rtlCol="0">
            <a:spAutoFit/>
          </a:bodyPr>
          <a:lstStyle/>
          <a:p>
            <a:pPr marL="357188" indent="-357188">
              <a:spcAft>
                <a:spcPts val="1000"/>
              </a:spcAft>
            </a:pPr>
            <a:r>
              <a:rPr kumimoji="1" lang="ja-JP" altLang="en-US" sz="3200" dirty="0"/>
              <a:t>１　</a:t>
            </a:r>
            <a:r>
              <a:rPr lang="ja-JP" altLang="en-US" sz="3200" dirty="0"/>
              <a:t>気体が固体になる変化を昇華という。</a:t>
            </a:r>
            <a:endParaRPr lang="en-US" altLang="ja-JP" sz="3200" dirty="0"/>
          </a:p>
          <a:p>
            <a:pPr marL="357188" indent="-357188">
              <a:spcAft>
                <a:spcPts val="1000"/>
              </a:spcAft>
            </a:pPr>
            <a:r>
              <a:rPr lang="ja-JP" altLang="en-US" sz="3200" dirty="0"/>
              <a:t>２　液体が固体になる変化を凝縮という。</a:t>
            </a:r>
            <a:endParaRPr lang="en-US" altLang="ja-JP" sz="3200" dirty="0"/>
          </a:p>
          <a:p>
            <a:pPr marL="357188" indent="-357188">
              <a:spcAft>
                <a:spcPts val="1000"/>
              </a:spcAft>
            </a:pPr>
            <a:r>
              <a:rPr kumimoji="1" lang="ja-JP" altLang="en-US" sz="3200" dirty="0"/>
              <a:t>３　</a:t>
            </a:r>
            <a:r>
              <a:rPr lang="ja-JP" altLang="en-US" sz="3200" dirty="0"/>
              <a:t>液体が気体になる変化を蒸発という</a:t>
            </a:r>
            <a:endParaRPr lang="en-US" altLang="ja-JP" sz="3200" dirty="0"/>
          </a:p>
          <a:p>
            <a:pPr marL="357188" indent="-357188">
              <a:spcAft>
                <a:spcPts val="1000"/>
              </a:spcAft>
            </a:pPr>
            <a:r>
              <a:rPr lang="ja-JP" altLang="en-US" sz="3200" dirty="0"/>
              <a:t>４　固体が液体になる変化を潮解という。</a:t>
            </a:r>
            <a:endParaRPr kumimoji="1" lang="ja-JP" altLang="en-US" sz="3200" dirty="0"/>
          </a:p>
        </p:txBody>
      </p:sp>
      <p:sp>
        <p:nvSpPr>
          <p:cNvPr id="9" name="正方形/長方形 8"/>
          <p:cNvSpPr/>
          <p:nvPr/>
        </p:nvSpPr>
        <p:spPr>
          <a:xfrm>
            <a:off x="584273" y="3429000"/>
            <a:ext cx="7352488"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677322" y="6251793"/>
            <a:ext cx="1321196" cy="307777"/>
          </a:xfrm>
          <a:prstGeom prst="rect">
            <a:avLst/>
          </a:prstGeom>
          <a:noFill/>
        </p:spPr>
        <p:txBody>
          <a:bodyPr wrap="none" rtlCol="0">
            <a:spAutoFit/>
          </a:bodyPr>
          <a:lstStyle/>
          <a:p>
            <a:r>
              <a:rPr kumimoji="1" lang="ja-JP" altLang="en-US" sz="1400" dirty="0"/>
              <a:t>平成</a:t>
            </a:r>
            <a:r>
              <a:rPr kumimoji="1" lang="en-US" altLang="ja-JP" sz="1400" dirty="0"/>
              <a:t>23</a:t>
            </a:r>
            <a:r>
              <a:rPr kumimoji="1" lang="ja-JP" altLang="en-US" sz="1400" dirty="0"/>
              <a:t>年</a:t>
            </a:r>
            <a:r>
              <a:rPr kumimoji="1" lang="en-US" altLang="ja-JP" sz="1400" dirty="0"/>
              <a:t>-</a:t>
            </a:r>
            <a:r>
              <a:rPr kumimoji="1" lang="ja-JP" altLang="en-US" sz="1400" dirty="0"/>
              <a:t>問</a:t>
            </a:r>
            <a:r>
              <a:rPr kumimoji="1" lang="en-US" altLang="ja-JP" sz="1400" dirty="0"/>
              <a:t>28</a:t>
            </a:r>
            <a:endParaRPr kumimoji="1" lang="ja-JP" altLang="en-US" sz="1400" dirty="0"/>
          </a:p>
        </p:txBody>
      </p:sp>
      <p:sp>
        <p:nvSpPr>
          <p:cNvPr id="11" name="正方形/長方形 10"/>
          <p:cNvSpPr/>
          <p:nvPr/>
        </p:nvSpPr>
        <p:spPr>
          <a:xfrm>
            <a:off x="618258" y="4652412"/>
            <a:ext cx="7352488"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1136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平成１９年度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問２６</a:t>
            </a:r>
          </a:p>
        </p:txBody>
      </p:sp>
      <p:sp>
        <p:nvSpPr>
          <p:cNvPr id="7" name="テキスト ボックス 6"/>
          <p:cNvSpPr txBox="1"/>
          <p:nvPr/>
        </p:nvSpPr>
        <p:spPr>
          <a:xfrm>
            <a:off x="611560" y="1412776"/>
            <a:ext cx="7920880" cy="1077218"/>
          </a:xfrm>
          <a:prstGeom prst="rect">
            <a:avLst/>
          </a:prstGeom>
          <a:noFill/>
        </p:spPr>
        <p:txBody>
          <a:bodyPr wrap="square" rtlCol="0">
            <a:spAutoFit/>
          </a:bodyPr>
          <a:lstStyle/>
          <a:p>
            <a:r>
              <a:rPr kumimoji="1" lang="ja-JP" altLang="en-US" sz="3200" dirty="0"/>
              <a:t>次の物資のうち、混合物であるものを下から一つ選び、その番号を回答欄に記入しなさい。</a:t>
            </a:r>
          </a:p>
        </p:txBody>
      </p:sp>
      <p:sp>
        <p:nvSpPr>
          <p:cNvPr id="8" name="テキスト ボックス 7"/>
          <p:cNvSpPr txBox="1"/>
          <p:nvPr/>
        </p:nvSpPr>
        <p:spPr>
          <a:xfrm>
            <a:off x="2123728" y="3115193"/>
            <a:ext cx="2246128" cy="3046988"/>
          </a:xfrm>
          <a:prstGeom prst="rect">
            <a:avLst/>
          </a:prstGeom>
          <a:noFill/>
        </p:spPr>
        <p:txBody>
          <a:bodyPr wrap="none" rtlCol="0">
            <a:spAutoFit/>
          </a:bodyPr>
          <a:lstStyle/>
          <a:p>
            <a:r>
              <a:rPr kumimoji="1" lang="ja-JP" altLang="en-US" sz="4800" dirty="0">
                <a:latin typeface="+mn-ea"/>
                <a:ea typeface="+mn-ea"/>
              </a:rPr>
              <a:t>１　水</a:t>
            </a:r>
            <a:endParaRPr kumimoji="1" lang="en-US" altLang="ja-JP" sz="4800" dirty="0">
              <a:latin typeface="+mn-ea"/>
              <a:ea typeface="+mn-ea"/>
            </a:endParaRPr>
          </a:p>
          <a:p>
            <a:r>
              <a:rPr lang="ja-JP" altLang="en-US" sz="4800" dirty="0">
                <a:latin typeface="+mn-ea"/>
                <a:ea typeface="+mn-ea"/>
              </a:rPr>
              <a:t>２　酸素</a:t>
            </a:r>
            <a:endParaRPr lang="en-US" altLang="ja-JP" sz="4800" dirty="0">
              <a:latin typeface="+mn-ea"/>
              <a:ea typeface="+mn-ea"/>
            </a:endParaRPr>
          </a:p>
          <a:p>
            <a:r>
              <a:rPr kumimoji="1" lang="ja-JP" altLang="en-US" sz="4800" dirty="0">
                <a:latin typeface="+mn-ea"/>
                <a:ea typeface="+mn-ea"/>
              </a:rPr>
              <a:t>３　海水</a:t>
            </a:r>
            <a:endParaRPr kumimoji="1" lang="en-US" altLang="ja-JP" sz="4800" dirty="0">
              <a:latin typeface="+mn-ea"/>
              <a:ea typeface="+mn-ea"/>
            </a:endParaRPr>
          </a:p>
          <a:p>
            <a:r>
              <a:rPr lang="ja-JP" altLang="en-US" sz="4800" dirty="0">
                <a:latin typeface="+mn-ea"/>
                <a:ea typeface="+mn-ea"/>
              </a:rPr>
              <a:t>４　食塩</a:t>
            </a:r>
            <a:endParaRPr kumimoji="1" lang="ja-JP" altLang="en-US" sz="4800" dirty="0">
              <a:latin typeface="+mn-ea"/>
              <a:ea typeface="+mn-ea"/>
            </a:endParaRPr>
          </a:p>
        </p:txBody>
      </p:sp>
      <p:sp>
        <p:nvSpPr>
          <p:cNvPr id="9" name="正方形/長方形 8"/>
          <p:cNvSpPr/>
          <p:nvPr/>
        </p:nvSpPr>
        <p:spPr>
          <a:xfrm>
            <a:off x="2123728" y="4638687"/>
            <a:ext cx="2304256"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728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20</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平成１９年度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a:t>
            </a:r>
            <a:r>
              <a:rPr lang="ja-JP" altLang="en-US" dirty="0"/>
              <a:t>３６</a:t>
            </a:r>
            <a:endParaRPr kumimoji="1" lang="en-US" altLang="ja-JP" dirty="0"/>
          </a:p>
        </p:txBody>
      </p:sp>
      <p:sp>
        <p:nvSpPr>
          <p:cNvPr id="7" name="テキスト ボックス 6"/>
          <p:cNvSpPr txBox="1"/>
          <p:nvPr/>
        </p:nvSpPr>
        <p:spPr>
          <a:xfrm>
            <a:off x="618258" y="1156122"/>
            <a:ext cx="7920880" cy="2062103"/>
          </a:xfrm>
          <a:prstGeom prst="rect">
            <a:avLst/>
          </a:prstGeom>
          <a:noFill/>
        </p:spPr>
        <p:txBody>
          <a:bodyPr wrap="square" rtlCol="0">
            <a:spAutoFit/>
          </a:bodyPr>
          <a:lstStyle/>
          <a:p>
            <a:r>
              <a:rPr kumimoji="1" lang="ja-JP" altLang="en-US" sz="3200" dirty="0"/>
              <a:t>硫化鉄</a:t>
            </a:r>
            <a:r>
              <a:rPr kumimoji="1" lang="en-US" altLang="ja-JP" sz="3200" dirty="0"/>
              <a:t>(Ⅱ)</a:t>
            </a:r>
            <a:r>
              <a:rPr kumimoji="1" lang="ja-JP" altLang="en-US" sz="3200" dirty="0"/>
              <a:t>に希塩酸や希硫酸を加えると発生する硫化水素の説明として、正しいものを下から一つ選び、その番号を解答欄に記入しなさい。</a:t>
            </a:r>
          </a:p>
        </p:txBody>
      </p:sp>
      <p:sp>
        <p:nvSpPr>
          <p:cNvPr id="8" name="テキスト ボックス 7"/>
          <p:cNvSpPr txBox="1"/>
          <p:nvPr/>
        </p:nvSpPr>
        <p:spPr>
          <a:xfrm>
            <a:off x="683568" y="3645024"/>
            <a:ext cx="8280920" cy="2446824"/>
          </a:xfrm>
          <a:prstGeom prst="rect">
            <a:avLst/>
          </a:prstGeom>
          <a:noFill/>
        </p:spPr>
        <p:txBody>
          <a:bodyPr wrap="square" rtlCol="0">
            <a:spAutoFit/>
          </a:bodyPr>
          <a:lstStyle/>
          <a:p>
            <a:pPr marL="357188" indent="-357188">
              <a:spcAft>
                <a:spcPts val="1000"/>
              </a:spcAft>
            </a:pPr>
            <a:r>
              <a:rPr kumimoji="1" lang="ja-JP" altLang="en-US" sz="3200" dirty="0"/>
              <a:t>１　無色</a:t>
            </a:r>
            <a:r>
              <a:rPr lang="ja-JP" altLang="en-US" sz="3200" dirty="0"/>
              <a:t>、腐卵臭、猛毒性で空気より軽い気体</a:t>
            </a:r>
            <a:r>
              <a:rPr kumimoji="1" lang="ja-JP" altLang="en-US" sz="3200" dirty="0"/>
              <a:t>。</a:t>
            </a:r>
            <a:endParaRPr kumimoji="1" lang="en-US" altLang="ja-JP" sz="3200" dirty="0"/>
          </a:p>
          <a:p>
            <a:pPr marL="357188" indent="-357188">
              <a:spcAft>
                <a:spcPts val="1000"/>
              </a:spcAft>
            </a:pPr>
            <a:r>
              <a:rPr lang="ja-JP" altLang="en-US" sz="3200" dirty="0"/>
              <a:t>２　無色、刺激臭、猛毒性で空気より重い気体。</a:t>
            </a:r>
            <a:endParaRPr lang="en-US" altLang="ja-JP" sz="3200" dirty="0"/>
          </a:p>
          <a:p>
            <a:pPr marL="357188" indent="-357188">
              <a:spcAft>
                <a:spcPts val="1000"/>
              </a:spcAft>
            </a:pPr>
            <a:r>
              <a:rPr kumimoji="1" lang="ja-JP" altLang="en-US" sz="3200" dirty="0"/>
              <a:t>３　無色</a:t>
            </a:r>
            <a:r>
              <a:rPr lang="ja-JP" altLang="en-US" sz="3200" dirty="0"/>
              <a:t>、腐乱臭、猛毒性で空気より重い気体。</a:t>
            </a:r>
            <a:endParaRPr kumimoji="1" lang="en-US" altLang="ja-JP" sz="3200" dirty="0"/>
          </a:p>
          <a:p>
            <a:pPr marL="357188" indent="-357188">
              <a:spcAft>
                <a:spcPts val="1000"/>
              </a:spcAft>
            </a:pPr>
            <a:r>
              <a:rPr lang="ja-JP" altLang="en-US" sz="3200" dirty="0"/>
              <a:t>４　黒色、腐乱臭、猛毒性で空気より軽い気体。</a:t>
            </a:r>
            <a:endParaRPr kumimoji="1" lang="ja-JP" altLang="en-US" sz="3200" dirty="0"/>
          </a:p>
        </p:txBody>
      </p:sp>
      <p:sp>
        <p:nvSpPr>
          <p:cNvPr id="9" name="正方形/長方形 8"/>
          <p:cNvSpPr/>
          <p:nvPr/>
        </p:nvSpPr>
        <p:spPr>
          <a:xfrm>
            <a:off x="683568" y="4851041"/>
            <a:ext cx="8208912" cy="66619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5959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200</a:t>
            </a:fld>
            <a:endParaRPr lang="en-US" altLang="ja-JP"/>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8640"/>
            <a:ext cx="755445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a:extLst>
              <a:ext uri="{FF2B5EF4-FFF2-40B4-BE49-F238E27FC236}">
                <a16:creationId xmlns:a16="http://schemas.microsoft.com/office/drawing/2014/main" id="{F8567E07-2FF7-4572-9899-7C63781E2F06}"/>
              </a:ext>
            </a:extLst>
          </p:cNvPr>
          <p:cNvSpPr txBox="1"/>
          <p:nvPr/>
        </p:nvSpPr>
        <p:spPr>
          <a:xfrm>
            <a:off x="971600" y="5297309"/>
            <a:ext cx="7554452" cy="1200329"/>
          </a:xfrm>
          <a:prstGeom prst="rect">
            <a:avLst/>
          </a:prstGeom>
          <a:noFill/>
        </p:spPr>
        <p:txBody>
          <a:bodyPr wrap="square" rtlCol="0">
            <a:spAutoFit/>
          </a:bodyPr>
          <a:lstStyle/>
          <a:p>
            <a:r>
              <a:rPr lang="ja-JP" altLang="en-US" b="1" dirty="0"/>
              <a:t>潮解</a:t>
            </a:r>
            <a:r>
              <a:rPr lang="ja-JP" altLang="en-US" dirty="0"/>
              <a:t>（ちょうかい）：</a:t>
            </a:r>
            <a:endParaRPr lang="en-US" altLang="ja-JP" dirty="0"/>
          </a:p>
          <a:p>
            <a:r>
              <a:rPr lang="ja-JP" altLang="en-US" dirty="0"/>
              <a:t>物質が空気中の水（水蒸気）をとりこんで自発的に水溶液となる現象のこと。</a:t>
            </a:r>
            <a:endParaRPr kumimoji="1" lang="ja-JP" altLang="en-US" dirty="0"/>
          </a:p>
        </p:txBody>
      </p:sp>
    </p:spTree>
    <p:extLst>
      <p:ext uri="{BB962C8B-B14F-4D97-AF65-F5344CB8AC3E}">
        <p14:creationId xmlns:p14="http://schemas.microsoft.com/office/powerpoint/2010/main" val="418490290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201</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平成２７年度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問２８</a:t>
            </a:r>
          </a:p>
        </p:txBody>
      </p:sp>
      <p:sp>
        <p:nvSpPr>
          <p:cNvPr id="7" name="テキスト ボックス 6"/>
          <p:cNvSpPr txBox="1"/>
          <p:nvPr/>
        </p:nvSpPr>
        <p:spPr>
          <a:xfrm>
            <a:off x="659389" y="2045525"/>
            <a:ext cx="8075865" cy="1077218"/>
          </a:xfrm>
          <a:prstGeom prst="rect">
            <a:avLst/>
          </a:prstGeom>
          <a:noFill/>
        </p:spPr>
        <p:txBody>
          <a:bodyPr wrap="square" rtlCol="0">
            <a:spAutoFit/>
          </a:bodyPr>
          <a:lstStyle/>
          <a:p>
            <a:r>
              <a:rPr kumimoji="1" lang="ja-JP" altLang="en-US" sz="3200" dirty="0"/>
              <a:t>ｐＨ２の塩酸の水素イオン</a:t>
            </a:r>
            <a:r>
              <a:rPr lang="ja-JP" altLang="en-US" sz="3200" dirty="0"/>
              <a:t>濃度は、ｐＨ３の塩酸の水素イオン濃度の（　　　）倍である</a:t>
            </a:r>
            <a:endParaRPr kumimoji="1" lang="ja-JP" altLang="en-US" sz="3200" dirty="0"/>
          </a:p>
        </p:txBody>
      </p:sp>
      <p:sp>
        <p:nvSpPr>
          <p:cNvPr id="8" name="テキスト ボックス 7"/>
          <p:cNvSpPr txBox="1"/>
          <p:nvPr/>
        </p:nvSpPr>
        <p:spPr>
          <a:xfrm>
            <a:off x="1475656" y="3645024"/>
            <a:ext cx="2603598" cy="2554545"/>
          </a:xfrm>
          <a:prstGeom prst="rect">
            <a:avLst/>
          </a:prstGeom>
          <a:noFill/>
        </p:spPr>
        <p:txBody>
          <a:bodyPr wrap="none" rtlCol="0">
            <a:spAutoFit/>
          </a:bodyPr>
          <a:lstStyle/>
          <a:p>
            <a:r>
              <a:rPr kumimoji="1" lang="ja-JP" altLang="en-US" sz="4000" dirty="0">
                <a:latin typeface="+mn-ea"/>
                <a:ea typeface="+mn-ea"/>
              </a:rPr>
              <a:t>１　　　０．１</a:t>
            </a:r>
            <a:endParaRPr kumimoji="1" lang="en-US" altLang="ja-JP" sz="4000" dirty="0">
              <a:latin typeface="+mn-ea"/>
              <a:ea typeface="+mn-ea"/>
            </a:endParaRPr>
          </a:p>
          <a:p>
            <a:r>
              <a:rPr lang="ja-JP" altLang="en-US" sz="4000" dirty="0">
                <a:latin typeface="+mn-ea"/>
                <a:ea typeface="+mn-ea"/>
              </a:rPr>
              <a:t>２　　　１．５</a:t>
            </a:r>
            <a:endParaRPr lang="en-US" altLang="ja-JP" sz="4000" dirty="0">
              <a:latin typeface="+mn-ea"/>
              <a:ea typeface="+mn-ea"/>
            </a:endParaRPr>
          </a:p>
          <a:p>
            <a:r>
              <a:rPr lang="ja-JP" altLang="en-US" sz="4000" dirty="0">
                <a:latin typeface="+mn-ea"/>
                <a:ea typeface="+mn-ea"/>
              </a:rPr>
              <a:t>３　　　１０</a:t>
            </a:r>
            <a:endParaRPr lang="en-US" altLang="ja-JP" sz="4000" dirty="0">
              <a:latin typeface="+mn-ea"/>
              <a:ea typeface="+mn-ea"/>
            </a:endParaRPr>
          </a:p>
          <a:p>
            <a:r>
              <a:rPr lang="ja-JP" altLang="en-US" sz="4000" dirty="0">
                <a:latin typeface="+mn-ea"/>
              </a:rPr>
              <a:t>４　　　１００</a:t>
            </a:r>
            <a:endParaRPr lang="en-US" altLang="ja-JP" sz="4000" b="1" baseline="30000" dirty="0">
              <a:latin typeface="ＭＳ Ｐ明朝" pitchFamily="18" charset="-128"/>
              <a:ea typeface="ＭＳ Ｐ明朝" pitchFamily="18" charset="-128"/>
            </a:endParaRPr>
          </a:p>
        </p:txBody>
      </p:sp>
      <p:sp>
        <p:nvSpPr>
          <p:cNvPr id="9" name="正方形/長方形 8"/>
          <p:cNvSpPr/>
          <p:nvPr/>
        </p:nvSpPr>
        <p:spPr>
          <a:xfrm>
            <a:off x="1475656" y="4991813"/>
            <a:ext cx="2808312"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731867" y="1062498"/>
            <a:ext cx="7729446" cy="830997"/>
          </a:xfrm>
          <a:prstGeom prst="rect">
            <a:avLst/>
          </a:prstGeom>
        </p:spPr>
        <p:txBody>
          <a:bodyPr wrap="square">
            <a:spAutoFit/>
          </a:bodyPr>
          <a:lstStyle/>
          <a:p>
            <a:r>
              <a:rPr lang="ja-JP" altLang="en-US" dirty="0"/>
              <a:t>以下の記述について、（　　 ）の中に入れるべき数字を下から一つ選び、その番号を解答欄に記入しなさい。</a:t>
            </a:r>
          </a:p>
        </p:txBody>
      </p:sp>
    </p:spTree>
    <p:extLst>
      <p:ext uri="{BB962C8B-B14F-4D97-AF65-F5344CB8AC3E}">
        <p14:creationId xmlns:p14="http://schemas.microsoft.com/office/powerpoint/2010/main" val="153840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202</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3382487505"/>
              </p:ext>
            </p:extLst>
          </p:nvPr>
        </p:nvGraphicFramePr>
        <p:xfrm>
          <a:off x="2131715" y="1556792"/>
          <a:ext cx="4530230" cy="4917280"/>
        </p:xfrm>
        <a:graphic>
          <a:graphicData uri="http://schemas.openxmlformats.org/drawingml/2006/table">
            <a:tbl>
              <a:tblPr>
                <a:tableStyleId>{775DCB02-9BB8-47FD-8907-85C794F793BA}</a:tableStyleId>
              </a:tblPr>
              <a:tblGrid>
                <a:gridCol w="785814">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tblGrid>
              <a:tr h="255688">
                <a:tc>
                  <a:txBody>
                    <a:bodyPr/>
                    <a:lstStyle/>
                    <a:p>
                      <a:pPr algn="ctr"/>
                      <a:r>
                        <a:rPr lang="en-US" sz="1500" dirty="0">
                          <a:solidFill>
                            <a:srgbClr val="FF0000"/>
                          </a:solidFill>
                        </a:rPr>
                        <a:t>[H</a:t>
                      </a:r>
                      <a:r>
                        <a:rPr lang="en-US" sz="1500" baseline="30000" dirty="0">
                          <a:solidFill>
                            <a:srgbClr val="FF0000"/>
                          </a:solidFill>
                        </a:rPr>
                        <a:t>+</a:t>
                      </a:r>
                      <a:r>
                        <a:rPr lang="en-US" sz="1500" dirty="0">
                          <a:solidFill>
                            <a:srgbClr val="FF0000"/>
                          </a:solidFill>
                        </a:rPr>
                        <a:t>]</a:t>
                      </a:r>
                    </a:p>
                  </a:txBody>
                  <a:tcPr marL="78730" marR="78730" marT="39365" marB="39365" anchor="ctr"/>
                </a:tc>
                <a:tc>
                  <a:txBody>
                    <a:bodyPr/>
                    <a:lstStyle/>
                    <a:p>
                      <a:pPr algn="ctr"/>
                      <a:r>
                        <a:rPr lang="en-US" sz="1500" dirty="0">
                          <a:solidFill>
                            <a:srgbClr val="FF0000"/>
                          </a:solidFill>
                        </a:rPr>
                        <a:t>pH</a:t>
                      </a:r>
                    </a:p>
                  </a:txBody>
                  <a:tcPr marL="78730" marR="78730" marT="39365" marB="39365" anchor="ctr"/>
                </a:tc>
                <a:tc>
                  <a:txBody>
                    <a:bodyPr/>
                    <a:lstStyle/>
                    <a:p>
                      <a:pPr algn="ctr"/>
                      <a:r>
                        <a:rPr lang="en-US" sz="1500" dirty="0" err="1">
                          <a:solidFill>
                            <a:srgbClr val="FF0000"/>
                          </a:solidFill>
                        </a:rPr>
                        <a:t>pOH</a:t>
                      </a:r>
                      <a:endParaRPr lang="en-US" sz="1500" dirty="0">
                        <a:solidFill>
                          <a:srgbClr val="FF0000"/>
                        </a:solidFill>
                      </a:endParaRPr>
                    </a:p>
                  </a:txBody>
                  <a:tcPr marL="78730" marR="78730" marT="39365" marB="39365" anchor="ctr"/>
                </a:tc>
                <a:tc>
                  <a:txBody>
                    <a:bodyPr/>
                    <a:lstStyle/>
                    <a:p>
                      <a:pPr algn="ctr"/>
                      <a:r>
                        <a:rPr lang="en-US" sz="1500" dirty="0">
                          <a:solidFill>
                            <a:srgbClr val="FF0000"/>
                          </a:solidFill>
                        </a:rPr>
                        <a:t>[OH</a:t>
                      </a:r>
                      <a:r>
                        <a:rPr lang="en-US" sz="1500" baseline="30000" dirty="0">
                          <a:solidFill>
                            <a:srgbClr val="FF0000"/>
                          </a:solidFill>
                        </a:rPr>
                        <a:t>-</a:t>
                      </a:r>
                      <a:r>
                        <a:rPr lang="en-US" sz="1500" dirty="0">
                          <a:solidFill>
                            <a:srgbClr val="FF0000"/>
                          </a:solidFill>
                        </a:rPr>
                        <a:t>]</a:t>
                      </a:r>
                    </a:p>
                  </a:txBody>
                  <a:tcPr marL="78730" marR="78730" marT="39365" marB="39365" anchor="ctr"/>
                </a:tc>
                <a:tc>
                  <a:txBody>
                    <a:bodyPr/>
                    <a:lstStyle/>
                    <a:p>
                      <a:pPr algn="ctr"/>
                      <a:endParaRPr lang="ja-JP" altLang="en-US" sz="1500" dirty="0">
                        <a:solidFill>
                          <a:srgbClr val="FF0000"/>
                        </a:solidFill>
                      </a:endParaRPr>
                    </a:p>
                  </a:txBody>
                  <a:tcPr marL="78730" marR="78730" marT="39365" marB="39365" anchor="ctr"/>
                </a:tc>
                <a:extLst>
                  <a:ext uri="{0D108BD9-81ED-4DB2-BD59-A6C34878D82A}">
                    <a16:rowId xmlns:a16="http://schemas.microsoft.com/office/drawing/2014/main" val="10000"/>
                  </a:ext>
                </a:extLst>
              </a:tr>
              <a:tr h="255688">
                <a:tc>
                  <a:txBody>
                    <a:bodyPr/>
                    <a:lstStyle/>
                    <a:p>
                      <a:pPr algn="ctr"/>
                      <a:r>
                        <a:rPr lang="en-US" altLang="ja-JP" sz="1500" dirty="0"/>
                        <a:t>10</a:t>
                      </a:r>
                      <a:r>
                        <a:rPr lang="en-US" altLang="ja-JP" sz="1500" baseline="30000" dirty="0"/>
                        <a:t>0</a:t>
                      </a:r>
                      <a:endParaRPr lang="ja-JP" altLang="en-US" sz="1500" dirty="0"/>
                    </a:p>
                  </a:txBody>
                  <a:tcPr marL="78730" marR="78730" marT="39365" marB="39365" anchor="ctr"/>
                </a:tc>
                <a:tc>
                  <a:txBody>
                    <a:bodyPr/>
                    <a:lstStyle/>
                    <a:p>
                      <a:pPr algn="ctr"/>
                      <a:r>
                        <a:rPr lang="en-US" altLang="ja-JP" sz="1500" dirty="0"/>
                        <a:t>0</a:t>
                      </a:r>
                      <a:endParaRPr lang="ja-JP" altLang="en-US" sz="1500" dirty="0"/>
                    </a:p>
                  </a:txBody>
                  <a:tcPr marL="78730" marR="78730" marT="39365" marB="39365" anchor="ctr"/>
                </a:tc>
                <a:tc>
                  <a:txBody>
                    <a:bodyPr/>
                    <a:lstStyle/>
                    <a:p>
                      <a:pPr algn="ctr"/>
                      <a:r>
                        <a:rPr lang="en-US" altLang="ja-JP" sz="1500"/>
                        <a:t>14</a:t>
                      </a:r>
                    </a:p>
                  </a:txBody>
                  <a:tcPr marL="78730" marR="78730" marT="39365" marB="39365" anchor="ctr"/>
                </a:tc>
                <a:tc>
                  <a:txBody>
                    <a:bodyPr/>
                    <a:lstStyle/>
                    <a:p>
                      <a:pPr algn="ctr"/>
                      <a:r>
                        <a:rPr lang="en-US" altLang="ja-JP" sz="1500"/>
                        <a:t>10</a:t>
                      </a:r>
                      <a:r>
                        <a:rPr lang="en-US" altLang="ja-JP" sz="1500" baseline="30000"/>
                        <a:t>-14</a:t>
                      </a:r>
                      <a:endParaRPr lang="ja-JP" altLang="en-US" sz="1500"/>
                    </a:p>
                  </a:txBody>
                  <a:tcPr marL="78730" marR="78730" marT="39365" marB="39365" anchor="ctr"/>
                </a:tc>
                <a:tc rowSpan="7">
                  <a:txBody>
                    <a:bodyPr/>
                    <a:lstStyle/>
                    <a:p>
                      <a:pPr algn="ctr"/>
                      <a:r>
                        <a:rPr lang="ja-JP" altLang="en-US" sz="1500" dirty="0"/>
                        <a:t>酸性</a:t>
                      </a:r>
                    </a:p>
                  </a:txBody>
                  <a:tcPr marL="78730" marR="78730" marT="39365" marB="39365" anchor="ctr"/>
                </a:tc>
                <a:extLst>
                  <a:ext uri="{0D108BD9-81ED-4DB2-BD59-A6C34878D82A}">
                    <a16:rowId xmlns:a16="http://schemas.microsoft.com/office/drawing/2014/main" val="10001"/>
                  </a:ext>
                </a:extLst>
              </a:tr>
              <a:tr h="255688">
                <a:tc>
                  <a:txBody>
                    <a:bodyPr/>
                    <a:lstStyle/>
                    <a:p>
                      <a:pPr algn="ctr"/>
                      <a:r>
                        <a:rPr lang="en-US" altLang="ja-JP" sz="1500" dirty="0"/>
                        <a:t>10</a:t>
                      </a:r>
                      <a:r>
                        <a:rPr lang="en-US" altLang="ja-JP" sz="1500" baseline="30000" dirty="0"/>
                        <a:t>-1</a:t>
                      </a:r>
                      <a:endParaRPr lang="ja-JP" altLang="en-US" sz="1500" dirty="0"/>
                    </a:p>
                  </a:txBody>
                  <a:tcPr marL="78730" marR="78730" marT="39365" marB="39365" anchor="ctr"/>
                </a:tc>
                <a:tc>
                  <a:txBody>
                    <a:bodyPr/>
                    <a:lstStyle/>
                    <a:p>
                      <a:pPr algn="ctr"/>
                      <a:r>
                        <a:rPr lang="en-US" altLang="ja-JP" sz="1500" dirty="0"/>
                        <a:t>1</a:t>
                      </a:r>
                      <a:endParaRPr lang="ja-JP" altLang="en-US" sz="1500" dirty="0"/>
                    </a:p>
                  </a:txBody>
                  <a:tcPr marL="78730" marR="78730" marT="39365" marB="39365" anchor="ctr"/>
                </a:tc>
                <a:tc>
                  <a:txBody>
                    <a:bodyPr/>
                    <a:lstStyle/>
                    <a:p>
                      <a:pPr algn="ctr"/>
                      <a:r>
                        <a:rPr lang="en-US" altLang="ja-JP" sz="1500" dirty="0"/>
                        <a:t>13</a:t>
                      </a:r>
                    </a:p>
                  </a:txBody>
                  <a:tcPr marL="78730" marR="78730" marT="39365" marB="39365" anchor="ctr"/>
                </a:tc>
                <a:tc>
                  <a:txBody>
                    <a:bodyPr/>
                    <a:lstStyle/>
                    <a:p>
                      <a:pPr algn="ctr"/>
                      <a:r>
                        <a:rPr lang="en-US" altLang="ja-JP" sz="1500"/>
                        <a:t>10</a:t>
                      </a:r>
                      <a:r>
                        <a:rPr lang="en-US" altLang="ja-JP" sz="1500" baseline="30000"/>
                        <a:t>-13</a:t>
                      </a:r>
                      <a:endParaRPr lang="ja-JP" altLang="en-US" sz="150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02"/>
                  </a:ext>
                </a:extLst>
              </a:tr>
              <a:tr h="255688">
                <a:tc>
                  <a:txBody>
                    <a:bodyPr/>
                    <a:lstStyle/>
                    <a:p>
                      <a:pPr algn="ctr"/>
                      <a:r>
                        <a:rPr lang="en-US" altLang="ja-JP" sz="1500" dirty="0"/>
                        <a:t>10</a:t>
                      </a:r>
                      <a:r>
                        <a:rPr lang="en-US" altLang="ja-JP" sz="1500" baseline="30000" dirty="0"/>
                        <a:t>-2</a:t>
                      </a:r>
                      <a:endParaRPr lang="ja-JP" altLang="en-US" sz="1500" dirty="0"/>
                    </a:p>
                  </a:txBody>
                  <a:tcPr marL="78730" marR="78730" marT="39365" marB="39365" anchor="ctr"/>
                </a:tc>
                <a:tc>
                  <a:txBody>
                    <a:bodyPr/>
                    <a:lstStyle/>
                    <a:p>
                      <a:pPr algn="ctr"/>
                      <a:r>
                        <a:rPr lang="en-US" altLang="ja-JP" sz="1500"/>
                        <a:t>2</a:t>
                      </a:r>
                      <a:endParaRPr lang="ja-JP" altLang="en-US" sz="1500"/>
                    </a:p>
                  </a:txBody>
                  <a:tcPr marL="78730" marR="78730" marT="39365" marB="39365" anchor="ctr"/>
                </a:tc>
                <a:tc>
                  <a:txBody>
                    <a:bodyPr/>
                    <a:lstStyle/>
                    <a:p>
                      <a:pPr algn="ctr"/>
                      <a:r>
                        <a:rPr lang="en-US" altLang="ja-JP" sz="1500" dirty="0"/>
                        <a:t>12</a:t>
                      </a:r>
                    </a:p>
                  </a:txBody>
                  <a:tcPr marL="78730" marR="78730" marT="39365" marB="39365" anchor="ctr"/>
                </a:tc>
                <a:tc>
                  <a:txBody>
                    <a:bodyPr/>
                    <a:lstStyle/>
                    <a:p>
                      <a:pPr algn="ctr"/>
                      <a:r>
                        <a:rPr lang="en-US" altLang="ja-JP" sz="1500" dirty="0"/>
                        <a:t>10</a:t>
                      </a:r>
                      <a:r>
                        <a:rPr lang="en-US" altLang="ja-JP" sz="1500" baseline="30000" dirty="0"/>
                        <a:t>-12</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03"/>
                  </a:ext>
                </a:extLst>
              </a:tr>
              <a:tr h="255688">
                <a:tc>
                  <a:txBody>
                    <a:bodyPr/>
                    <a:lstStyle/>
                    <a:p>
                      <a:pPr algn="ctr"/>
                      <a:r>
                        <a:rPr lang="en-US" altLang="ja-JP" sz="1500"/>
                        <a:t>10</a:t>
                      </a:r>
                      <a:r>
                        <a:rPr lang="en-US" altLang="ja-JP" sz="1500" baseline="30000"/>
                        <a:t>-3</a:t>
                      </a:r>
                      <a:endParaRPr lang="ja-JP" altLang="en-US" sz="1500"/>
                    </a:p>
                  </a:txBody>
                  <a:tcPr marL="78730" marR="78730" marT="39365" marB="39365" anchor="ctr"/>
                </a:tc>
                <a:tc>
                  <a:txBody>
                    <a:bodyPr/>
                    <a:lstStyle/>
                    <a:p>
                      <a:pPr algn="ctr"/>
                      <a:r>
                        <a:rPr lang="en-US" altLang="ja-JP" sz="1500"/>
                        <a:t>3</a:t>
                      </a:r>
                      <a:endParaRPr lang="ja-JP" altLang="en-US" sz="1500"/>
                    </a:p>
                  </a:txBody>
                  <a:tcPr marL="78730" marR="78730" marT="39365" marB="39365" anchor="ctr"/>
                </a:tc>
                <a:tc>
                  <a:txBody>
                    <a:bodyPr/>
                    <a:lstStyle/>
                    <a:p>
                      <a:pPr algn="ctr"/>
                      <a:r>
                        <a:rPr lang="en-US" altLang="ja-JP" sz="1500"/>
                        <a:t>11</a:t>
                      </a:r>
                    </a:p>
                  </a:txBody>
                  <a:tcPr marL="78730" marR="78730" marT="39365" marB="39365" anchor="ctr"/>
                </a:tc>
                <a:tc>
                  <a:txBody>
                    <a:bodyPr/>
                    <a:lstStyle/>
                    <a:p>
                      <a:pPr algn="ctr"/>
                      <a:r>
                        <a:rPr lang="en-US" altLang="ja-JP" sz="1500" dirty="0"/>
                        <a:t>10</a:t>
                      </a:r>
                      <a:r>
                        <a:rPr lang="en-US" altLang="ja-JP" sz="1500" baseline="30000" dirty="0"/>
                        <a:t>-11</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04"/>
                  </a:ext>
                </a:extLst>
              </a:tr>
              <a:tr h="255688">
                <a:tc>
                  <a:txBody>
                    <a:bodyPr/>
                    <a:lstStyle/>
                    <a:p>
                      <a:pPr algn="ctr"/>
                      <a:r>
                        <a:rPr lang="en-US" altLang="ja-JP" sz="1500"/>
                        <a:t>10</a:t>
                      </a:r>
                      <a:r>
                        <a:rPr lang="en-US" altLang="ja-JP" sz="1500" baseline="30000"/>
                        <a:t>-4</a:t>
                      </a:r>
                      <a:endParaRPr lang="ja-JP" altLang="en-US" sz="1500"/>
                    </a:p>
                  </a:txBody>
                  <a:tcPr marL="78730" marR="78730" marT="39365" marB="39365" anchor="ctr"/>
                </a:tc>
                <a:tc>
                  <a:txBody>
                    <a:bodyPr/>
                    <a:lstStyle/>
                    <a:p>
                      <a:pPr algn="ctr"/>
                      <a:r>
                        <a:rPr lang="en-US" altLang="ja-JP" sz="1500"/>
                        <a:t>4</a:t>
                      </a:r>
                      <a:endParaRPr lang="ja-JP" altLang="en-US" sz="1500"/>
                    </a:p>
                  </a:txBody>
                  <a:tcPr marL="78730" marR="78730" marT="39365" marB="39365" anchor="ctr"/>
                </a:tc>
                <a:tc>
                  <a:txBody>
                    <a:bodyPr/>
                    <a:lstStyle/>
                    <a:p>
                      <a:pPr algn="ctr"/>
                      <a:r>
                        <a:rPr lang="en-US" altLang="ja-JP" sz="1500"/>
                        <a:t>10</a:t>
                      </a:r>
                    </a:p>
                  </a:txBody>
                  <a:tcPr marL="78730" marR="78730" marT="39365" marB="39365" anchor="ctr"/>
                </a:tc>
                <a:tc>
                  <a:txBody>
                    <a:bodyPr/>
                    <a:lstStyle/>
                    <a:p>
                      <a:pPr algn="ctr"/>
                      <a:r>
                        <a:rPr lang="en-US" altLang="ja-JP" sz="1500" dirty="0"/>
                        <a:t>10</a:t>
                      </a:r>
                      <a:r>
                        <a:rPr lang="en-US" altLang="ja-JP" sz="1500" baseline="30000" dirty="0"/>
                        <a:t>-10</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05"/>
                  </a:ext>
                </a:extLst>
              </a:tr>
              <a:tr h="255688">
                <a:tc>
                  <a:txBody>
                    <a:bodyPr/>
                    <a:lstStyle/>
                    <a:p>
                      <a:pPr algn="ctr"/>
                      <a:r>
                        <a:rPr lang="en-US" altLang="ja-JP" sz="1500"/>
                        <a:t>10</a:t>
                      </a:r>
                      <a:r>
                        <a:rPr lang="en-US" altLang="ja-JP" sz="1500" baseline="30000"/>
                        <a:t>-5</a:t>
                      </a:r>
                      <a:endParaRPr lang="ja-JP" altLang="en-US" sz="1500"/>
                    </a:p>
                  </a:txBody>
                  <a:tcPr marL="78730" marR="78730" marT="39365" marB="39365" anchor="ctr"/>
                </a:tc>
                <a:tc>
                  <a:txBody>
                    <a:bodyPr/>
                    <a:lstStyle/>
                    <a:p>
                      <a:pPr algn="ctr"/>
                      <a:r>
                        <a:rPr lang="en-US" altLang="ja-JP" sz="1500"/>
                        <a:t>5</a:t>
                      </a:r>
                      <a:endParaRPr lang="ja-JP" altLang="en-US" sz="1500"/>
                    </a:p>
                  </a:txBody>
                  <a:tcPr marL="78730" marR="78730" marT="39365" marB="39365" anchor="ctr"/>
                </a:tc>
                <a:tc>
                  <a:txBody>
                    <a:bodyPr/>
                    <a:lstStyle/>
                    <a:p>
                      <a:pPr algn="ctr"/>
                      <a:r>
                        <a:rPr lang="en-US" altLang="ja-JP" sz="1500"/>
                        <a:t>9</a:t>
                      </a:r>
                    </a:p>
                  </a:txBody>
                  <a:tcPr marL="78730" marR="78730" marT="39365" marB="39365" anchor="ctr"/>
                </a:tc>
                <a:tc>
                  <a:txBody>
                    <a:bodyPr/>
                    <a:lstStyle/>
                    <a:p>
                      <a:pPr algn="ctr"/>
                      <a:r>
                        <a:rPr lang="en-US" altLang="ja-JP" sz="1500" dirty="0"/>
                        <a:t>10</a:t>
                      </a:r>
                      <a:r>
                        <a:rPr lang="en-US" altLang="ja-JP" sz="1500" baseline="30000" dirty="0"/>
                        <a:t>-9</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06"/>
                  </a:ext>
                </a:extLst>
              </a:tr>
              <a:tr h="255688">
                <a:tc>
                  <a:txBody>
                    <a:bodyPr/>
                    <a:lstStyle/>
                    <a:p>
                      <a:pPr algn="ctr"/>
                      <a:r>
                        <a:rPr lang="en-US" altLang="ja-JP" sz="1500"/>
                        <a:t>10</a:t>
                      </a:r>
                      <a:r>
                        <a:rPr lang="en-US" altLang="ja-JP" sz="1500" baseline="30000"/>
                        <a:t>-6</a:t>
                      </a:r>
                      <a:endParaRPr lang="ja-JP" altLang="en-US" sz="1500"/>
                    </a:p>
                  </a:txBody>
                  <a:tcPr marL="78730" marR="78730" marT="39365" marB="39365" anchor="ctr"/>
                </a:tc>
                <a:tc>
                  <a:txBody>
                    <a:bodyPr/>
                    <a:lstStyle/>
                    <a:p>
                      <a:pPr algn="ctr"/>
                      <a:r>
                        <a:rPr lang="en-US" altLang="ja-JP" sz="1500"/>
                        <a:t>6</a:t>
                      </a:r>
                      <a:endParaRPr lang="ja-JP" altLang="en-US" sz="1500"/>
                    </a:p>
                  </a:txBody>
                  <a:tcPr marL="78730" marR="78730" marT="39365" marB="39365" anchor="ctr"/>
                </a:tc>
                <a:tc>
                  <a:txBody>
                    <a:bodyPr/>
                    <a:lstStyle/>
                    <a:p>
                      <a:pPr algn="ctr"/>
                      <a:r>
                        <a:rPr lang="en-US" altLang="ja-JP" sz="1500"/>
                        <a:t>8</a:t>
                      </a:r>
                    </a:p>
                  </a:txBody>
                  <a:tcPr marL="78730" marR="78730" marT="39365" marB="39365" anchor="ctr"/>
                </a:tc>
                <a:tc>
                  <a:txBody>
                    <a:bodyPr/>
                    <a:lstStyle/>
                    <a:p>
                      <a:pPr algn="ctr"/>
                      <a:r>
                        <a:rPr lang="en-US" altLang="ja-JP" sz="1500" dirty="0"/>
                        <a:t>10</a:t>
                      </a:r>
                      <a:r>
                        <a:rPr lang="en-US" altLang="ja-JP" sz="1500" baseline="30000" dirty="0"/>
                        <a:t>-8</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07"/>
                  </a:ext>
                </a:extLst>
              </a:tr>
              <a:tr h="255688">
                <a:tc>
                  <a:txBody>
                    <a:bodyPr/>
                    <a:lstStyle/>
                    <a:p>
                      <a:pPr algn="ctr"/>
                      <a:r>
                        <a:rPr lang="en-US" altLang="ja-JP" sz="1500"/>
                        <a:t>10</a:t>
                      </a:r>
                      <a:r>
                        <a:rPr lang="en-US" altLang="ja-JP" sz="1500" baseline="30000"/>
                        <a:t>-7</a:t>
                      </a:r>
                      <a:endParaRPr lang="ja-JP" altLang="en-US" sz="1500"/>
                    </a:p>
                  </a:txBody>
                  <a:tcPr marL="78730" marR="78730" marT="39365" marB="39365" anchor="ctr"/>
                </a:tc>
                <a:tc>
                  <a:txBody>
                    <a:bodyPr/>
                    <a:lstStyle/>
                    <a:p>
                      <a:pPr algn="ctr"/>
                      <a:r>
                        <a:rPr lang="en-US" altLang="ja-JP" sz="1500"/>
                        <a:t>7</a:t>
                      </a:r>
                      <a:endParaRPr lang="ja-JP" altLang="en-US" sz="1500"/>
                    </a:p>
                  </a:txBody>
                  <a:tcPr marL="78730" marR="78730" marT="39365" marB="39365" anchor="ctr"/>
                </a:tc>
                <a:tc>
                  <a:txBody>
                    <a:bodyPr/>
                    <a:lstStyle/>
                    <a:p>
                      <a:pPr algn="ctr"/>
                      <a:r>
                        <a:rPr lang="en-US" altLang="ja-JP" sz="1500"/>
                        <a:t>7</a:t>
                      </a:r>
                    </a:p>
                  </a:txBody>
                  <a:tcPr marL="78730" marR="78730" marT="39365" marB="39365" anchor="ctr"/>
                </a:tc>
                <a:tc>
                  <a:txBody>
                    <a:bodyPr/>
                    <a:lstStyle/>
                    <a:p>
                      <a:pPr algn="ctr"/>
                      <a:r>
                        <a:rPr lang="en-US" altLang="ja-JP" sz="1500" dirty="0"/>
                        <a:t>10</a:t>
                      </a:r>
                      <a:r>
                        <a:rPr lang="en-US" altLang="ja-JP" sz="1500" baseline="30000" dirty="0"/>
                        <a:t>-7</a:t>
                      </a:r>
                      <a:endParaRPr lang="ja-JP" altLang="en-US" sz="1500" dirty="0"/>
                    </a:p>
                  </a:txBody>
                  <a:tcPr marL="78730" marR="78730" marT="39365" marB="39365" anchor="ctr"/>
                </a:tc>
                <a:tc>
                  <a:txBody>
                    <a:bodyPr/>
                    <a:lstStyle/>
                    <a:p>
                      <a:pPr algn="ctr"/>
                      <a:r>
                        <a:rPr lang="ja-JP" altLang="en-US" sz="1500" dirty="0"/>
                        <a:t>中性</a:t>
                      </a:r>
                    </a:p>
                  </a:txBody>
                  <a:tcPr marL="78730" marR="78730" marT="39365" marB="39365" anchor="ctr"/>
                </a:tc>
                <a:extLst>
                  <a:ext uri="{0D108BD9-81ED-4DB2-BD59-A6C34878D82A}">
                    <a16:rowId xmlns:a16="http://schemas.microsoft.com/office/drawing/2014/main" val="10008"/>
                  </a:ext>
                </a:extLst>
              </a:tr>
              <a:tr h="255688">
                <a:tc>
                  <a:txBody>
                    <a:bodyPr/>
                    <a:lstStyle/>
                    <a:p>
                      <a:pPr algn="ctr"/>
                      <a:r>
                        <a:rPr lang="en-US" altLang="ja-JP" sz="1500"/>
                        <a:t>10</a:t>
                      </a:r>
                      <a:r>
                        <a:rPr lang="en-US" altLang="ja-JP" sz="1500" baseline="30000"/>
                        <a:t>-8</a:t>
                      </a:r>
                      <a:endParaRPr lang="ja-JP" altLang="en-US" sz="1500"/>
                    </a:p>
                  </a:txBody>
                  <a:tcPr marL="78730" marR="78730" marT="39365" marB="39365" anchor="ctr"/>
                </a:tc>
                <a:tc>
                  <a:txBody>
                    <a:bodyPr/>
                    <a:lstStyle/>
                    <a:p>
                      <a:pPr algn="ctr"/>
                      <a:r>
                        <a:rPr lang="en-US" altLang="ja-JP" sz="1500"/>
                        <a:t>8</a:t>
                      </a:r>
                      <a:endParaRPr lang="ja-JP" altLang="en-US" sz="1500"/>
                    </a:p>
                  </a:txBody>
                  <a:tcPr marL="78730" marR="78730" marT="39365" marB="39365" anchor="ctr"/>
                </a:tc>
                <a:tc>
                  <a:txBody>
                    <a:bodyPr/>
                    <a:lstStyle/>
                    <a:p>
                      <a:pPr algn="ctr"/>
                      <a:r>
                        <a:rPr lang="en-US" altLang="ja-JP" sz="1500"/>
                        <a:t>6</a:t>
                      </a:r>
                    </a:p>
                  </a:txBody>
                  <a:tcPr marL="78730" marR="78730" marT="39365" marB="39365" anchor="ctr"/>
                </a:tc>
                <a:tc>
                  <a:txBody>
                    <a:bodyPr/>
                    <a:lstStyle/>
                    <a:p>
                      <a:pPr algn="ctr"/>
                      <a:r>
                        <a:rPr lang="en-US" altLang="ja-JP" sz="1500" dirty="0"/>
                        <a:t>10</a:t>
                      </a:r>
                      <a:r>
                        <a:rPr lang="en-US" altLang="ja-JP" sz="1500" baseline="30000" dirty="0"/>
                        <a:t>-6</a:t>
                      </a:r>
                      <a:endParaRPr lang="ja-JP" altLang="en-US" sz="1500" dirty="0"/>
                    </a:p>
                  </a:txBody>
                  <a:tcPr marL="78730" marR="78730" marT="39365" marB="39365" anchor="ctr"/>
                </a:tc>
                <a:tc rowSpan="7">
                  <a:txBody>
                    <a:bodyPr/>
                    <a:lstStyle/>
                    <a:p>
                      <a:pPr algn="ctr"/>
                      <a:r>
                        <a:rPr lang="ja-JP" altLang="en-US" sz="1500" dirty="0"/>
                        <a:t>塩基性</a:t>
                      </a:r>
                    </a:p>
                  </a:txBody>
                  <a:tcPr marL="78730" marR="78730" marT="39365" marB="39365" anchor="ctr"/>
                </a:tc>
                <a:extLst>
                  <a:ext uri="{0D108BD9-81ED-4DB2-BD59-A6C34878D82A}">
                    <a16:rowId xmlns:a16="http://schemas.microsoft.com/office/drawing/2014/main" val="10009"/>
                  </a:ext>
                </a:extLst>
              </a:tr>
              <a:tr h="255688">
                <a:tc>
                  <a:txBody>
                    <a:bodyPr/>
                    <a:lstStyle/>
                    <a:p>
                      <a:pPr algn="ctr"/>
                      <a:r>
                        <a:rPr lang="en-US" altLang="ja-JP" sz="1500"/>
                        <a:t>10</a:t>
                      </a:r>
                      <a:r>
                        <a:rPr lang="en-US" altLang="ja-JP" sz="1500" baseline="30000"/>
                        <a:t>-9</a:t>
                      </a:r>
                      <a:endParaRPr lang="ja-JP" altLang="en-US" sz="1500"/>
                    </a:p>
                  </a:txBody>
                  <a:tcPr marL="78730" marR="78730" marT="39365" marB="39365" anchor="ctr"/>
                </a:tc>
                <a:tc>
                  <a:txBody>
                    <a:bodyPr/>
                    <a:lstStyle/>
                    <a:p>
                      <a:pPr algn="ctr"/>
                      <a:r>
                        <a:rPr lang="en-US" altLang="ja-JP" sz="1500"/>
                        <a:t>9</a:t>
                      </a:r>
                      <a:endParaRPr lang="ja-JP" altLang="en-US" sz="1500"/>
                    </a:p>
                  </a:txBody>
                  <a:tcPr marL="78730" marR="78730" marT="39365" marB="39365" anchor="ctr"/>
                </a:tc>
                <a:tc>
                  <a:txBody>
                    <a:bodyPr/>
                    <a:lstStyle/>
                    <a:p>
                      <a:pPr algn="ctr"/>
                      <a:r>
                        <a:rPr lang="en-US" altLang="ja-JP" sz="1500"/>
                        <a:t>5</a:t>
                      </a:r>
                    </a:p>
                  </a:txBody>
                  <a:tcPr marL="78730" marR="78730" marT="39365" marB="39365" anchor="ctr"/>
                </a:tc>
                <a:tc>
                  <a:txBody>
                    <a:bodyPr/>
                    <a:lstStyle/>
                    <a:p>
                      <a:pPr algn="ctr"/>
                      <a:r>
                        <a:rPr lang="en-US" altLang="ja-JP" sz="1500" dirty="0"/>
                        <a:t>10</a:t>
                      </a:r>
                      <a:r>
                        <a:rPr lang="en-US" altLang="ja-JP" sz="1500" baseline="30000" dirty="0"/>
                        <a:t>-5</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10"/>
                  </a:ext>
                </a:extLst>
              </a:tr>
              <a:tr h="255688">
                <a:tc>
                  <a:txBody>
                    <a:bodyPr/>
                    <a:lstStyle/>
                    <a:p>
                      <a:pPr algn="ctr"/>
                      <a:r>
                        <a:rPr lang="en-US" altLang="ja-JP" sz="1500"/>
                        <a:t>10</a:t>
                      </a:r>
                      <a:r>
                        <a:rPr lang="en-US" altLang="ja-JP" sz="1500" baseline="30000"/>
                        <a:t>-10</a:t>
                      </a:r>
                      <a:endParaRPr lang="ja-JP" altLang="en-US" sz="1500"/>
                    </a:p>
                  </a:txBody>
                  <a:tcPr marL="78730" marR="78730" marT="39365" marB="39365" anchor="ctr"/>
                </a:tc>
                <a:tc>
                  <a:txBody>
                    <a:bodyPr/>
                    <a:lstStyle/>
                    <a:p>
                      <a:pPr algn="ctr"/>
                      <a:r>
                        <a:rPr lang="en-US" altLang="ja-JP" sz="1500"/>
                        <a:t>10</a:t>
                      </a:r>
                      <a:endParaRPr lang="ja-JP" altLang="en-US" sz="1500"/>
                    </a:p>
                  </a:txBody>
                  <a:tcPr marL="78730" marR="78730" marT="39365" marB="39365" anchor="ctr"/>
                </a:tc>
                <a:tc>
                  <a:txBody>
                    <a:bodyPr/>
                    <a:lstStyle/>
                    <a:p>
                      <a:pPr algn="ctr"/>
                      <a:r>
                        <a:rPr lang="en-US" altLang="ja-JP" sz="1500"/>
                        <a:t>4</a:t>
                      </a:r>
                    </a:p>
                  </a:txBody>
                  <a:tcPr marL="78730" marR="78730" marT="39365" marB="39365" anchor="ctr"/>
                </a:tc>
                <a:tc>
                  <a:txBody>
                    <a:bodyPr/>
                    <a:lstStyle/>
                    <a:p>
                      <a:pPr algn="ctr"/>
                      <a:r>
                        <a:rPr lang="en-US" altLang="ja-JP" sz="1500" dirty="0"/>
                        <a:t>10</a:t>
                      </a:r>
                      <a:r>
                        <a:rPr lang="en-US" altLang="ja-JP" sz="1500" baseline="30000" dirty="0"/>
                        <a:t>-4</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11"/>
                  </a:ext>
                </a:extLst>
              </a:tr>
              <a:tr h="255688">
                <a:tc>
                  <a:txBody>
                    <a:bodyPr/>
                    <a:lstStyle/>
                    <a:p>
                      <a:pPr algn="ctr"/>
                      <a:r>
                        <a:rPr lang="en-US" altLang="ja-JP" sz="1500"/>
                        <a:t>10</a:t>
                      </a:r>
                      <a:r>
                        <a:rPr lang="en-US" altLang="ja-JP" sz="1500" baseline="30000"/>
                        <a:t>-11</a:t>
                      </a:r>
                      <a:endParaRPr lang="ja-JP" altLang="en-US" sz="1500"/>
                    </a:p>
                  </a:txBody>
                  <a:tcPr marL="78730" marR="78730" marT="39365" marB="39365" anchor="ctr"/>
                </a:tc>
                <a:tc>
                  <a:txBody>
                    <a:bodyPr/>
                    <a:lstStyle/>
                    <a:p>
                      <a:pPr algn="ctr"/>
                      <a:r>
                        <a:rPr lang="en-US" altLang="ja-JP" sz="1500"/>
                        <a:t>11</a:t>
                      </a:r>
                      <a:endParaRPr lang="ja-JP" altLang="en-US" sz="1500"/>
                    </a:p>
                  </a:txBody>
                  <a:tcPr marL="78730" marR="78730" marT="39365" marB="39365" anchor="ctr"/>
                </a:tc>
                <a:tc>
                  <a:txBody>
                    <a:bodyPr/>
                    <a:lstStyle/>
                    <a:p>
                      <a:pPr algn="ctr"/>
                      <a:r>
                        <a:rPr lang="en-US" altLang="ja-JP" sz="1500"/>
                        <a:t>3</a:t>
                      </a:r>
                    </a:p>
                  </a:txBody>
                  <a:tcPr marL="78730" marR="78730" marT="39365" marB="39365" anchor="ctr"/>
                </a:tc>
                <a:tc>
                  <a:txBody>
                    <a:bodyPr/>
                    <a:lstStyle/>
                    <a:p>
                      <a:pPr algn="ctr"/>
                      <a:r>
                        <a:rPr lang="en-US" altLang="ja-JP" sz="1500" dirty="0"/>
                        <a:t>10</a:t>
                      </a:r>
                      <a:r>
                        <a:rPr lang="en-US" altLang="ja-JP" sz="1500" baseline="30000" dirty="0"/>
                        <a:t>-3</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12"/>
                  </a:ext>
                </a:extLst>
              </a:tr>
              <a:tr h="255688">
                <a:tc>
                  <a:txBody>
                    <a:bodyPr/>
                    <a:lstStyle/>
                    <a:p>
                      <a:pPr algn="ctr"/>
                      <a:r>
                        <a:rPr lang="en-US" altLang="ja-JP" sz="1500"/>
                        <a:t>10</a:t>
                      </a:r>
                      <a:r>
                        <a:rPr lang="en-US" altLang="ja-JP" sz="1500" baseline="30000"/>
                        <a:t>-12</a:t>
                      </a:r>
                      <a:endParaRPr lang="ja-JP" altLang="en-US" sz="1500"/>
                    </a:p>
                  </a:txBody>
                  <a:tcPr marL="78730" marR="78730" marT="39365" marB="39365" anchor="ctr"/>
                </a:tc>
                <a:tc>
                  <a:txBody>
                    <a:bodyPr/>
                    <a:lstStyle/>
                    <a:p>
                      <a:pPr algn="ctr"/>
                      <a:r>
                        <a:rPr lang="en-US" altLang="ja-JP" sz="1500"/>
                        <a:t>12</a:t>
                      </a:r>
                      <a:endParaRPr lang="ja-JP" altLang="en-US" sz="1500"/>
                    </a:p>
                  </a:txBody>
                  <a:tcPr marL="78730" marR="78730" marT="39365" marB="39365" anchor="ctr"/>
                </a:tc>
                <a:tc>
                  <a:txBody>
                    <a:bodyPr/>
                    <a:lstStyle/>
                    <a:p>
                      <a:pPr algn="ctr"/>
                      <a:r>
                        <a:rPr lang="en-US" altLang="ja-JP" sz="1500"/>
                        <a:t>2</a:t>
                      </a:r>
                    </a:p>
                  </a:txBody>
                  <a:tcPr marL="78730" marR="78730" marT="39365" marB="39365" anchor="ctr"/>
                </a:tc>
                <a:tc>
                  <a:txBody>
                    <a:bodyPr/>
                    <a:lstStyle/>
                    <a:p>
                      <a:pPr algn="ctr"/>
                      <a:r>
                        <a:rPr lang="en-US" altLang="ja-JP" sz="1500" dirty="0"/>
                        <a:t>10</a:t>
                      </a:r>
                      <a:r>
                        <a:rPr lang="en-US" altLang="ja-JP" sz="1500" baseline="30000" dirty="0"/>
                        <a:t>-2</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13"/>
                  </a:ext>
                </a:extLst>
              </a:tr>
              <a:tr h="255688">
                <a:tc>
                  <a:txBody>
                    <a:bodyPr/>
                    <a:lstStyle/>
                    <a:p>
                      <a:pPr algn="ctr"/>
                      <a:r>
                        <a:rPr lang="en-US" altLang="ja-JP" sz="1500"/>
                        <a:t>10</a:t>
                      </a:r>
                      <a:r>
                        <a:rPr lang="en-US" altLang="ja-JP" sz="1500" baseline="30000"/>
                        <a:t>-13</a:t>
                      </a:r>
                      <a:endParaRPr lang="ja-JP" altLang="en-US" sz="1500"/>
                    </a:p>
                  </a:txBody>
                  <a:tcPr marL="78730" marR="78730" marT="39365" marB="39365" anchor="ctr"/>
                </a:tc>
                <a:tc>
                  <a:txBody>
                    <a:bodyPr/>
                    <a:lstStyle/>
                    <a:p>
                      <a:pPr algn="ctr"/>
                      <a:r>
                        <a:rPr lang="en-US" altLang="ja-JP" sz="1500"/>
                        <a:t>13</a:t>
                      </a:r>
                      <a:endParaRPr lang="ja-JP" altLang="en-US" sz="1500"/>
                    </a:p>
                  </a:txBody>
                  <a:tcPr marL="78730" marR="78730" marT="39365" marB="39365" anchor="ctr"/>
                </a:tc>
                <a:tc>
                  <a:txBody>
                    <a:bodyPr/>
                    <a:lstStyle/>
                    <a:p>
                      <a:pPr algn="ctr"/>
                      <a:r>
                        <a:rPr lang="en-US" altLang="ja-JP" sz="1500"/>
                        <a:t>1</a:t>
                      </a:r>
                    </a:p>
                  </a:txBody>
                  <a:tcPr marL="78730" marR="78730" marT="39365" marB="39365" anchor="ctr"/>
                </a:tc>
                <a:tc>
                  <a:txBody>
                    <a:bodyPr/>
                    <a:lstStyle/>
                    <a:p>
                      <a:pPr algn="ctr"/>
                      <a:r>
                        <a:rPr lang="en-US" altLang="ja-JP" sz="1500" dirty="0"/>
                        <a:t>10</a:t>
                      </a:r>
                      <a:r>
                        <a:rPr lang="en-US" altLang="ja-JP" sz="1500" baseline="30000" dirty="0"/>
                        <a:t>-1</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14"/>
                  </a:ext>
                </a:extLst>
              </a:tr>
              <a:tr h="255688">
                <a:tc>
                  <a:txBody>
                    <a:bodyPr/>
                    <a:lstStyle/>
                    <a:p>
                      <a:pPr algn="ctr"/>
                      <a:r>
                        <a:rPr lang="en-US" altLang="ja-JP" sz="1500"/>
                        <a:t>10</a:t>
                      </a:r>
                      <a:r>
                        <a:rPr lang="en-US" altLang="ja-JP" sz="1500" baseline="30000"/>
                        <a:t>-14</a:t>
                      </a:r>
                      <a:endParaRPr lang="ja-JP" altLang="en-US" sz="1500"/>
                    </a:p>
                  </a:txBody>
                  <a:tcPr marL="78730" marR="78730" marT="39365" marB="39365" anchor="ctr"/>
                </a:tc>
                <a:tc>
                  <a:txBody>
                    <a:bodyPr/>
                    <a:lstStyle/>
                    <a:p>
                      <a:pPr algn="ctr"/>
                      <a:r>
                        <a:rPr lang="en-US" altLang="ja-JP" sz="1500"/>
                        <a:t>14</a:t>
                      </a:r>
                      <a:endParaRPr lang="ja-JP" altLang="en-US" sz="1500"/>
                    </a:p>
                  </a:txBody>
                  <a:tcPr marL="78730" marR="78730" marT="39365" marB="39365" anchor="ctr"/>
                </a:tc>
                <a:tc>
                  <a:txBody>
                    <a:bodyPr/>
                    <a:lstStyle/>
                    <a:p>
                      <a:pPr algn="ctr"/>
                      <a:r>
                        <a:rPr lang="en-US" altLang="ja-JP" sz="1500"/>
                        <a:t>0</a:t>
                      </a:r>
                    </a:p>
                  </a:txBody>
                  <a:tcPr marL="78730" marR="78730" marT="39365" marB="39365" anchor="ctr"/>
                </a:tc>
                <a:tc>
                  <a:txBody>
                    <a:bodyPr/>
                    <a:lstStyle/>
                    <a:p>
                      <a:pPr algn="ctr"/>
                      <a:r>
                        <a:rPr lang="en-US" altLang="ja-JP" sz="1500" dirty="0"/>
                        <a:t>10</a:t>
                      </a:r>
                      <a:r>
                        <a:rPr lang="en-US" altLang="ja-JP" sz="1500" baseline="30000" dirty="0"/>
                        <a:t>0</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15"/>
                  </a:ext>
                </a:extLst>
              </a:tr>
            </a:tbl>
          </a:graphicData>
        </a:graphic>
      </p:graphicFrame>
      <p:sp>
        <p:nvSpPr>
          <p:cNvPr id="5" name="テキスト ボックス 4"/>
          <p:cNvSpPr txBox="1"/>
          <p:nvPr/>
        </p:nvSpPr>
        <p:spPr>
          <a:xfrm>
            <a:off x="827584" y="764704"/>
            <a:ext cx="7138493" cy="400110"/>
          </a:xfrm>
          <a:prstGeom prst="rect">
            <a:avLst/>
          </a:prstGeom>
          <a:noFill/>
        </p:spPr>
        <p:txBody>
          <a:bodyPr wrap="none" rtlCol="0">
            <a:spAutoFit/>
          </a:bodyPr>
          <a:lstStyle/>
          <a:p>
            <a:r>
              <a:rPr lang="ja-JP" altLang="en-US" sz="2000" b="1" dirty="0"/>
              <a:t>水素イオン濃度</a:t>
            </a:r>
            <a:r>
              <a:rPr lang="en-US" altLang="ja-JP" sz="2000" b="1" dirty="0"/>
              <a:t>[</a:t>
            </a:r>
            <a:r>
              <a:rPr lang="ja-JP" altLang="en-US" sz="2000" b="1" dirty="0"/>
              <a:t>Ｈ</a:t>
            </a:r>
            <a:r>
              <a:rPr lang="ja-JP" altLang="en-US" sz="2000" b="1" baseline="30000" dirty="0"/>
              <a:t>＋</a:t>
            </a:r>
            <a:r>
              <a:rPr lang="en-US" altLang="ja-JP" sz="2000" b="1" dirty="0"/>
              <a:t>]</a:t>
            </a:r>
            <a:r>
              <a:rPr lang="ja-JP" altLang="en-US" sz="2000" b="1" dirty="0"/>
              <a:t>＝酸の価数</a:t>
            </a:r>
            <a:r>
              <a:rPr lang="en-US" altLang="ja-JP" sz="2000" b="1" dirty="0"/>
              <a:t>×</a:t>
            </a:r>
            <a:r>
              <a:rPr lang="ja-JP" altLang="en-US" sz="2000" b="1" dirty="0"/>
              <a:t>酸のモル濃度</a:t>
            </a:r>
            <a:r>
              <a:rPr lang="en-US" altLang="ja-JP" sz="2000" b="1" dirty="0"/>
              <a:t>×</a:t>
            </a:r>
            <a:r>
              <a:rPr lang="ja-JP" altLang="en-US" sz="2000" b="1" dirty="0"/>
              <a:t>酸の電離度</a:t>
            </a:r>
            <a:endParaRPr kumimoji="1" lang="ja-JP" altLang="en-US" sz="2000" dirty="0"/>
          </a:p>
        </p:txBody>
      </p:sp>
    </p:spTree>
    <p:extLst>
      <p:ext uri="{BB962C8B-B14F-4D97-AF65-F5344CB8AC3E}">
        <p14:creationId xmlns:p14="http://schemas.microsoft.com/office/powerpoint/2010/main" val="87704507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203</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平成２７年度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問２９</a:t>
            </a:r>
          </a:p>
        </p:txBody>
      </p:sp>
      <p:sp>
        <p:nvSpPr>
          <p:cNvPr id="7" name="テキスト ボックス 6"/>
          <p:cNvSpPr txBox="1"/>
          <p:nvPr/>
        </p:nvSpPr>
        <p:spPr>
          <a:xfrm>
            <a:off x="636149" y="1196752"/>
            <a:ext cx="8075865" cy="1815882"/>
          </a:xfrm>
          <a:prstGeom prst="rect">
            <a:avLst/>
          </a:prstGeom>
          <a:noFill/>
        </p:spPr>
        <p:txBody>
          <a:bodyPr wrap="square" rtlCol="0">
            <a:spAutoFit/>
          </a:bodyPr>
          <a:lstStyle/>
          <a:p>
            <a:r>
              <a:rPr kumimoji="1" lang="ja-JP" altLang="en-US" sz="2800" dirty="0"/>
              <a:t>以下の塩のうち、その水溶液に</a:t>
            </a:r>
            <a:r>
              <a:rPr kumimoji="1" lang="ja-JP" altLang="en-US" sz="2800" b="1" dirty="0">
                <a:solidFill>
                  <a:srgbClr val="FF0000"/>
                </a:solidFill>
              </a:rPr>
              <a:t>フェノールフタレイン</a:t>
            </a:r>
            <a:r>
              <a:rPr kumimoji="1" lang="ja-JP" altLang="en-US" sz="2800" dirty="0"/>
              <a:t>溶液を滴下したとき、赤色に呈色するものとして、最も適当なものを一つ選び、その番号を解答欄に記入しなさい。</a:t>
            </a:r>
          </a:p>
        </p:txBody>
      </p:sp>
      <p:sp>
        <p:nvSpPr>
          <p:cNvPr id="8" name="テキスト ボックス 7"/>
          <p:cNvSpPr txBox="1"/>
          <p:nvPr/>
        </p:nvSpPr>
        <p:spPr>
          <a:xfrm>
            <a:off x="1691680" y="3529359"/>
            <a:ext cx="4876656" cy="2554545"/>
          </a:xfrm>
          <a:prstGeom prst="rect">
            <a:avLst/>
          </a:prstGeom>
          <a:noFill/>
        </p:spPr>
        <p:txBody>
          <a:bodyPr wrap="none" rtlCol="0">
            <a:spAutoFit/>
          </a:bodyPr>
          <a:lstStyle/>
          <a:p>
            <a:r>
              <a:rPr lang="ja-JP" altLang="en-US" sz="4000" dirty="0">
                <a:latin typeface="+mn-ea"/>
                <a:ea typeface="+mn-ea"/>
              </a:rPr>
              <a:t>１ 　塩化ナトリウム</a:t>
            </a:r>
          </a:p>
          <a:p>
            <a:r>
              <a:rPr lang="ja-JP" altLang="en-US" sz="4000" dirty="0">
                <a:latin typeface="+mn-ea"/>
                <a:ea typeface="+mn-ea"/>
              </a:rPr>
              <a:t>２ 　酢酸ナトリウム</a:t>
            </a:r>
          </a:p>
          <a:p>
            <a:r>
              <a:rPr lang="ja-JP" altLang="en-US" sz="4000" dirty="0">
                <a:latin typeface="+mn-ea"/>
                <a:ea typeface="+mn-ea"/>
              </a:rPr>
              <a:t>３ 　硝酸カリウム</a:t>
            </a:r>
          </a:p>
          <a:p>
            <a:r>
              <a:rPr lang="ja-JP" altLang="en-US" sz="4000" dirty="0">
                <a:latin typeface="+mn-ea"/>
                <a:ea typeface="+mn-ea"/>
              </a:rPr>
              <a:t>４ 　塩化アンモニウム</a:t>
            </a:r>
            <a:endParaRPr lang="en-US" altLang="ja-JP" sz="4000" dirty="0">
              <a:latin typeface="+mn-ea"/>
              <a:ea typeface="+mn-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577" y="4220844"/>
            <a:ext cx="54006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27672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528" y="44624"/>
            <a:ext cx="4572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800" b="1" i="0" u="none" strike="noStrike" cap="none" normalizeH="0" baseline="0" dirty="0">
                <a:ln>
                  <a:noFill/>
                </a:ln>
                <a:effectLst/>
                <a:latin typeface="ＭＳ Ｐゴシック" pitchFamily="50" charset="-128"/>
                <a:ea typeface="ＭＳ Ｐゴシック" pitchFamily="50" charset="-128"/>
                <a:cs typeface="ＭＳ Ｐゴシック" pitchFamily="50" charset="-128"/>
              </a:rPr>
              <a:t>指示薬</a:t>
            </a:r>
            <a:r>
              <a:rPr kumimoji="1" lang="ja-JP" b="0" i="0" u="none" strike="noStrike" cap="none" normalizeH="0" baseline="0" dirty="0">
                <a:ln>
                  <a:noFill/>
                </a:ln>
                <a:effectLst/>
                <a:latin typeface="Arial"/>
                <a:ea typeface="ＭＳ Ｐゴシック" pitchFamily="50" charset="-128"/>
                <a:cs typeface="ＭＳ Ｐゴシック" pitchFamily="50" charset="-128"/>
              </a:rPr>
              <a:t> </a:t>
            </a:r>
            <a:r>
              <a:rPr kumimoji="1" lang="ja-JP" b="0" i="0" u="none" strike="noStrike" cap="none" normalizeH="0" baseline="0" dirty="0">
                <a:ln>
                  <a:noFill/>
                </a:ln>
                <a:effectLst/>
                <a:latin typeface="ＭＳ Ｐゴシック" pitchFamily="50" charset="-128"/>
                <a:ea typeface="ＭＳ Ｐゴシック" pitchFamily="50" charset="-128"/>
                <a:cs typeface="ＭＳ Ｐゴシック" pitchFamily="50" charset="-128"/>
              </a:rPr>
              <a:t>  </a:t>
            </a:r>
            <a:endParaRPr kumimoji="1" lang="en-US" altLang="ja-JP" sz="1100" b="1"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b="1"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酸</a:t>
            </a:r>
            <a:r>
              <a:rPr kumimoji="1" lang="ja-JP" b="1" i="0" u="none" strike="noStrike" cap="none" normalizeH="0" baseline="0" dirty="0" bmk="">
                <a:ln>
                  <a:noFill/>
                </a:ln>
                <a:solidFill>
                  <a:srgbClr val="000000"/>
                </a:solidFill>
                <a:effectLst/>
                <a:latin typeface="ＭＳ Ｐゴシック" pitchFamily="50" charset="-128"/>
                <a:ea typeface="ＭＳ Ｐゴシック" pitchFamily="50" charset="-128"/>
                <a:cs typeface="ＭＳ Ｐゴシック" pitchFamily="50" charset="-128"/>
              </a:rPr>
              <a:t>性・中性・アルカリ性を調べる</a:t>
            </a:r>
            <a:endParaRPr kumimoji="1" lang="ja-JP" sz="32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endParaRPr>
          </a:p>
        </p:txBody>
      </p:sp>
      <p:sp>
        <p:nvSpPr>
          <p:cNvPr id="3" name="AutoShape 2" descr="http://www.max.hi-ho.ne.jp/cgi-bin/user/lylle/getlog.cgi?file=shijiyaku&amp;img=*****.gif&amp;ref=http%3A//www.google.co.jp/url%3Fsa%3Dt%26source%3Dweb%26cd%3D3%26sqi%3D2%26ved%3D0CDUQFjAC%26url%3Dhttp%253A%252F%252Fwww.max.hi-ho.ne.jp%252Flylle%252Fshijiyaku.html%26rct%3Dj%26q%3D%25E6%258C%2587%25E7%25A4%25BA%25E8%2596%25AC%26ei%3DKxgMTv7EAvGfmQWYz8i9Dg%26usg%3DAFQjCNFH_gYrdPZ5XmruYTid4uuRlM1SkA%26sig2%3D56y_7dJwDLsWNlgiUuNzDA&amp;screen=1920*1080&amp;color=32"/>
          <p:cNvSpPr>
            <a:spLocks noChangeAspect="1" noChangeArrowheads="1"/>
          </p:cNvSpPr>
          <p:nvPr/>
        </p:nvSpPr>
        <p:spPr bwMode="auto">
          <a:xfrm>
            <a:off x="787400" y="-206375"/>
            <a:ext cx="9525" cy="9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1213675193"/>
              </p:ext>
            </p:extLst>
          </p:nvPr>
        </p:nvGraphicFramePr>
        <p:xfrm>
          <a:off x="344488" y="1052736"/>
          <a:ext cx="8475984" cy="5413638"/>
        </p:xfrm>
        <a:graphic>
          <a:graphicData uri="http://schemas.openxmlformats.org/drawingml/2006/table">
            <a:tbl>
              <a:tblPr/>
              <a:tblGrid>
                <a:gridCol w="2520280">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2427312">
                  <a:extLst>
                    <a:ext uri="{9D8B030D-6E8A-4147-A177-3AD203B41FA5}">
                      <a16:colId xmlns:a16="http://schemas.microsoft.com/office/drawing/2014/main" val="20002"/>
                    </a:ext>
                  </a:extLst>
                </a:gridCol>
              </a:tblGrid>
              <a:tr h="637679">
                <a:tc>
                  <a:txBody>
                    <a:bodyPr/>
                    <a:lstStyle/>
                    <a:p>
                      <a:r>
                        <a:rPr lang="ja-JP" altLang="en-US" sz="1800" b="1" dirty="0">
                          <a:latin typeface="+mj-ea"/>
                          <a:ea typeface="+mj-ea"/>
                        </a:rPr>
                        <a:t>リトマス紙 </a:t>
                      </a:r>
                    </a:p>
                  </a:txBody>
                  <a:tcPr marL="38883" marR="38883" marT="38883" marB="388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AD2"/>
                    </a:solidFill>
                  </a:tcPr>
                </a:tc>
                <a:tc>
                  <a:txBody>
                    <a:bodyPr/>
                    <a:lstStyle/>
                    <a:p>
                      <a:pPr algn="ctr"/>
                      <a:endParaRPr lang="ja-JP" altLang="en-US" sz="800" dirty="0"/>
                    </a:p>
                  </a:txBody>
                  <a:tcPr marL="38883" marR="38883" marT="38883" marB="388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400" dirty="0"/>
                        <a:t>リトマス試験紙</a:t>
                      </a:r>
                      <a:br>
                        <a:rPr lang="ja-JP" altLang="en-US" sz="1400" dirty="0"/>
                      </a:br>
                      <a:r>
                        <a:rPr lang="ja-JP" altLang="en-US" sz="1400" b="1" dirty="0"/>
                        <a:t>酸性では青→赤</a:t>
                      </a:r>
                      <a:br>
                        <a:rPr lang="ja-JP" altLang="en-US" sz="1400" b="1" dirty="0"/>
                      </a:br>
                      <a:r>
                        <a:rPr lang="ja-JP" altLang="en-US" sz="1400" b="1" dirty="0"/>
                        <a:t>アルカリ性では赤→青</a:t>
                      </a:r>
                      <a:r>
                        <a:rPr lang="ja-JP" altLang="en-US" sz="1400" dirty="0"/>
                        <a:t> </a:t>
                      </a:r>
                    </a:p>
                  </a:txBody>
                  <a:tcPr marL="38883" marR="38883" marT="38883" marB="388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37679">
                <a:tc>
                  <a:txBody>
                    <a:bodyPr/>
                    <a:lstStyle/>
                    <a:p>
                      <a:r>
                        <a:rPr lang="ja-JP" altLang="en-US" sz="1800" b="1" dirty="0">
                          <a:latin typeface="+mj-ea"/>
                          <a:ea typeface="+mj-ea"/>
                        </a:rPr>
                        <a:t>万能試験紙 </a:t>
                      </a:r>
                    </a:p>
                  </a:txBody>
                  <a:tcPr marL="38883" marR="38883" marT="38883" marB="388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ja-JP" altLang="en-US" sz="900" dirty="0"/>
                    </a:p>
                  </a:txBody>
                  <a:tcPr marL="38883" marR="38883" marT="38883" marB="388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400" b="1" dirty="0"/>
                        <a:t>酸性～アルカリ性</a:t>
                      </a:r>
                      <a:r>
                        <a:rPr lang="ja-JP" altLang="en-US" sz="1400" dirty="0"/>
                        <a:t>の</a:t>
                      </a:r>
                      <a:br>
                        <a:rPr lang="ja-JP" altLang="en-US" sz="1400" dirty="0"/>
                      </a:br>
                      <a:r>
                        <a:rPr lang="ja-JP" altLang="en-US" sz="1400" dirty="0"/>
                        <a:t>強弱まで色で調べる </a:t>
                      </a:r>
                    </a:p>
                  </a:txBody>
                  <a:tcPr marL="38883" marR="38883" marT="38883" marB="388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97591">
                <a:tc>
                  <a:txBody>
                    <a:bodyPr/>
                    <a:lstStyle/>
                    <a:p>
                      <a:r>
                        <a:rPr lang="en-US" sz="1800" b="1" dirty="0">
                          <a:latin typeface="+mj-ea"/>
                          <a:ea typeface="+mj-ea"/>
                        </a:rPr>
                        <a:t>BTB</a:t>
                      </a:r>
                      <a:r>
                        <a:rPr lang="ja-JP" altLang="en-US" sz="1800" b="1" dirty="0">
                          <a:latin typeface="+mj-ea"/>
                          <a:ea typeface="+mj-ea"/>
                        </a:rPr>
                        <a:t>溶液 </a:t>
                      </a:r>
                    </a:p>
                  </a:txBody>
                  <a:tcPr marL="38883" marR="38883" marT="38883" marB="388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AD2"/>
                    </a:solidFill>
                  </a:tcPr>
                </a:tc>
                <a:tc>
                  <a:txBody>
                    <a:bodyPr/>
                    <a:lstStyle/>
                    <a:p>
                      <a:pPr algn="ctr"/>
                      <a:endParaRPr lang="ja-JP" altLang="en-US" sz="900" dirty="0"/>
                    </a:p>
                  </a:txBody>
                  <a:tcPr marL="38883" marR="38883" marT="38883" marB="388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400" dirty="0"/>
                        <a:t>ブロモチモールブルー溶液</a:t>
                      </a:r>
                      <a:br>
                        <a:rPr lang="ja-JP" altLang="en-US" sz="1400" dirty="0"/>
                      </a:br>
                      <a:r>
                        <a:rPr lang="ja-JP" altLang="en-US" sz="1400" dirty="0"/>
                        <a:t>（ブロムチモールブルー溶液）</a:t>
                      </a:r>
                      <a:br>
                        <a:rPr lang="ja-JP" altLang="en-US" sz="1400" dirty="0"/>
                      </a:br>
                      <a:r>
                        <a:rPr lang="ja-JP" altLang="en-US" sz="1400" b="1" dirty="0"/>
                        <a:t>酸性では黄色</a:t>
                      </a:r>
                      <a:br>
                        <a:rPr lang="ja-JP" altLang="en-US" sz="1400" b="1" dirty="0"/>
                      </a:br>
                      <a:r>
                        <a:rPr lang="ja-JP" altLang="en-US" sz="1400" b="1" dirty="0"/>
                        <a:t>中性では緑</a:t>
                      </a:r>
                      <a:br>
                        <a:rPr lang="ja-JP" altLang="en-US" sz="1400" b="1" dirty="0"/>
                      </a:br>
                      <a:r>
                        <a:rPr lang="ja-JP" altLang="en-US" sz="1400" b="1" dirty="0"/>
                        <a:t>アルカリ性では青</a:t>
                      </a:r>
                      <a:r>
                        <a:rPr lang="ja-JP" altLang="en-US" sz="1400" dirty="0"/>
                        <a:t> </a:t>
                      </a:r>
                    </a:p>
                  </a:txBody>
                  <a:tcPr marL="38883" marR="38883" marT="38883" marB="388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75276">
                <a:tc>
                  <a:txBody>
                    <a:bodyPr/>
                    <a:lstStyle/>
                    <a:p>
                      <a:r>
                        <a:rPr lang="ja-JP" altLang="en-US" sz="1800" b="1" dirty="0">
                          <a:latin typeface="+mj-ea"/>
                          <a:ea typeface="+mj-ea"/>
                        </a:rPr>
                        <a:t>フェノールフタレイン溶液 </a:t>
                      </a:r>
                    </a:p>
                  </a:txBody>
                  <a:tcPr marL="38883" marR="38883" marT="38883" marB="388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AD2"/>
                    </a:solidFill>
                  </a:tcPr>
                </a:tc>
                <a:tc>
                  <a:txBody>
                    <a:bodyPr/>
                    <a:lstStyle/>
                    <a:p>
                      <a:pPr algn="ctr"/>
                      <a:endParaRPr lang="ja-JP" altLang="en-US" sz="900" dirty="0"/>
                    </a:p>
                  </a:txBody>
                  <a:tcPr marL="38883" marR="38883" marT="38883" marB="388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400" dirty="0"/>
                        <a:t>酸性・中性では</a:t>
                      </a:r>
                      <a:br>
                        <a:rPr lang="ja-JP" altLang="en-US" sz="1400" dirty="0"/>
                      </a:br>
                      <a:r>
                        <a:rPr lang="ja-JP" altLang="en-US" sz="1400" dirty="0"/>
                        <a:t>無色のまま</a:t>
                      </a:r>
                      <a:br>
                        <a:rPr lang="ja-JP" altLang="en-US" sz="1400" dirty="0"/>
                      </a:br>
                      <a:r>
                        <a:rPr lang="ja-JP" altLang="en-US" sz="1400" b="1" dirty="0"/>
                        <a:t>アルカリ性では赤</a:t>
                      </a:r>
                      <a:r>
                        <a:rPr lang="ja-JP" altLang="en-US" sz="1400" dirty="0"/>
                        <a:t> </a:t>
                      </a:r>
                    </a:p>
                  </a:txBody>
                  <a:tcPr marL="38883" marR="38883" marT="38883" marB="388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77510">
                <a:tc>
                  <a:txBody>
                    <a:bodyPr/>
                    <a:lstStyle/>
                    <a:p>
                      <a:r>
                        <a:rPr lang="ja-JP" altLang="en-US" sz="1800" b="1" dirty="0">
                          <a:latin typeface="+mj-ea"/>
                          <a:ea typeface="+mj-ea"/>
                        </a:rPr>
                        <a:t>メチルオレンジ </a:t>
                      </a:r>
                    </a:p>
                  </a:txBody>
                  <a:tcPr marL="38883" marR="38883" marT="38883" marB="388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ja-JP" altLang="en-US" sz="900"/>
                    </a:p>
                  </a:txBody>
                  <a:tcPr marL="38883" marR="38883" marT="38883" marB="388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400" b="1" dirty="0"/>
                        <a:t>酸性では赤</a:t>
                      </a:r>
                      <a:br>
                        <a:rPr lang="ja-JP" altLang="en-US" sz="1400" dirty="0"/>
                      </a:br>
                      <a:r>
                        <a:rPr lang="ja-JP" altLang="en-US" sz="1400" dirty="0"/>
                        <a:t>中性・アルカリ性では</a:t>
                      </a:r>
                      <a:br>
                        <a:rPr lang="ja-JP" altLang="en-US" sz="1400" dirty="0"/>
                      </a:br>
                      <a:r>
                        <a:rPr lang="ja-JP" altLang="en-US" sz="1400" dirty="0"/>
                        <a:t>オレンジ色 </a:t>
                      </a:r>
                    </a:p>
                  </a:txBody>
                  <a:tcPr marL="38883" marR="38883" marT="38883" marB="388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07736">
                <a:tc>
                  <a:txBody>
                    <a:bodyPr/>
                    <a:lstStyle/>
                    <a:p>
                      <a:r>
                        <a:rPr lang="ja-JP" altLang="en-US" sz="1800" b="1" dirty="0">
                          <a:latin typeface="+mj-ea"/>
                          <a:ea typeface="+mj-ea"/>
                        </a:rPr>
                        <a:t>紫キャベツ液 </a:t>
                      </a:r>
                    </a:p>
                  </a:txBody>
                  <a:tcPr marL="38883" marR="38883" marT="38883" marB="388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ja-JP" altLang="en-US" sz="900" dirty="0"/>
                    </a:p>
                  </a:txBody>
                  <a:tcPr marL="38883" marR="38883" marT="38883" marB="388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400" b="1" dirty="0"/>
                        <a:t>酸性では赤</a:t>
                      </a:r>
                      <a:br>
                        <a:rPr lang="ja-JP" altLang="en-US" sz="1400" b="1" dirty="0"/>
                      </a:br>
                      <a:r>
                        <a:rPr lang="ja-JP" altLang="en-US" sz="1400" b="1" dirty="0"/>
                        <a:t>中性ではうすい赤</a:t>
                      </a:r>
                      <a:br>
                        <a:rPr lang="ja-JP" altLang="en-US" sz="1400" b="1" dirty="0"/>
                      </a:br>
                      <a:r>
                        <a:rPr lang="ja-JP" altLang="en-US" sz="1400" b="1" dirty="0"/>
                        <a:t>アルカリ性では黄色</a:t>
                      </a:r>
                      <a:r>
                        <a:rPr lang="ja-JP" altLang="en-US" sz="1400" dirty="0"/>
                        <a:t> </a:t>
                      </a:r>
                    </a:p>
                  </a:txBody>
                  <a:tcPr marL="38883" marR="38883" marT="38883" marB="388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1" name="図 10" descr="http://www.max.hi-ho.ne.jp/lylle/images/shijiy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601" y="1124744"/>
            <a:ext cx="2725568" cy="514350"/>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descr="http://www.max.hi-ho.ne.jp/lylle/images/shijiy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759" y="1844824"/>
            <a:ext cx="281941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descr="http://www.max.hi-ho.ne.jp/lylle/images/shijiy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758" y="2564904"/>
            <a:ext cx="2521308" cy="885259"/>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descr="http://www.max.hi-ho.ne.jp/lylle/images/shijiy4.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8601" y="3696532"/>
            <a:ext cx="2581551" cy="714375"/>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descr="http://www.max.hi-ho.ne.jp/lylle/images/shijiy5.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2900" y="4725144"/>
            <a:ext cx="2617252" cy="733425"/>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descr="http://www.max.hi-ho.ne.jp/lylle/images/shijiy6.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2900" y="5805264"/>
            <a:ext cx="2617252" cy="523875"/>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5"/>
          <p:cNvSpPr>
            <a:spLocks noGrp="1"/>
          </p:cNvSpPr>
          <p:nvPr>
            <p:ph type="sldNum" sz="quarter" idx="12"/>
          </p:nvPr>
        </p:nvSpPr>
        <p:spPr/>
        <p:txBody>
          <a:bodyPr/>
          <a:lstStyle/>
          <a:p>
            <a:pPr>
              <a:defRPr/>
            </a:pPr>
            <a:fld id="{932DFECD-DFEF-4472-8401-E574EC170895}" type="slidenum">
              <a:rPr lang="en-US" altLang="ja-JP" smtClean="0"/>
              <a:pPr>
                <a:defRPr/>
              </a:pPr>
              <a:t>204</a:t>
            </a:fld>
            <a:endParaRPr lang="en-US" altLang="ja-JP"/>
          </a:p>
        </p:txBody>
      </p:sp>
    </p:spTree>
    <p:extLst>
      <p:ext uri="{BB962C8B-B14F-4D97-AF65-F5344CB8AC3E}">
        <p14:creationId xmlns:p14="http://schemas.microsoft.com/office/powerpoint/2010/main" val="174787984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205</a:t>
            </a:fld>
            <a:endParaRPr lang="en-US" altLang="ja-JP"/>
          </a:p>
        </p:txBody>
      </p:sp>
      <p:sp>
        <p:nvSpPr>
          <p:cNvPr id="6" name="正方形/長方形 5"/>
          <p:cNvSpPr/>
          <p:nvPr/>
        </p:nvSpPr>
        <p:spPr>
          <a:xfrm>
            <a:off x="334960" y="188640"/>
            <a:ext cx="8424936" cy="3046988"/>
          </a:xfrm>
          <a:prstGeom prst="rect">
            <a:avLst/>
          </a:prstGeom>
        </p:spPr>
        <p:txBody>
          <a:bodyPr wrap="square">
            <a:spAutoFit/>
          </a:bodyPr>
          <a:lstStyle/>
          <a:p>
            <a:r>
              <a:rPr lang="ja-JP" altLang="en-US" b="1" dirty="0">
                <a:solidFill>
                  <a:srgbClr val="006699"/>
                </a:solidFill>
                <a:latin typeface="ヒラギノ角ゴ Pro W3"/>
              </a:rPr>
              <a:t>「しお」ではないです！「えん」です！！</a:t>
            </a:r>
          </a:p>
          <a:p>
            <a:r>
              <a:rPr lang="ja-JP" altLang="en-US" dirty="0">
                <a:solidFill>
                  <a:srgbClr val="333333"/>
                </a:solidFill>
                <a:latin typeface="ヒラギノ角ゴ Pro W3"/>
              </a:rPr>
              <a:t>酸と塩基が反応をすると水と</a:t>
            </a:r>
            <a:r>
              <a:rPr lang="ja-JP" altLang="en-US" dirty="0">
                <a:solidFill>
                  <a:srgbClr val="FF0000"/>
                </a:solidFill>
                <a:latin typeface="ヒラギノ角ゴ Pro W3"/>
              </a:rPr>
              <a:t>塩</a:t>
            </a:r>
            <a:r>
              <a:rPr lang="en-US" altLang="ja-JP" dirty="0">
                <a:solidFill>
                  <a:srgbClr val="FF0000"/>
                </a:solidFill>
                <a:latin typeface="ヒラギノ角ゴ Pro W3"/>
              </a:rPr>
              <a:t>(</a:t>
            </a:r>
            <a:r>
              <a:rPr lang="ja-JP" altLang="en-US" dirty="0">
                <a:solidFill>
                  <a:srgbClr val="FF0000"/>
                </a:solidFill>
                <a:latin typeface="ヒラギノ角ゴ Pro W3"/>
              </a:rPr>
              <a:t>エン</a:t>
            </a:r>
            <a:r>
              <a:rPr lang="en-US" altLang="ja-JP" dirty="0">
                <a:solidFill>
                  <a:srgbClr val="FF0000"/>
                </a:solidFill>
                <a:latin typeface="ヒラギノ角ゴ Pro W3"/>
              </a:rPr>
              <a:t>)</a:t>
            </a:r>
            <a:r>
              <a:rPr lang="ja-JP" altLang="en-US" dirty="0">
                <a:solidFill>
                  <a:srgbClr val="333333"/>
                </a:solidFill>
                <a:latin typeface="ヒラギノ角ゴ Pro W3"/>
              </a:rPr>
              <a:t>が生成されます。 </a:t>
            </a:r>
            <a:br>
              <a:rPr lang="ja-JP" altLang="en-US" dirty="0"/>
            </a:br>
            <a:br>
              <a:rPr lang="ja-JP" altLang="en-US" dirty="0"/>
            </a:br>
            <a:r>
              <a:rPr lang="ja-JP" altLang="en-US" b="1" dirty="0">
                <a:solidFill>
                  <a:srgbClr val="006699"/>
                </a:solidFill>
                <a:latin typeface="ヒラギノ角ゴ Pro W3"/>
              </a:rPr>
              <a:t>塩</a:t>
            </a:r>
            <a:r>
              <a:rPr lang="en-US" altLang="ja-JP" b="1" dirty="0">
                <a:solidFill>
                  <a:srgbClr val="006699"/>
                </a:solidFill>
                <a:latin typeface="ヒラギノ角ゴ Pro W3"/>
              </a:rPr>
              <a:t>(</a:t>
            </a:r>
            <a:r>
              <a:rPr lang="ja-JP" altLang="en-US" b="1" dirty="0">
                <a:solidFill>
                  <a:srgbClr val="006699"/>
                </a:solidFill>
                <a:latin typeface="ヒラギノ角ゴ Pro W3"/>
              </a:rPr>
              <a:t>エン</a:t>
            </a:r>
            <a:r>
              <a:rPr lang="en-US" altLang="ja-JP" b="1" dirty="0">
                <a:solidFill>
                  <a:srgbClr val="006699"/>
                </a:solidFill>
                <a:latin typeface="ヒラギノ角ゴ Pro W3"/>
              </a:rPr>
              <a:t>)</a:t>
            </a:r>
            <a:r>
              <a:rPr lang="ja-JP" altLang="en-US" b="1" dirty="0">
                <a:solidFill>
                  <a:srgbClr val="006699"/>
                </a:solidFill>
                <a:latin typeface="ヒラギノ角ゴ Pro W3"/>
              </a:rPr>
              <a:t>とは</a:t>
            </a:r>
          </a:p>
          <a:p>
            <a:r>
              <a:rPr lang="ja-JP" altLang="en-US" dirty="0">
                <a:solidFill>
                  <a:srgbClr val="333333"/>
                </a:solidFill>
                <a:latin typeface="ヒラギノ角ゴ Pro W3"/>
              </a:rPr>
              <a:t>酸と塩基が出会うと、酸の 「</a:t>
            </a:r>
            <a:r>
              <a:rPr lang="ja-JP" altLang="en-US" dirty="0">
                <a:solidFill>
                  <a:srgbClr val="333333"/>
                </a:solidFill>
                <a:latin typeface="+mn-ea"/>
                <a:ea typeface="+mn-ea"/>
              </a:rPr>
              <a:t>Ｈ</a:t>
            </a:r>
            <a:r>
              <a:rPr lang="en-US" altLang="ja-JP" baseline="30000" dirty="0">
                <a:solidFill>
                  <a:srgbClr val="333333"/>
                </a:solidFill>
                <a:latin typeface="+mn-ea"/>
                <a:ea typeface="+mn-ea"/>
              </a:rPr>
              <a:t>+</a:t>
            </a:r>
            <a:r>
              <a:rPr lang="ja-JP" altLang="en-US" dirty="0">
                <a:solidFill>
                  <a:srgbClr val="333333"/>
                </a:solidFill>
                <a:latin typeface="ヒラギノ角ゴ Pro W3"/>
              </a:rPr>
              <a:t>」 と 塩基の 「</a:t>
            </a:r>
            <a:r>
              <a:rPr lang="ja-JP" altLang="en-US" dirty="0">
                <a:solidFill>
                  <a:srgbClr val="333333"/>
                </a:solidFill>
                <a:latin typeface="+mn-ea"/>
                <a:ea typeface="+mn-ea"/>
              </a:rPr>
              <a:t>ＯＨ</a:t>
            </a:r>
            <a:r>
              <a:rPr lang="en-US" altLang="ja-JP" baseline="30000" dirty="0">
                <a:solidFill>
                  <a:srgbClr val="333333"/>
                </a:solidFill>
                <a:latin typeface="+mn-ea"/>
                <a:ea typeface="+mn-ea"/>
              </a:rPr>
              <a:t>-</a:t>
            </a:r>
            <a:r>
              <a:rPr lang="ja-JP" altLang="en-US" dirty="0">
                <a:solidFill>
                  <a:srgbClr val="333333"/>
                </a:solidFill>
                <a:latin typeface="ヒラギノ角ゴ Pro W3"/>
              </a:rPr>
              <a:t>」 がくっついて </a:t>
            </a:r>
            <a:r>
              <a:rPr lang="ja-JP" altLang="en-US" dirty="0">
                <a:solidFill>
                  <a:srgbClr val="333333"/>
                </a:solidFill>
                <a:latin typeface="+mn-ea"/>
                <a:ea typeface="+mn-ea"/>
              </a:rPr>
              <a:t>Ｈ</a:t>
            </a:r>
            <a:r>
              <a:rPr lang="en-US" altLang="ja-JP" baseline="-25000" dirty="0">
                <a:solidFill>
                  <a:srgbClr val="333333"/>
                </a:solidFill>
                <a:latin typeface="+mn-ea"/>
                <a:ea typeface="+mn-ea"/>
              </a:rPr>
              <a:t>2</a:t>
            </a:r>
            <a:r>
              <a:rPr lang="ja-JP" altLang="en-US" dirty="0">
                <a:solidFill>
                  <a:srgbClr val="333333"/>
                </a:solidFill>
                <a:latin typeface="+mn-ea"/>
                <a:ea typeface="+mn-ea"/>
              </a:rPr>
              <a:t>Ｏ</a:t>
            </a:r>
            <a:r>
              <a:rPr lang="ja-JP" altLang="en-US" dirty="0">
                <a:solidFill>
                  <a:srgbClr val="333333"/>
                </a:solidFill>
                <a:latin typeface="ヒラギノ角ゴ Pro W3"/>
              </a:rPr>
              <a:t> </a:t>
            </a:r>
            <a:r>
              <a:rPr lang="en-US" altLang="ja-JP" dirty="0">
                <a:solidFill>
                  <a:srgbClr val="333333"/>
                </a:solidFill>
                <a:latin typeface="ヒラギノ角ゴ Pro W3"/>
              </a:rPr>
              <a:t>(</a:t>
            </a:r>
            <a:r>
              <a:rPr lang="ja-JP" altLang="en-US" dirty="0">
                <a:solidFill>
                  <a:srgbClr val="333333"/>
                </a:solidFill>
                <a:latin typeface="ヒラギノ角ゴ Pro W3"/>
              </a:rPr>
              <a:t>水</a:t>
            </a:r>
            <a:r>
              <a:rPr lang="en-US" altLang="ja-JP" dirty="0">
                <a:solidFill>
                  <a:srgbClr val="333333"/>
                </a:solidFill>
                <a:latin typeface="ヒラギノ角ゴ Pro W3"/>
              </a:rPr>
              <a:t>)</a:t>
            </a:r>
            <a:r>
              <a:rPr lang="ja-JP" altLang="en-US" dirty="0">
                <a:solidFill>
                  <a:srgbClr val="333333"/>
                </a:solidFill>
                <a:latin typeface="ヒラギノ角ゴ Pro W3"/>
              </a:rPr>
              <a:t>ができます。 </a:t>
            </a:r>
            <a:br>
              <a:rPr lang="ja-JP" altLang="en-US" dirty="0"/>
            </a:br>
            <a:r>
              <a:rPr lang="ja-JP" altLang="en-US" dirty="0">
                <a:solidFill>
                  <a:srgbClr val="333333"/>
                </a:solidFill>
                <a:latin typeface="ヒラギノ角ゴ Pro W3"/>
              </a:rPr>
              <a:t>この反応が起こったとき、酸の陰イオンと塩基の陽イオンが残りますが、これがくっついたものが塩（エン）です。 </a:t>
            </a:r>
            <a:endParaRPr lang="ja-JP" altLang="en-US" dirty="0"/>
          </a:p>
        </p:txBody>
      </p:sp>
      <p:sp>
        <p:nvSpPr>
          <p:cNvPr id="7" name="正方形/長方形 6"/>
          <p:cNvSpPr/>
          <p:nvPr/>
        </p:nvSpPr>
        <p:spPr>
          <a:xfrm>
            <a:off x="107504" y="3601532"/>
            <a:ext cx="9001000" cy="2369880"/>
          </a:xfrm>
          <a:prstGeom prst="rect">
            <a:avLst/>
          </a:prstGeom>
        </p:spPr>
        <p:txBody>
          <a:bodyPr wrap="square">
            <a:spAutoFit/>
          </a:bodyPr>
          <a:lstStyle/>
          <a:p>
            <a:r>
              <a:rPr lang="ja-JP" altLang="en-US" sz="2000" b="1" dirty="0">
                <a:solidFill>
                  <a:srgbClr val="006699"/>
                </a:solidFill>
                <a:latin typeface="+mn-ea"/>
                <a:ea typeface="+mn-ea"/>
              </a:rPr>
              <a:t>■</a:t>
            </a:r>
            <a:r>
              <a:rPr lang="ja-JP" altLang="en-US" sz="2000" b="1" dirty="0">
                <a:solidFill>
                  <a:srgbClr val="333333"/>
                </a:solidFill>
                <a:latin typeface="+mn-ea"/>
                <a:ea typeface="+mn-ea"/>
              </a:rPr>
              <a:t>塩酸と水酸化ナトリウムの例</a:t>
            </a:r>
          </a:p>
          <a:p>
            <a:br>
              <a:rPr lang="ja-JP" altLang="en-US" sz="2000" dirty="0">
                <a:latin typeface="+mn-ea"/>
                <a:ea typeface="+mn-ea"/>
              </a:rPr>
            </a:br>
            <a:r>
              <a:rPr lang="ja-JP" altLang="en-US" sz="2000" dirty="0">
                <a:solidFill>
                  <a:srgbClr val="333333"/>
                </a:solidFill>
                <a:latin typeface="+mn-ea"/>
                <a:ea typeface="+mn-ea"/>
              </a:rPr>
              <a:t>塩酸と水酸化ナトリウムを組み合わせると、以下のような反応を示します。 </a:t>
            </a:r>
            <a:br>
              <a:rPr lang="ja-JP" altLang="en-US" sz="2000" dirty="0">
                <a:latin typeface="+mn-ea"/>
                <a:ea typeface="+mn-ea"/>
              </a:rPr>
            </a:br>
            <a:r>
              <a:rPr lang="en-US" altLang="ja-JP" sz="2800" b="1" dirty="0">
                <a:solidFill>
                  <a:srgbClr val="333333"/>
                </a:solidFill>
                <a:latin typeface="+mn-ea"/>
                <a:ea typeface="+mn-ea"/>
              </a:rPr>
              <a:t>HCl+NaOH→NaCl+H</a:t>
            </a:r>
            <a:r>
              <a:rPr lang="en-US" altLang="ja-JP" sz="2800" b="1" baseline="-25000" dirty="0">
                <a:solidFill>
                  <a:srgbClr val="333333"/>
                </a:solidFill>
                <a:latin typeface="+mn-ea"/>
                <a:ea typeface="+mn-ea"/>
              </a:rPr>
              <a:t>2</a:t>
            </a:r>
            <a:r>
              <a:rPr lang="en-US" altLang="ja-JP" sz="2800" b="1" dirty="0">
                <a:solidFill>
                  <a:srgbClr val="333333"/>
                </a:solidFill>
                <a:latin typeface="+mn-ea"/>
                <a:ea typeface="+mn-ea"/>
              </a:rPr>
              <a:t>O</a:t>
            </a:r>
            <a:r>
              <a:rPr lang="ja-JP" altLang="en-US" sz="2800" dirty="0">
                <a:solidFill>
                  <a:srgbClr val="333333"/>
                </a:solidFill>
                <a:latin typeface="+mn-ea"/>
                <a:ea typeface="+mn-ea"/>
              </a:rPr>
              <a:t> </a:t>
            </a:r>
            <a:br>
              <a:rPr lang="ja-JP" altLang="en-US" sz="2800" dirty="0">
                <a:latin typeface="+mn-ea"/>
                <a:ea typeface="+mn-ea"/>
              </a:rPr>
            </a:br>
            <a:r>
              <a:rPr lang="ja-JP" altLang="en-US" sz="2000" dirty="0">
                <a:solidFill>
                  <a:srgbClr val="333333"/>
                </a:solidFill>
                <a:latin typeface="+mn-ea"/>
                <a:ea typeface="+mn-ea"/>
              </a:rPr>
              <a:t>酸の Ｈ</a:t>
            </a:r>
            <a:r>
              <a:rPr lang="en-US" altLang="ja-JP" sz="2000" dirty="0">
                <a:solidFill>
                  <a:srgbClr val="333333"/>
                </a:solidFill>
                <a:latin typeface="+mn-ea"/>
                <a:ea typeface="+mn-ea"/>
              </a:rPr>
              <a:t>+ </a:t>
            </a:r>
            <a:r>
              <a:rPr lang="ja-JP" altLang="en-US" sz="2000" dirty="0">
                <a:solidFill>
                  <a:srgbClr val="333333"/>
                </a:solidFill>
                <a:latin typeface="+mn-ea"/>
                <a:ea typeface="+mn-ea"/>
              </a:rPr>
              <a:t>と 塩基の ＯＨ</a:t>
            </a:r>
            <a:r>
              <a:rPr lang="en-US" altLang="ja-JP" sz="2000" dirty="0">
                <a:solidFill>
                  <a:srgbClr val="333333"/>
                </a:solidFill>
                <a:latin typeface="+mn-ea"/>
                <a:ea typeface="+mn-ea"/>
              </a:rPr>
              <a:t>- </a:t>
            </a:r>
            <a:r>
              <a:rPr lang="ja-JP" altLang="en-US" sz="2000" dirty="0">
                <a:solidFill>
                  <a:srgbClr val="333333"/>
                </a:solidFill>
                <a:latin typeface="+mn-ea"/>
                <a:ea typeface="+mn-ea"/>
              </a:rPr>
              <a:t>とで Ｈ</a:t>
            </a:r>
            <a:r>
              <a:rPr lang="en-US" altLang="ja-JP" sz="2000" baseline="-25000" dirty="0">
                <a:solidFill>
                  <a:srgbClr val="333333"/>
                </a:solidFill>
                <a:latin typeface="+mn-ea"/>
                <a:ea typeface="+mn-ea"/>
              </a:rPr>
              <a:t>2</a:t>
            </a:r>
            <a:r>
              <a:rPr lang="ja-JP" altLang="en-US" sz="2000" dirty="0">
                <a:solidFill>
                  <a:srgbClr val="333333"/>
                </a:solidFill>
                <a:latin typeface="+mn-ea"/>
                <a:ea typeface="+mn-ea"/>
              </a:rPr>
              <a:t>Ｏ を生成した残りもので、</a:t>
            </a:r>
            <a:r>
              <a:rPr lang="en-US" altLang="ja-JP" sz="2000" dirty="0" err="1">
                <a:solidFill>
                  <a:srgbClr val="333333"/>
                </a:solidFill>
                <a:latin typeface="+mn-ea"/>
                <a:ea typeface="+mn-ea"/>
              </a:rPr>
              <a:t>NaCl</a:t>
            </a:r>
            <a:r>
              <a:rPr lang="ja-JP" altLang="en-US" sz="2000" dirty="0">
                <a:solidFill>
                  <a:srgbClr val="333333"/>
                </a:solidFill>
                <a:latin typeface="+mn-ea"/>
                <a:ea typeface="+mn-ea"/>
              </a:rPr>
              <a:t>が生成されます。 </a:t>
            </a:r>
            <a:br>
              <a:rPr lang="ja-JP" altLang="en-US" sz="2000" dirty="0">
                <a:latin typeface="+mn-ea"/>
                <a:ea typeface="+mn-ea"/>
              </a:rPr>
            </a:br>
            <a:r>
              <a:rPr lang="ja-JP" altLang="en-US" sz="2000" dirty="0">
                <a:solidFill>
                  <a:srgbClr val="333333"/>
                </a:solidFill>
                <a:latin typeface="+mn-ea"/>
                <a:ea typeface="+mn-ea"/>
              </a:rPr>
              <a:t>この </a:t>
            </a:r>
            <a:r>
              <a:rPr lang="en-US" altLang="ja-JP" sz="2000" dirty="0" err="1">
                <a:solidFill>
                  <a:srgbClr val="333333"/>
                </a:solidFill>
                <a:latin typeface="+mn-ea"/>
                <a:ea typeface="+mn-ea"/>
              </a:rPr>
              <a:t>NaCl</a:t>
            </a:r>
            <a:r>
              <a:rPr lang="en-US" altLang="ja-JP" sz="2000" dirty="0">
                <a:solidFill>
                  <a:srgbClr val="333333"/>
                </a:solidFill>
                <a:latin typeface="+mn-ea"/>
                <a:ea typeface="+mn-ea"/>
              </a:rPr>
              <a:t> </a:t>
            </a:r>
            <a:r>
              <a:rPr lang="ja-JP" altLang="en-US" sz="2000" dirty="0">
                <a:solidFill>
                  <a:srgbClr val="333333"/>
                </a:solidFill>
                <a:latin typeface="+mn-ea"/>
                <a:ea typeface="+mn-ea"/>
              </a:rPr>
              <a:t>のように</a:t>
            </a:r>
            <a:r>
              <a:rPr lang="ja-JP" altLang="en-US" sz="2000" dirty="0">
                <a:solidFill>
                  <a:srgbClr val="FF0000"/>
                </a:solidFill>
                <a:latin typeface="+mn-ea"/>
                <a:ea typeface="+mn-ea"/>
              </a:rPr>
              <a:t> 酸の陰イオンと塩基の陽イオンがくっついたもの</a:t>
            </a:r>
            <a:r>
              <a:rPr lang="ja-JP" altLang="en-US" sz="2000" dirty="0">
                <a:solidFill>
                  <a:srgbClr val="333333"/>
                </a:solidFill>
                <a:latin typeface="+mn-ea"/>
                <a:ea typeface="+mn-ea"/>
              </a:rPr>
              <a:t>を塩</a:t>
            </a:r>
            <a:r>
              <a:rPr lang="en-US" altLang="ja-JP" sz="2000" dirty="0">
                <a:solidFill>
                  <a:srgbClr val="333333"/>
                </a:solidFill>
                <a:latin typeface="+mn-ea"/>
                <a:ea typeface="+mn-ea"/>
              </a:rPr>
              <a:t>(</a:t>
            </a:r>
            <a:r>
              <a:rPr lang="ja-JP" altLang="en-US" sz="2000" dirty="0">
                <a:solidFill>
                  <a:srgbClr val="333333"/>
                </a:solidFill>
                <a:latin typeface="+mn-ea"/>
                <a:ea typeface="+mn-ea"/>
              </a:rPr>
              <a:t>エン</a:t>
            </a:r>
            <a:r>
              <a:rPr lang="en-US" altLang="ja-JP" sz="2000" dirty="0">
                <a:solidFill>
                  <a:srgbClr val="333333"/>
                </a:solidFill>
                <a:latin typeface="+mn-ea"/>
                <a:ea typeface="+mn-ea"/>
              </a:rPr>
              <a:t>)</a:t>
            </a:r>
            <a:r>
              <a:rPr lang="ja-JP" altLang="en-US" sz="2000" dirty="0">
                <a:solidFill>
                  <a:srgbClr val="333333"/>
                </a:solidFill>
                <a:latin typeface="+mn-ea"/>
                <a:ea typeface="+mn-ea"/>
              </a:rPr>
              <a:t>と言います。そして酸と塩基の反応のことを</a:t>
            </a:r>
            <a:r>
              <a:rPr lang="ja-JP" altLang="en-US" sz="2000" dirty="0">
                <a:solidFill>
                  <a:srgbClr val="FF0000"/>
                </a:solidFill>
                <a:latin typeface="+mn-ea"/>
                <a:ea typeface="+mn-ea"/>
              </a:rPr>
              <a:t> 酸塩基反応</a:t>
            </a:r>
            <a:r>
              <a:rPr lang="ja-JP" altLang="en-US" sz="2000" dirty="0">
                <a:solidFill>
                  <a:srgbClr val="333333"/>
                </a:solidFill>
                <a:latin typeface="+mn-ea"/>
                <a:ea typeface="+mn-ea"/>
              </a:rPr>
              <a:t>と言います。 </a:t>
            </a:r>
            <a:endParaRPr lang="ja-JP" altLang="en-US" sz="2000" dirty="0">
              <a:latin typeface="+mn-ea"/>
              <a:ea typeface="+mn-ea"/>
            </a:endParaRPr>
          </a:p>
        </p:txBody>
      </p:sp>
    </p:spTree>
    <p:extLst>
      <p:ext uri="{BB962C8B-B14F-4D97-AF65-F5344CB8AC3E}">
        <p14:creationId xmlns:p14="http://schemas.microsoft.com/office/powerpoint/2010/main" val="196671630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206</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3744358573"/>
              </p:ext>
            </p:extLst>
          </p:nvPr>
        </p:nvGraphicFramePr>
        <p:xfrm>
          <a:off x="110812" y="4899744"/>
          <a:ext cx="8748464" cy="1625600"/>
        </p:xfrm>
        <a:graphic>
          <a:graphicData uri="http://schemas.openxmlformats.org/drawingml/2006/table">
            <a:tbl>
              <a:tblPr/>
              <a:tblGrid>
                <a:gridCol w="2804864">
                  <a:extLst>
                    <a:ext uri="{9D8B030D-6E8A-4147-A177-3AD203B41FA5}">
                      <a16:colId xmlns:a16="http://schemas.microsoft.com/office/drawing/2014/main" val="2874693897"/>
                    </a:ext>
                  </a:extLst>
                </a:gridCol>
                <a:gridCol w="1981200">
                  <a:extLst>
                    <a:ext uri="{9D8B030D-6E8A-4147-A177-3AD203B41FA5}">
                      <a16:colId xmlns:a16="http://schemas.microsoft.com/office/drawing/2014/main" val="4199632556"/>
                    </a:ext>
                  </a:extLst>
                </a:gridCol>
                <a:gridCol w="1981200">
                  <a:extLst>
                    <a:ext uri="{9D8B030D-6E8A-4147-A177-3AD203B41FA5}">
                      <a16:colId xmlns:a16="http://schemas.microsoft.com/office/drawing/2014/main" val="3106624938"/>
                    </a:ext>
                  </a:extLst>
                </a:gridCol>
                <a:gridCol w="1981200">
                  <a:extLst>
                    <a:ext uri="{9D8B030D-6E8A-4147-A177-3AD203B41FA5}">
                      <a16:colId xmlns:a16="http://schemas.microsoft.com/office/drawing/2014/main" val="3647404722"/>
                    </a:ext>
                  </a:extLst>
                </a:gridCol>
              </a:tblGrid>
              <a:tr h="0">
                <a:tc>
                  <a:txBody>
                    <a:bodyPr/>
                    <a:lstStyle/>
                    <a:p>
                      <a:pPr algn="ctr" fontAlgn="t"/>
                      <a:r>
                        <a:rPr lang="ja-JP" altLang="en-US" b="1" dirty="0">
                          <a:effectLst/>
                        </a:rPr>
                        <a:t>水溶液の液性</a:t>
                      </a:r>
                      <a:r>
                        <a:rPr lang="en-US" altLang="ja-JP" b="1" dirty="0">
                          <a:effectLst/>
                        </a:rPr>
                        <a:t>/</a:t>
                      </a:r>
                      <a:r>
                        <a:rPr lang="ja-JP" altLang="en-US" b="1" dirty="0">
                          <a:effectLst/>
                        </a:rPr>
                        <a:t>塩の分類</a:t>
                      </a:r>
                      <a:endParaRPr lang="ja-JP" altLang="en-US" dirty="0">
                        <a:effectLst/>
                      </a:endParaRP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9F9F9"/>
                    </a:solidFill>
                  </a:tcPr>
                </a:tc>
                <a:tc>
                  <a:txBody>
                    <a:bodyPr/>
                    <a:lstStyle/>
                    <a:p>
                      <a:pPr algn="ctr" fontAlgn="t"/>
                      <a:r>
                        <a:rPr lang="ja-JP" altLang="en-US" b="1">
                          <a:effectLst/>
                        </a:rPr>
                        <a:t>酸性塩</a:t>
                      </a:r>
                      <a:endParaRPr lang="ja-JP" altLang="en-US">
                        <a:effectLst/>
                      </a:endParaRP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9F9F9"/>
                    </a:solidFill>
                  </a:tcPr>
                </a:tc>
                <a:tc>
                  <a:txBody>
                    <a:bodyPr/>
                    <a:lstStyle/>
                    <a:p>
                      <a:pPr algn="ctr" fontAlgn="t"/>
                      <a:r>
                        <a:rPr lang="ja-JP" altLang="en-US" b="1" dirty="0">
                          <a:effectLst/>
                        </a:rPr>
                        <a:t>塩基性塩</a:t>
                      </a:r>
                      <a:endParaRPr lang="ja-JP" altLang="en-US" dirty="0">
                        <a:effectLst/>
                      </a:endParaRP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9F9F9"/>
                    </a:solidFill>
                  </a:tcPr>
                </a:tc>
                <a:tc>
                  <a:txBody>
                    <a:bodyPr/>
                    <a:lstStyle/>
                    <a:p>
                      <a:pPr algn="ctr" fontAlgn="t"/>
                      <a:r>
                        <a:rPr lang="ja-JP" altLang="en-US" b="1">
                          <a:effectLst/>
                        </a:rPr>
                        <a:t>正塩</a:t>
                      </a:r>
                      <a:endParaRPr lang="ja-JP" altLang="en-US">
                        <a:effectLst/>
                      </a:endParaRP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9F9F9"/>
                    </a:solidFill>
                  </a:tcPr>
                </a:tc>
                <a:extLst>
                  <a:ext uri="{0D108BD9-81ED-4DB2-BD59-A6C34878D82A}">
                    <a16:rowId xmlns:a16="http://schemas.microsoft.com/office/drawing/2014/main" val="62312152"/>
                  </a:ext>
                </a:extLst>
              </a:tr>
              <a:tr h="0">
                <a:tc>
                  <a:txBody>
                    <a:bodyPr/>
                    <a:lstStyle/>
                    <a:p>
                      <a:pPr algn="ctr" fontAlgn="t"/>
                      <a:r>
                        <a:rPr lang="ja-JP" altLang="en-US" dirty="0">
                          <a:effectLst/>
                        </a:rPr>
                        <a:t>酸性</a:t>
                      </a: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en-US" dirty="0">
                          <a:effectLst/>
                        </a:rPr>
                        <a:t>NaHSO</a:t>
                      </a:r>
                      <a:r>
                        <a:rPr lang="en-US" baseline="-25000" dirty="0">
                          <a:effectLst/>
                        </a:rPr>
                        <a:t>4</a:t>
                      </a:r>
                      <a:r>
                        <a:rPr lang="en-US" dirty="0">
                          <a:effectLst/>
                        </a:rPr>
                        <a:t>、NaH</a:t>
                      </a:r>
                      <a:r>
                        <a:rPr lang="en-US" baseline="-25000" dirty="0">
                          <a:effectLst/>
                        </a:rPr>
                        <a:t>2</a:t>
                      </a:r>
                      <a:r>
                        <a:rPr lang="en-US" dirty="0">
                          <a:effectLst/>
                        </a:rPr>
                        <a:t>PO4</a:t>
                      </a: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ja-JP" altLang="en-US" dirty="0">
                          <a:effectLst/>
                        </a:rPr>
                        <a:t>液性なし</a:t>
                      </a: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en-US" dirty="0">
                          <a:effectLst/>
                        </a:rPr>
                        <a:t>NH</a:t>
                      </a:r>
                      <a:r>
                        <a:rPr lang="en-US" baseline="-25000" dirty="0">
                          <a:effectLst/>
                        </a:rPr>
                        <a:t>4</a:t>
                      </a:r>
                      <a:r>
                        <a:rPr lang="en-US" dirty="0">
                          <a:effectLst/>
                        </a:rPr>
                        <a:t>Cl、CuSO</a:t>
                      </a:r>
                      <a:r>
                        <a:rPr lang="en-US" baseline="-25000" dirty="0">
                          <a:effectLst/>
                        </a:rPr>
                        <a:t>4</a:t>
                      </a: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237283"/>
                  </a:ext>
                </a:extLst>
              </a:tr>
              <a:tr h="0">
                <a:tc>
                  <a:txBody>
                    <a:bodyPr/>
                    <a:lstStyle/>
                    <a:p>
                      <a:pPr algn="ctr" fontAlgn="t"/>
                      <a:r>
                        <a:rPr lang="ja-JP" altLang="en-US">
                          <a:effectLst/>
                        </a:rPr>
                        <a:t>中性</a:t>
                      </a: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9F9F9"/>
                    </a:solidFill>
                  </a:tcPr>
                </a:tc>
                <a:tc>
                  <a:txBody>
                    <a:bodyPr/>
                    <a:lstStyle/>
                    <a:p>
                      <a:pPr algn="ctr" fontAlgn="t"/>
                      <a:r>
                        <a:rPr lang="ja-JP" altLang="en-US" dirty="0">
                          <a:effectLst/>
                        </a:rPr>
                        <a:t>酸性なし</a:t>
                      </a: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9F9F9"/>
                    </a:solidFill>
                  </a:tcPr>
                </a:tc>
                <a:tc>
                  <a:txBody>
                    <a:bodyPr/>
                    <a:lstStyle/>
                    <a:p>
                      <a:pPr algn="ctr" fontAlgn="t"/>
                      <a:r>
                        <a:rPr lang="ja-JP" altLang="en-US" dirty="0">
                          <a:effectLst/>
                        </a:rPr>
                        <a:t>液性なし</a:t>
                      </a: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9F9F9"/>
                    </a:solidFill>
                  </a:tcPr>
                </a:tc>
                <a:tc>
                  <a:txBody>
                    <a:bodyPr/>
                    <a:lstStyle/>
                    <a:p>
                      <a:pPr algn="ctr" fontAlgn="t"/>
                      <a:r>
                        <a:rPr lang="en-US" dirty="0">
                          <a:effectLst/>
                        </a:rPr>
                        <a:t>NaCl、CaCl</a:t>
                      </a:r>
                      <a:r>
                        <a:rPr lang="en-US" baseline="-25000" dirty="0">
                          <a:effectLst/>
                        </a:rPr>
                        <a:t>2</a:t>
                      </a: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9F9F9"/>
                    </a:solidFill>
                  </a:tcPr>
                </a:tc>
                <a:extLst>
                  <a:ext uri="{0D108BD9-81ED-4DB2-BD59-A6C34878D82A}">
                    <a16:rowId xmlns:a16="http://schemas.microsoft.com/office/drawing/2014/main" val="2813142817"/>
                  </a:ext>
                </a:extLst>
              </a:tr>
              <a:tr h="0">
                <a:tc>
                  <a:txBody>
                    <a:bodyPr/>
                    <a:lstStyle/>
                    <a:p>
                      <a:pPr algn="ctr" fontAlgn="t"/>
                      <a:r>
                        <a:rPr lang="ja-JP" altLang="en-US">
                          <a:effectLst/>
                        </a:rPr>
                        <a:t>塩基性</a:t>
                      </a: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en-US" dirty="0">
                          <a:effectLst/>
                        </a:rPr>
                        <a:t>NaHCO</a:t>
                      </a:r>
                      <a:r>
                        <a:rPr lang="en-US" baseline="-25000" dirty="0">
                          <a:effectLst/>
                        </a:rPr>
                        <a:t>3</a:t>
                      </a:r>
                      <a:r>
                        <a:rPr lang="en-US" dirty="0">
                          <a:effectLst/>
                        </a:rPr>
                        <a:t>、Na</a:t>
                      </a:r>
                      <a:r>
                        <a:rPr lang="en-US" baseline="-25000" dirty="0">
                          <a:effectLst/>
                        </a:rPr>
                        <a:t>2</a:t>
                      </a:r>
                      <a:r>
                        <a:rPr lang="en-US" dirty="0">
                          <a:effectLst/>
                        </a:rPr>
                        <a:t>HPO</a:t>
                      </a:r>
                      <a:r>
                        <a:rPr lang="en-US" baseline="-25000" dirty="0">
                          <a:effectLst/>
                        </a:rPr>
                        <a:t>4</a:t>
                      </a: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ja-JP" altLang="en-US" dirty="0">
                          <a:effectLst/>
                        </a:rPr>
                        <a:t>液性なし</a:t>
                      </a: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en-US" dirty="0">
                          <a:effectLst/>
                        </a:rPr>
                        <a:t>CH</a:t>
                      </a:r>
                      <a:r>
                        <a:rPr lang="en-US" baseline="-25000" dirty="0">
                          <a:effectLst/>
                        </a:rPr>
                        <a:t>3</a:t>
                      </a:r>
                      <a:r>
                        <a:rPr lang="en-US" dirty="0">
                          <a:effectLst/>
                        </a:rPr>
                        <a:t>COONa、Na</a:t>
                      </a:r>
                      <a:r>
                        <a:rPr lang="en-US" baseline="-25000" dirty="0">
                          <a:effectLst/>
                        </a:rPr>
                        <a:t>2</a:t>
                      </a:r>
                      <a:r>
                        <a:rPr lang="en-US" dirty="0">
                          <a:effectLst/>
                        </a:rPr>
                        <a:t>CO</a:t>
                      </a:r>
                      <a:r>
                        <a:rPr lang="en-US" baseline="-25000" dirty="0">
                          <a:effectLst/>
                        </a:rPr>
                        <a:t>3</a:t>
                      </a: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02984843"/>
                  </a:ext>
                </a:extLst>
              </a:tr>
            </a:tbl>
          </a:graphicData>
        </a:graphic>
      </p:graphicFrame>
      <p:sp>
        <p:nvSpPr>
          <p:cNvPr id="6" name="正方形/長方形 5"/>
          <p:cNvSpPr/>
          <p:nvPr/>
        </p:nvSpPr>
        <p:spPr>
          <a:xfrm>
            <a:off x="110812" y="12872"/>
            <a:ext cx="9001000" cy="3754874"/>
          </a:xfrm>
          <a:prstGeom prst="rect">
            <a:avLst/>
          </a:prstGeom>
        </p:spPr>
        <p:txBody>
          <a:bodyPr wrap="square">
            <a:spAutoFit/>
          </a:bodyPr>
          <a:lstStyle/>
          <a:p>
            <a:r>
              <a:rPr lang="ja-JP" altLang="en-US" sz="1800" b="1" dirty="0">
                <a:solidFill>
                  <a:srgbClr val="006699"/>
                </a:solidFill>
                <a:latin typeface="ヒラギノ角ゴ Pro W3"/>
              </a:rPr>
              <a:t>塩の種類</a:t>
            </a:r>
          </a:p>
          <a:p>
            <a:pPr fontAlgn="ctr"/>
            <a:r>
              <a:rPr lang="ja-JP" altLang="en-US" sz="1600" dirty="0">
                <a:solidFill>
                  <a:srgbClr val="333333"/>
                </a:solidFill>
                <a:latin typeface="ヒラギノ角ゴ Pro W3"/>
              </a:rPr>
              <a:t>塩は、</a:t>
            </a:r>
            <a:r>
              <a:rPr lang="ja-JP" altLang="en-US" sz="1600" dirty="0">
                <a:solidFill>
                  <a:srgbClr val="FF0000"/>
                </a:solidFill>
                <a:latin typeface="ヒラギノ角ゴ Pro W3"/>
              </a:rPr>
              <a:t>酸性塩</a:t>
            </a:r>
            <a:r>
              <a:rPr lang="ja-JP" altLang="en-US" sz="1600" dirty="0">
                <a:solidFill>
                  <a:srgbClr val="333333"/>
                </a:solidFill>
                <a:latin typeface="ヒラギノ角ゴ Pro W3"/>
              </a:rPr>
              <a:t>・</a:t>
            </a:r>
            <a:r>
              <a:rPr lang="ja-JP" altLang="en-US" sz="1600" dirty="0">
                <a:solidFill>
                  <a:srgbClr val="FF0000"/>
                </a:solidFill>
                <a:latin typeface="ヒラギノ角ゴ Pro W3"/>
              </a:rPr>
              <a:t>塩基性塩</a:t>
            </a:r>
            <a:r>
              <a:rPr lang="ja-JP" altLang="en-US" sz="1600" dirty="0">
                <a:solidFill>
                  <a:srgbClr val="333333"/>
                </a:solidFill>
                <a:latin typeface="ヒラギノ角ゴ Pro W3"/>
              </a:rPr>
              <a:t>・</a:t>
            </a:r>
            <a:r>
              <a:rPr lang="ja-JP" altLang="en-US" sz="1600" dirty="0">
                <a:solidFill>
                  <a:srgbClr val="FF0000"/>
                </a:solidFill>
                <a:latin typeface="ヒラギノ角ゴ Pro W3"/>
              </a:rPr>
              <a:t>正塩</a:t>
            </a:r>
            <a:r>
              <a:rPr lang="ja-JP" altLang="en-US" sz="1600" dirty="0">
                <a:solidFill>
                  <a:srgbClr val="333333"/>
                </a:solidFill>
                <a:latin typeface="ヒラギノ角ゴ Pro W3"/>
              </a:rPr>
              <a:t>の３種類にわけることができます。 </a:t>
            </a:r>
            <a:br>
              <a:rPr lang="ja-JP" altLang="en-US" sz="1600" dirty="0"/>
            </a:br>
            <a:endParaRPr lang="en-US" altLang="ja-JP" sz="1600" dirty="0"/>
          </a:p>
          <a:p>
            <a:pPr fontAlgn="ctr"/>
            <a:r>
              <a:rPr lang="ja-JP" altLang="en-US" sz="1600" b="1" dirty="0">
                <a:solidFill>
                  <a:srgbClr val="222222"/>
                </a:solidFill>
                <a:latin typeface="ヒラギノ角ゴ Pro W3"/>
              </a:rPr>
              <a:t>酸性塩</a:t>
            </a:r>
            <a:endParaRPr lang="ja-JP" altLang="en-US" sz="1800" b="1" dirty="0">
              <a:solidFill>
                <a:srgbClr val="222222"/>
              </a:solidFill>
              <a:latin typeface="ヒラギノ角ゴ Pro W3"/>
            </a:endParaRPr>
          </a:p>
          <a:p>
            <a:pPr fontAlgn="ctr"/>
            <a:r>
              <a:rPr lang="ja-JP" altLang="en-US" sz="1400" dirty="0">
                <a:solidFill>
                  <a:srgbClr val="333333"/>
                </a:solidFill>
                <a:latin typeface="ヒラギノ角ゴ Pro W3"/>
              </a:rPr>
              <a:t>酸性塩とは、化学式中に</a:t>
            </a:r>
            <a:r>
              <a:rPr lang="ja-JP" altLang="en-US" sz="1400" u="sng" dirty="0">
                <a:solidFill>
                  <a:srgbClr val="333333"/>
                </a:solidFill>
                <a:latin typeface="ヒラギノ角ゴ Pro W3"/>
              </a:rPr>
              <a:t>Ｈ＋をもつ塩</a:t>
            </a:r>
            <a:r>
              <a:rPr lang="ja-JP" altLang="en-US" sz="1400" dirty="0">
                <a:solidFill>
                  <a:srgbClr val="333333"/>
                </a:solidFill>
                <a:latin typeface="ヒラギノ角ゴ Pro W3"/>
              </a:rPr>
              <a:t>のことです。 </a:t>
            </a:r>
            <a:br>
              <a:rPr lang="ja-JP" altLang="en-US" sz="1400" dirty="0"/>
            </a:br>
            <a:r>
              <a:rPr lang="ja-JP" altLang="en-US" sz="1400" dirty="0">
                <a:solidFill>
                  <a:srgbClr val="333333"/>
                </a:solidFill>
                <a:latin typeface="ヒラギノ角ゴ Pro W3"/>
              </a:rPr>
              <a:t>硫酸水素ナトリウム</a:t>
            </a:r>
            <a:r>
              <a:rPr lang="en-US" altLang="ja-JP" sz="1400" dirty="0" err="1">
                <a:solidFill>
                  <a:srgbClr val="333333"/>
                </a:solidFill>
                <a:latin typeface="+mn-ea"/>
                <a:ea typeface="+mn-ea"/>
              </a:rPr>
              <a:t>NaHSO</a:t>
            </a:r>
            <a:r>
              <a:rPr lang="ja-JP" altLang="en-US" sz="1400" baseline="-25000" dirty="0">
                <a:solidFill>
                  <a:srgbClr val="333333"/>
                </a:solidFill>
                <a:latin typeface="+mn-ea"/>
                <a:ea typeface="+mn-ea"/>
              </a:rPr>
              <a:t>４</a:t>
            </a:r>
            <a:r>
              <a:rPr lang="ja-JP" altLang="en-US" sz="1400" dirty="0">
                <a:solidFill>
                  <a:srgbClr val="333333"/>
                </a:solidFill>
                <a:latin typeface="ヒラギノ角ゴ Pro W3"/>
              </a:rPr>
              <a:t>や炭酸水素ナトリウム</a:t>
            </a:r>
            <a:r>
              <a:rPr lang="en-US" altLang="ja-JP" sz="1400" dirty="0">
                <a:solidFill>
                  <a:srgbClr val="333333"/>
                </a:solidFill>
                <a:latin typeface="+mn-ea"/>
                <a:ea typeface="+mn-ea"/>
              </a:rPr>
              <a:t>NaHCO</a:t>
            </a:r>
            <a:r>
              <a:rPr lang="en-US" altLang="ja-JP" sz="1400" baseline="-25000" dirty="0">
                <a:solidFill>
                  <a:srgbClr val="333333"/>
                </a:solidFill>
                <a:latin typeface="+mn-ea"/>
                <a:ea typeface="+mn-ea"/>
              </a:rPr>
              <a:t>3</a:t>
            </a:r>
            <a:r>
              <a:rPr lang="ja-JP" altLang="en-US" sz="1400" dirty="0">
                <a:solidFill>
                  <a:srgbClr val="333333"/>
                </a:solidFill>
                <a:latin typeface="ヒラギノ角ゴ Pro W3"/>
              </a:rPr>
              <a:t>がこれに該当します。</a:t>
            </a:r>
            <a:r>
              <a:rPr lang="ja-JP" altLang="en-US" sz="1400" dirty="0">
                <a:solidFill>
                  <a:srgbClr val="FF0000"/>
                </a:solidFill>
                <a:latin typeface="ヒラギノ角ゴ Pro W3"/>
              </a:rPr>
              <a:t> </a:t>
            </a:r>
            <a:endParaRPr lang="en-US" altLang="ja-JP" sz="1100" dirty="0">
              <a:solidFill>
                <a:srgbClr val="FF0000"/>
              </a:solidFill>
              <a:latin typeface="ヒラギノ角ゴ Pro W3"/>
            </a:endParaRPr>
          </a:p>
          <a:p>
            <a:pPr fontAlgn="ctr"/>
            <a:r>
              <a:rPr lang="ja-JP" altLang="en-US" sz="1800" dirty="0"/>
              <a:t>（硫酸水素は酸性、炭酸水素は塩基性</a:t>
            </a:r>
            <a:r>
              <a:rPr lang="en-US" altLang="ja-JP" sz="1800" dirty="0"/>
              <a:t>)</a:t>
            </a:r>
            <a:endParaRPr lang="en-US" altLang="ja-JP" sz="1400" dirty="0">
              <a:solidFill>
                <a:srgbClr val="FF0000"/>
              </a:solidFill>
              <a:latin typeface="ヒラギノ角ゴ Pro W3"/>
            </a:endParaRPr>
          </a:p>
          <a:p>
            <a:pPr fontAlgn="ctr"/>
            <a:br>
              <a:rPr lang="ja-JP" altLang="en-US" sz="1400" dirty="0"/>
            </a:br>
            <a:r>
              <a:rPr lang="ja-JP" altLang="en-US" sz="1600" b="1" dirty="0">
                <a:solidFill>
                  <a:srgbClr val="222222"/>
                </a:solidFill>
                <a:latin typeface="ヒラギノ角ゴ Pro W3"/>
              </a:rPr>
              <a:t>塩基性塩</a:t>
            </a:r>
          </a:p>
          <a:p>
            <a:pPr fontAlgn="ctr"/>
            <a:r>
              <a:rPr lang="ja-JP" altLang="en-US" sz="1400" dirty="0">
                <a:solidFill>
                  <a:srgbClr val="333333"/>
                </a:solidFill>
                <a:latin typeface="ヒラギノ角ゴ Pro W3"/>
              </a:rPr>
              <a:t>塩基性塩とは、化学式中に</a:t>
            </a:r>
            <a:r>
              <a:rPr lang="ja-JP" altLang="en-US" sz="1400" u="sng" dirty="0">
                <a:solidFill>
                  <a:srgbClr val="333333"/>
                </a:solidFill>
                <a:latin typeface="ヒラギノ角ゴ Pro W3"/>
              </a:rPr>
              <a:t>ＯＨ</a:t>
            </a:r>
            <a:r>
              <a:rPr lang="ja-JP" altLang="en-US" sz="1400" u="sng" baseline="30000" dirty="0">
                <a:solidFill>
                  <a:srgbClr val="333333"/>
                </a:solidFill>
                <a:latin typeface="ヒラギノ角ゴ Pro W3"/>
              </a:rPr>
              <a:t>－</a:t>
            </a:r>
            <a:r>
              <a:rPr lang="ja-JP" altLang="en-US" sz="1400" u="sng" dirty="0">
                <a:solidFill>
                  <a:srgbClr val="333333"/>
                </a:solidFill>
                <a:latin typeface="ヒラギノ角ゴ Pro W3"/>
              </a:rPr>
              <a:t>をもつ塩</a:t>
            </a:r>
            <a:r>
              <a:rPr lang="ja-JP" altLang="en-US" sz="1400" dirty="0">
                <a:solidFill>
                  <a:srgbClr val="333333"/>
                </a:solidFill>
                <a:latin typeface="ヒラギノ角ゴ Pro W3"/>
              </a:rPr>
              <a:t>のことです。 </a:t>
            </a:r>
            <a:br>
              <a:rPr lang="ja-JP" altLang="en-US" sz="1400" dirty="0"/>
            </a:br>
            <a:r>
              <a:rPr lang="ja-JP" altLang="en-US" sz="1400" dirty="0">
                <a:solidFill>
                  <a:srgbClr val="333333"/>
                </a:solidFill>
                <a:latin typeface="ヒラギノ角ゴ Pro W3"/>
              </a:rPr>
              <a:t>塩基性塩は、多くありません。塩化水酸化カルシウム</a:t>
            </a:r>
            <a:r>
              <a:rPr lang="en-US" altLang="ja-JP" sz="1400" dirty="0" err="1">
                <a:solidFill>
                  <a:srgbClr val="333333"/>
                </a:solidFill>
                <a:latin typeface="ヒラギノ角ゴ Pro W3"/>
              </a:rPr>
              <a:t>CaCl</a:t>
            </a:r>
            <a:r>
              <a:rPr lang="en-US" altLang="ja-JP" sz="1400" dirty="0">
                <a:solidFill>
                  <a:srgbClr val="333333"/>
                </a:solidFill>
                <a:latin typeface="ヒラギノ角ゴ Pro W3"/>
              </a:rPr>
              <a:t>(OH)</a:t>
            </a:r>
            <a:r>
              <a:rPr lang="ja-JP" altLang="en-US" sz="1400" dirty="0">
                <a:solidFill>
                  <a:srgbClr val="333333"/>
                </a:solidFill>
                <a:latin typeface="ヒラギノ角ゴ Pro W3"/>
              </a:rPr>
              <a:t>や塩化水酸化マグネシウム</a:t>
            </a:r>
            <a:r>
              <a:rPr lang="en-US" altLang="ja-JP" sz="1400" dirty="0" err="1">
                <a:solidFill>
                  <a:srgbClr val="333333"/>
                </a:solidFill>
                <a:latin typeface="ヒラギノ角ゴ Pro W3"/>
              </a:rPr>
              <a:t>MgCl</a:t>
            </a:r>
            <a:r>
              <a:rPr lang="en-US" altLang="ja-JP" sz="1400" dirty="0">
                <a:solidFill>
                  <a:srgbClr val="333333"/>
                </a:solidFill>
                <a:latin typeface="ヒラギノ角ゴ Pro W3"/>
              </a:rPr>
              <a:t>(OH)</a:t>
            </a:r>
            <a:r>
              <a:rPr lang="ja-JP" altLang="en-US" sz="1400" dirty="0">
                <a:solidFill>
                  <a:srgbClr val="333333"/>
                </a:solidFill>
                <a:latin typeface="ヒラギノ角ゴ Pro W3"/>
              </a:rPr>
              <a:t>などがこれに該当します。 </a:t>
            </a:r>
            <a:br>
              <a:rPr lang="ja-JP" altLang="en-US" sz="1600" dirty="0"/>
            </a:br>
            <a:br>
              <a:rPr lang="ja-JP" altLang="en-US" sz="1600" dirty="0"/>
            </a:br>
            <a:r>
              <a:rPr lang="ja-JP" altLang="en-US" sz="1600" b="1" dirty="0">
                <a:solidFill>
                  <a:srgbClr val="222222"/>
                </a:solidFill>
                <a:latin typeface="ヒラギノ角ゴ Pro W3"/>
              </a:rPr>
              <a:t>正塩</a:t>
            </a:r>
          </a:p>
          <a:p>
            <a:r>
              <a:rPr lang="ja-JP" altLang="en-US" sz="1600" dirty="0">
                <a:solidFill>
                  <a:srgbClr val="333333"/>
                </a:solidFill>
                <a:latin typeface="ヒラギノ角ゴ Pro W3"/>
              </a:rPr>
              <a:t>正塩は酸性塩と塩基性塩以外のすべての塩を指します。 </a:t>
            </a:r>
            <a:endParaRPr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61732410"/>
              </p:ext>
            </p:extLst>
          </p:nvPr>
        </p:nvGraphicFramePr>
        <p:xfrm>
          <a:off x="251520" y="3645024"/>
          <a:ext cx="4393704" cy="922020"/>
        </p:xfrm>
        <a:graphic>
          <a:graphicData uri="http://schemas.openxmlformats.org/drawingml/2006/table">
            <a:tbl>
              <a:tblPr/>
              <a:tblGrid>
                <a:gridCol w="1984648">
                  <a:extLst>
                    <a:ext uri="{9D8B030D-6E8A-4147-A177-3AD203B41FA5}">
                      <a16:colId xmlns:a16="http://schemas.microsoft.com/office/drawing/2014/main" val="1206490802"/>
                    </a:ext>
                  </a:extLst>
                </a:gridCol>
                <a:gridCol w="2409056">
                  <a:extLst>
                    <a:ext uri="{9D8B030D-6E8A-4147-A177-3AD203B41FA5}">
                      <a16:colId xmlns:a16="http://schemas.microsoft.com/office/drawing/2014/main" val="32936995"/>
                    </a:ext>
                  </a:extLst>
                </a:gridCol>
              </a:tblGrid>
              <a:tr h="0">
                <a:tc>
                  <a:txBody>
                    <a:bodyPr/>
                    <a:lstStyle/>
                    <a:p>
                      <a:pPr algn="ctr" fontAlgn="t"/>
                      <a:r>
                        <a:rPr lang="zh-TW" altLang="en-US" sz="1600" dirty="0">
                          <a:effectLst/>
                        </a:rPr>
                        <a:t>強酸＋強塩基→塩</a:t>
                      </a: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9F9F9"/>
                    </a:solidFill>
                  </a:tcPr>
                </a:tc>
                <a:tc>
                  <a:txBody>
                    <a:bodyPr/>
                    <a:lstStyle/>
                    <a:p>
                      <a:pPr algn="ctr" fontAlgn="t"/>
                      <a:r>
                        <a:rPr lang="ja-JP" altLang="en-US" sz="1600" dirty="0">
                          <a:effectLst/>
                        </a:rPr>
                        <a:t>水溶液は中性</a:t>
                      </a: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9F9F9"/>
                    </a:solidFill>
                  </a:tcPr>
                </a:tc>
                <a:extLst>
                  <a:ext uri="{0D108BD9-81ED-4DB2-BD59-A6C34878D82A}">
                    <a16:rowId xmlns:a16="http://schemas.microsoft.com/office/drawing/2014/main" val="711666637"/>
                  </a:ext>
                </a:extLst>
              </a:tr>
              <a:tr h="0">
                <a:tc>
                  <a:txBody>
                    <a:bodyPr/>
                    <a:lstStyle/>
                    <a:p>
                      <a:pPr algn="ctr" fontAlgn="t"/>
                      <a:r>
                        <a:rPr lang="zh-TW" altLang="en-US" sz="1600">
                          <a:effectLst/>
                        </a:rPr>
                        <a:t>強酸＋弱塩基→塩</a:t>
                      </a: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ctr" fontAlgn="t"/>
                      <a:r>
                        <a:rPr lang="ja-JP" altLang="en-US" sz="1600" dirty="0">
                          <a:effectLst/>
                        </a:rPr>
                        <a:t>水溶液は酸性</a:t>
                      </a: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26492311"/>
                  </a:ext>
                </a:extLst>
              </a:tr>
              <a:tr h="0">
                <a:tc>
                  <a:txBody>
                    <a:bodyPr/>
                    <a:lstStyle/>
                    <a:p>
                      <a:pPr algn="ctr" fontAlgn="t"/>
                      <a:r>
                        <a:rPr lang="ja-JP" altLang="en-US" sz="1600">
                          <a:effectLst/>
                        </a:rPr>
                        <a:t>弱酸＋弱塩基→塩</a:t>
                      </a: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9F9F9"/>
                    </a:solidFill>
                  </a:tcPr>
                </a:tc>
                <a:tc>
                  <a:txBody>
                    <a:bodyPr/>
                    <a:lstStyle/>
                    <a:p>
                      <a:pPr algn="ctr" fontAlgn="t"/>
                      <a:r>
                        <a:rPr lang="ja-JP" altLang="en-US" sz="1600" dirty="0">
                          <a:effectLst/>
                        </a:rPr>
                        <a:t>水溶液は塩基性</a:t>
                      </a:r>
                    </a:p>
                  </a:txBody>
                  <a:tcPr marL="31750" marR="31750" marT="31750" marB="3175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9F9F9"/>
                    </a:solidFill>
                  </a:tcPr>
                </a:tc>
                <a:extLst>
                  <a:ext uri="{0D108BD9-81ED-4DB2-BD59-A6C34878D82A}">
                    <a16:rowId xmlns:a16="http://schemas.microsoft.com/office/drawing/2014/main" val="1111342074"/>
                  </a:ext>
                </a:extLst>
              </a:tr>
            </a:tbl>
          </a:graphicData>
        </a:graphic>
      </p:graphicFrame>
    </p:spTree>
    <p:extLst>
      <p:ext uri="{BB962C8B-B14F-4D97-AF65-F5344CB8AC3E}">
        <p14:creationId xmlns:p14="http://schemas.microsoft.com/office/powerpoint/2010/main" val="239782185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207</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平成２７年度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問３０</a:t>
            </a:r>
          </a:p>
        </p:txBody>
      </p:sp>
      <p:sp>
        <p:nvSpPr>
          <p:cNvPr id="7" name="テキスト ボックス 6"/>
          <p:cNvSpPr txBox="1"/>
          <p:nvPr/>
        </p:nvSpPr>
        <p:spPr>
          <a:xfrm>
            <a:off x="683568" y="1423877"/>
            <a:ext cx="7920880" cy="954107"/>
          </a:xfrm>
          <a:prstGeom prst="rect">
            <a:avLst/>
          </a:prstGeom>
          <a:noFill/>
        </p:spPr>
        <p:txBody>
          <a:bodyPr wrap="square" rtlCol="0">
            <a:spAutoFit/>
          </a:bodyPr>
          <a:lstStyle/>
          <a:p>
            <a:r>
              <a:rPr lang="ja-JP" altLang="en-US" sz="2800" dirty="0"/>
              <a:t>以下の分子のうち、</a:t>
            </a:r>
            <a:r>
              <a:rPr lang="ja-JP" altLang="en-US" sz="2800" b="1" dirty="0">
                <a:solidFill>
                  <a:srgbClr val="FF0000"/>
                </a:solidFill>
              </a:rPr>
              <a:t>イオン結合</a:t>
            </a:r>
            <a:r>
              <a:rPr lang="ja-JP" altLang="en-US" sz="2800" dirty="0"/>
              <a:t>でできているものを一つ選び、その番号を解答欄に記入しなさい。</a:t>
            </a:r>
            <a:endParaRPr kumimoji="1" lang="ja-JP" altLang="en-US" sz="3200" dirty="0"/>
          </a:p>
        </p:txBody>
      </p:sp>
      <p:sp>
        <p:nvSpPr>
          <p:cNvPr id="8" name="テキスト ボックス 7"/>
          <p:cNvSpPr txBox="1"/>
          <p:nvPr/>
        </p:nvSpPr>
        <p:spPr>
          <a:xfrm>
            <a:off x="1870796" y="3356992"/>
            <a:ext cx="3809056" cy="2308324"/>
          </a:xfrm>
          <a:prstGeom prst="rect">
            <a:avLst/>
          </a:prstGeom>
          <a:noFill/>
        </p:spPr>
        <p:txBody>
          <a:bodyPr wrap="none" rtlCol="0">
            <a:spAutoFit/>
          </a:bodyPr>
          <a:lstStyle/>
          <a:p>
            <a:r>
              <a:rPr lang="ja-JP" altLang="en-US" sz="3600" dirty="0"/>
              <a:t>１ 　塩化ナトリウム</a:t>
            </a:r>
          </a:p>
          <a:p>
            <a:r>
              <a:rPr lang="ja-JP" altLang="en-US" sz="3600" dirty="0"/>
              <a:t>２ 　二酸化ケイ素</a:t>
            </a:r>
          </a:p>
          <a:p>
            <a:r>
              <a:rPr lang="ja-JP" altLang="en-US" sz="3600" dirty="0"/>
              <a:t>３ 　二酸化炭素</a:t>
            </a:r>
          </a:p>
          <a:p>
            <a:r>
              <a:rPr lang="ja-JP" altLang="en-US" sz="3600" dirty="0"/>
              <a:t>４ 　水</a:t>
            </a:r>
            <a:endParaRPr kumimoji="1" lang="ja-JP" altLang="en-US" sz="4800" dirty="0">
              <a:latin typeface="ＭＳ Ｐ明朝" pitchFamily="18" charset="-128"/>
              <a:ea typeface="ＭＳ Ｐ明朝" pitchFamily="18" charset="-128"/>
            </a:endParaRPr>
          </a:p>
        </p:txBody>
      </p:sp>
      <p:sp>
        <p:nvSpPr>
          <p:cNvPr id="10" name="正方形/長方形 9"/>
          <p:cNvSpPr/>
          <p:nvPr/>
        </p:nvSpPr>
        <p:spPr>
          <a:xfrm>
            <a:off x="1763688" y="3345945"/>
            <a:ext cx="4104456" cy="64144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131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208</a:t>
            </a:fld>
            <a:endParaRPr lang="en-US" altLang="ja-JP"/>
          </a:p>
        </p:txBody>
      </p:sp>
      <p:sp>
        <p:nvSpPr>
          <p:cNvPr id="4" name="正方形/長方形 3"/>
          <p:cNvSpPr/>
          <p:nvPr/>
        </p:nvSpPr>
        <p:spPr>
          <a:xfrm>
            <a:off x="251520" y="332656"/>
            <a:ext cx="8172400" cy="2092881"/>
          </a:xfrm>
          <a:prstGeom prst="rect">
            <a:avLst/>
          </a:prstGeom>
        </p:spPr>
        <p:txBody>
          <a:bodyPr wrap="square">
            <a:spAutoFit/>
          </a:bodyPr>
          <a:lstStyle/>
          <a:p>
            <a:r>
              <a:rPr lang="ja-JP" altLang="en-US" sz="2200" dirty="0">
                <a:latin typeface="Open Sans"/>
              </a:rPr>
              <a:t>原子間の結合は基本的に３種類（共有結合、イオン結合、金属結合）</a:t>
            </a:r>
            <a:br>
              <a:rPr lang="ja-JP" altLang="en-US" sz="2200" dirty="0"/>
            </a:br>
            <a:br>
              <a:rPr lang="ja-JP" altLang="en-US" dirty="0"/>
            </a:br>
            <a:r>
              <a:rPr lang="ja-JP" altLang="en-US" sz="2800" dirty="0">
                <a:latin typeface="Open Sans"/>
              </a:rPr>
              <a:t>共有結合</a:t>
            </a:r>
            <a:r>
              <a:rPr lang="en-US" altLang="ja-JP" sz="2800" dirty="0">
                <a:latin typeface="Open Sans"/>
              </a:rPr>
              <a:t>	</a:t>
            </a:r>
            <a:r>
              <a:rPr lang="ja-JP" altLang="en-US" sz="2800" dirty="0">
                <a:latin typeface="Open Sans"/>
              </a:rPr>
              <a:t>＝</a:t>
            </a:r>
            <a:r>
              <a:rPr lang="en-US" altLang="ja-JP" sz="2800" dirty="0">
                <a:latin typeface="Open Sans"/>
              </a:rPr>
              <a:t>	</a:t>
            </a:r>
            <a:r>
              <a:rPr lang="ja-JP" altLang="en-US" sz="2800" dirty="0">
                <a:latin typeface="Open Sans"/>
              </a:rPr>
              <a:t>非金属＋非金属</a:t>
            </a:r>
            <a:br>
              <a:rPr lang="ja-JP" altLang="en-US" sz="2800" dirty="0">
                <a:latin typeface="Open Sans"/>
              </a:rPr>
            </a:br>
            <a:r>
              <a:rPr lang="ja-JP" altLang="en-US" sz="2800" dirty="0">
                <a:latin typeface="Open Sans"/>
              </a:rPr>
              <a:t>イオン結合</a:t>
            </a:r>
            <a:r>
              <a:rPr lang="en-US" altLang="ja-JP" sz="2800" dirty="0">
                <a:latin typeface="Open Sans"/>
              </a:rPr>
              <a:t>	</a:t>
            </a:r>
            <a:r>
              <a:rPr lang="ja-JP" altLang="en-US" sz="2800" dirty="0">
                <a:latin typeface="Open Sans"/>
              </a:rPr>
              <a:t>＝</a:t>
            </a:r>
            <a:r>
              <a:rPr lang="en-US" altLang="ja-JP" sz="2800" dirty="0">
                <a:latin typeface="Open Sans"/>
              </a:rPr>
              <a:t>	</a:t>
            </a:r>
            <a:r>
              <a:rPr lang="ja-JP" altLang="en-US" sz="2800" dirty="0">
                <a:latin typeface="Open Sans"/>
              </a:rPr>
              <a:t>非金属＋金属</a:t>
            </a:r>
            <a:br>
              <a:rPr lang="ja-JP" altLang="en-US" sz="2800" dirty="0">
                <a:latin typeface="Open Sans"/>
              </a:rPr>
            </a:br>
            <a:r>
              <a:rPr lang="ja-JP" altLang="en-US" sz="2800" dirty="0">
                <a:latin typeface="Open Sans"/>
              </a:rPr>
              <a:t>金属結合</a:t>
            </a:r>
            <a:r>
              <a:rPr lang="en-US" altLang="ja-JP" sz="2800" dirty="0">
                <a:latin typeface="Open Sans"/>
              </a:rPr>
              <a:t>	</a:t>
            </a:r>
            <a:r>
              <a:rPr lang="ja-JP" altLang="en-US" sz="2800" dirty="0">
                <a:latin typeface="Open Sans"/>
              </a:rPr>
              <a:t>＝</a:t>
            </a:r>
            <a:r>
              <a:rPr lang="en-US" altLang="ja-JP" sz="2800" dirty="0">
                <a:latin typeface="Open Sans"/>
              </a:rPr>
              <a:t>	</a:t>
            </a:r>
            <a:r>
              <a:rPr lang="ja-JP" altLang="en-US" sz="2800" dirty="0">
                <a:latin typeface="Open Sans"/>
              </a:rPr>
              <a:t>金属＋金属</a:t>
            </a:r>
            <a:endParaRPr lang="ja-JP" altLang="en-US" dirty="0"/>
          </a:p>
        </p:txBody>
      </p:sp>
      <p:sp>
        <p:nvSpPr>
          <p:cNvPr id="5" name="テキスト ボックス 4"/>
          <p:cNvSpPr txBox="1"/>
          <p:nvPr/>
        </p:nvSpPr>
        <p:spPr>
          <a:xfrm>
            <a:off x="1043608" y="2852936"/>
            <a:ext cx="7380312" cy="2308324"/>
          </a:xfrm>
          <a:prstGeom prst="rect">
            <a:avLst/>
          </a:prstGeom>
          <a:noFill/>
        </p:spPr>
        <p:txBody>
          <a:bodyPr wrap="square" rtlCol="0">
            <a:spAutoFit/>
          </a:bodyPr>
          <a:lstStyle/>
          <a:p>
            <a:r>
              <a:rPr lang="ja-JP" altLang="en-US" sz="3600" dirty="0"/>
              <a:t>１ 　塩化ナトリウム</a:t>
            </a:r>
            <a:r>
              <a:rPr lang="en-US" altLang="ja-JP" sz="3600" dirty="0"/>
              <a:t>		</a:t>
            </a:r>
            <a:r>
              <a:rPr lang="ja-JP" altLang="en-US" sz="3200" dirty="0">
                <a:solidFill>
                  <a:srgbClr val="FF0000"/>
                </a:solidFill>
              </a:rPr>
              <a:t>イオン結合</a:t>
            </a:r>
            <a:endParaRPr lang="ja-JP" altLang="en-US" sz="3600" dirty="0">
              <a:solidFill>
                <a:srgbClr val="FF0000"/>
              </a:solidFill>
            </a:endParaRPr>
          </a:p>
          <a:p>
            <a:r>
              <a:rPr lang="ja-JP" altLang="en-US" sz="3600" dirty="0"/>
              <a:t>２ 　二酸化ケイ素</a:t>
            </a:r>
            <a:r>
              <a:rPr lang="en-US" altLang="ja-JP" sz="3600" dirty="0"/>
              <a:t>		</a:t>
            </a:r>
            <a:r>
              <a:rPr lang="ja-JP" altLang="en-US" sz="3200" dirty="0"/>
              <a:t>共有結合</a:t>
            </a:r>
            <a:endParaRPr lang="ja-JP" altLang="en-US" sz="3600" dirty="0"/>
          </a:p>
          <a:p>
            <a:r>
              <a:rPr lang="ja-JP" altLang="en-US" sz="3600" dirty="0"/>
              <a:t>３ 　二酸化炭素</a:t>
            </a:r>
            <a:r>
              <a:rPr lang="en-US" altLang="ja-JP" sz="3600" dirty="0"/>
              <a:t>		</a:t>
            </a:r>
            <a:r>
              <a:rPr lang="ja-JP" altLang="en-US" sz="3200" dirty="0"/>
              <a:t>共有結合</a:t>
            </a:r>
            <a:r>
              <a:rPr lang="en-US" altLang="ja-JP" sz="3600" dirty="0"/>
              <a:t>	</a:t>
            </a:r>
            <a:endParaRPr lang="ja-JP" altLang="en-US" sz="3600" dirty="0"/>
          </a:p>
          <a:p>
            <a:r>
              <a:rPr lang="ja-JP" altLang="en-US" sz="3600" dirty="0"/>
              <a:t>４ 　水</a:t>
            </a:r>
            <a:r>
              <a:rPr lang="en-US" altLang="ja-JP" sz="3600" dirty="0"/>
              <a:t>				</a:t>
            </a:r>
            <a:r>
              <a:rPr lang="ja-JP" altLang="en-US" sz="3200" dirty="0">
                <a:solidFill>
                  <a:schemeClr val="bg2">
                    <a:lumMod val="60000"/>
                    <a:lumOff val="40000"/>
                  </a:schemeClr>
                </a:solidFill>
              </a:rPr>
              <a:t>共有結合</a:t>
            </a:r>
            <a:endParaRPr kumimoji="1" lang="ja-JP" altLang="en-US" sz="4800" dirty="0">
              <a:solidFill>
                <a:schemeClr val="bg2">
                  <a:lumMod val="60000"/>
                  <a:lumOff val="40000"/>
                </a:schemeClr>
              </a:solidFill>
              <a:latin typeface="ＭＳ Ｐ明朝" pitchFamily="18" charset="-128"/>
              <a:ea typeface="ＭＳ Ｐ明朝" pitchFamily="18" charset="-128"/>
            </a:endParaRPr>
          </a:p>
        </p:txBody>
      </p:sp>
    </p:spTree>
    <p:extLst>
      <p:ext uri="{BB962C8B-B14F-4D97-AF65-F5344CB8AC3E}">
        <p14:creationId xmlns:p14="http://schemas.microsoft.com/office/powerpoint/2010/main" val="236949718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209</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平成２７年度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問３１</a:t>
            </a:r>
          </a:p>
        </p:txBody>
      </p:sp>
      <p:sp>
        <p:nvSpPr>
          <p:cNvPr id="7" name="テキスト ボックス 6"/>
          <p:cNvSpPr txBox="1"/>
          <p:nvPr/>
        </p:nvSpPr>
        <p:spPr>
          <a:xfrm>
            <a:off x="683568" y="1423877"/>
            <a:ext cx="7920880" cy="954107"/>
          </a:xfrm>
          <a:prstGeom prst="rect">
            <a:avLst/>
          </a:prstGeom>
          <a:noFill/>
        </p:spPr>
        <p:txBody>
          <a:bodyPr wrap="square" rtlCol="0">
            <a:spAutoFit/>
          </a:bodyPr>
          <a:lstStyle/>
          <a:p>
            <a:r>
              <a:rPr lang="ja-JP" altLang="en-US" sz="2800" dirty="0"/>
              <a:t>以下の化学反応式のうち、酸化還元反応でないものを一つ選び、その番号を解答欄に記入しなさい。</a:t>
            </a:r>
            <a:endParaRPr kumimoji="1" lang="ja-JP" altLang="en-US" sz="3200" dirty="0"/>
          </a:p>
        </p:txBody>
      </p:sp>
      <p:sp>
        <p:nvSpPr>
          <p:cNvPr id="8" name="テキスト ボックス 7"/>
          <p:cNvSpPr txBox="1"/>
          <p:nvPr/>
        </p:nvSpPr>
        <p:spPr>
          <a:xfrm>
            <a:off x="1115616" y="3130589"/>
            <a:ext cx="6841938" cy="2062103"/>
          </a:xfrm>
          <a:prstGeom prst="rect">
            <a:avLst/>
          </a:prstGeom>
          <a:noFill/>
        </p:spPr>
        <p:txBody>
          <a:bodyPr wrap="none" rtlCol="0">
            <a:spAutoFit/>
          </a:bodyPr>
          <a:lstStyle/>
          <a:p>
            <a:r>
              <a:rPr lang="ja-JP" altLang="en-US" sz="3200" dirty="0"/>
              <a:t>１ 　２Ｎａ＋２Ｈ</a:t>
            </a:r>
            <a:r>
              <a:rPr lang="ja-JP" altLang="en-US" sz="3200" baseline="-25000" dirty="0"/>
              <a:t>２</a:t>
            </a:r>
            <a:r>
              <a:rPr lang="ja-JP" altLang="en-US" sz="3200" dirty="0"/>
              <a:t>Ｏ → ２ＮａＯＨ＋Ｈ</a:t>
            </a:r>
            <a:r>
              <a:rPr lang="ja-JP" altLang="en-US" sz="3200" baseline="-25000" dirty="0"/>
              <a:t>２</a:t>
            </a:r>
          </a:p>
          <a:p>
            <a:r>
              <a:rPr lang="ja-JP" altLang="en-US" sz="3200" dirty="0"/>
              <a:t>２ 　２ＫＩ＋Ｂｒ</a:t>
            </a:r>
            <a:r>
              <a:rPr lang="ja-JP" altLang="en-US" sz="3200" baseline="-25000" dirty="0"/>
              <a:t>２</a:t>
            </a:r>
            <a:r>
              <a:rPr lang="ja-JP" altLang="en-US" sz="3200" dirty="0"/>
              <a:t> </a:t>
            </a:r>
            <a:r>
              <a:rPr lang="en-US" altLang="ja-JP" sz="3200" dirty="0"/>
              <a:t>→ </a:t>
            </a:r>
            <a:r>
              <a:rPr lang="ja-JP" altLang="en-US" sz="3200" dirty="0"/>
              <a:t>２ＫＢｒ＋Ｉ</a:t>
            </a:r>
            <a:r>
              <a:rPr lang="ja-JP" altLang="en-US" sz="3200" baseline="-25000" dirty="0"/>
              <a:t>２</a:t>
            </a:r>
          </a:p>
          <a:p>
            <a:r>
              <a:rPr lang="ja-JP" altLang="en-US" sz="3200" dirty="0"/>
              <a:t>３ 　２ＣＯ＋Ｏ</a:t>
            </a:r>
            <a:r>
              <a:rPr lang="ja-JP" altLang="en-US" sz="3200" baseline="-25000" dirty="0"/>
              <a:t>２</a:t>
            </a:r>
            <a:r>
              <a:rPr lang="ja-JP" altLang="en-US" sz="3200" dirty="0"/>
              <a:t> </a:t>
            </a:r>
            <a:r>
              <a:rPr lang="en-US" altLang="ja-JP" sz="3200" dirty="0"/>
              <a:t>→ </a:t>
            </a:r>
            <a:r>
              <a:rPr lang="ja-JP" altLang="en-US" sz="3200" dirty="0"/>
              <a:t>２ＣＯ</a:t>
            </a:r>
            <a:r>
              <a:rPr lang="ja-JP" altLang="en-US" sz="3200" baseline="-25000" dirty="0"/>
              <a:t>２</a:t>
            </a:r>
          </a:p>
          <a:p>
            <a:r>
              <a:rPr lang="ja-JP" altLang="en-US" sz="3200" dirty="0"/>
              <a:t>４ 　ＨＮＯ</a:t>
            </a:r>
            <a:r>
              <a:rPr lang="ja-JP" altLang="en-US" sz="3200" baseline="-25000" dirty="0"/>
              <a:t>３</a:t>
            </a:r>
            <a:r>
              <a:rPr lang="ja-JP" altLang="en-US" sz="3200" dirty="0"/>
              <a:t>＋ＮａＯＨ → ＮａＮＯ</a:t>
            </a:r>
            <a:r>
              <a:rPr lang="ja-JP" altLang="en-US" sz="3200" baseline="-25000" dirty="0"/>
              <a:t>３</a:t>
            </a:r>
            <a:r>
              <a:rPr lang="ja-JP" altLang="en-US" sz="3200" dirty="0"/>
              <a:t>＋Ｈ</a:t>
            </a:r>
            <a:r>
              <a:rPr lang="ja-JP" altLang="en-US" sz="3200" baseline="-25000" dirty="0"/>
              <a:t>２</a:t>
            </a:r>
            <a:r>
              <a:rPr lang="ja-JP" altLang="en-US" sz="3200" dirty="0"/>
              <a:t>Ｏ</a:t>
            </a:r>
            <a:endParaRPr kumimoji="1" lang="ja-JP" altLang="en-US" sz="6000" dirty="0">
              <a:latin typeface="ＭＳ Ｐ明朝" pitchFamily="18" charset="-128"/>
              <a:ea typeface="ＭＳ Ｐ明朝" pitchFamily="18" charset="-128"/>
            </a:endParaRPr>
          </a:p>
        </p:txBody>
      </p:sp>
      <p:sp>
        <p:nvSpPr>
          <p:cNvPr id="10" name="正方形/長方形 9"/>
          <p:cNvSpPr/>
          <p:nvPr/>
        </p:nvSpPr>
        <p:spPr>
          <a:xfrm>
            <a:off x="1080696" y="4653136"/>
            <a:ext cx="6947688" cy="5500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243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21</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平成１９年度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問３７</a:t>
            </a:r>
          </a:p>
        </p:txBody>
      </p:sp>
      <p:sp>
        <p:nvSpPr>
          <p:cNvPr id="7" name="テキスト ボックス 6"/>
          <p:cNvSpPr txBox="1"/>
          <p:nvPr/>
        </p:nvSpPr>
        <p:spPr>
          <a:xfrm>
            <a:off x="623574" y="1119488"/>
            <a:ext cx="7920880" cy="1384995"/>
          </a:xfrm>
          <a:prstGeom prst="rect">
            <a:avLst/>
          </a:prstGeom>
          <a:noFill/>
        </p:spPr>
        <p:txBody>
          <a:bodyPr wrap="square" rtlCol="0">
            <a:spAutoFit/>
          </a:bodyPr>
          <a:lstStyle/>
          <a:p>
            <a:r>
              <a:rPr kumimoji="1" lang="ja-JP" altLang="en-US" sz="2800" dirty="0"/>
              <a:t>次の記述の（　）の中に当てはまる語句として、正しいものを下から一つ選び、その番号を解答欄に記入しなさい。</a:t>
            </a:r>
          </a:p>
        </p:txBody>
      </p:sp>
      <p:sp>
        <p:nvSpPr>
          <p:cNvPr id="8" name="テキスト ボックス 7"/>
          <p:cNvSpPr txBox="1"/>
          <p:nvPr/>
        </p:nvSpPr>
        <p:spPr>
          <a:xfrm>
            <a:off x="2627784" y="3642958"/>
            <a:ext cx="3453189" cy="2554545"/>
          </a:xfrm>
          <a:prstGeom prst="rect">
            <a:avLst/>
          </a:prstGeom>
          <a:noFill/>
        </p:spPr>
        <p:txBody>
          <a:bodyPr wrap="none" rtlCol="0">
            <a:spAutoFit/>
          </a:bodyPr>
          <a:lstStyle/>
          <a:p>
            <a:r>
              <a:rPr kumimoji="1" lang="ja-JP" altLang="en-US" sz="4000" b="1" dirty="0">
                <a:latin typeface="+mn-ea"/>
                <a:ea typeface="+mn-ea"/>
              </a:rPr>
              <a:t>１　無機塩類</a:t>
            </a:r>
            <a:endParaRPr lang="en-US" altLang="ja-JP" sz="4000" b="1" dirty="0">
              <a:latin typeface="+mn-ea"/>
              <a:ea typeface="+mn-ea"/>
            </a:endParaRPr>
          </a:p>
          <a:p>
            <a:r>
              <a:rPr lang="ja-JP" altLang="en-US" sz="4000" b="1" dirty="0">
                <a:latin typeface="+mn-ea"/>
                <a:ea typeface="+mn-ea"/>
              </a:rPr>
              <a:t>２　食品添加物</a:t>
            </a:r>
            <a:endParaRPr lang="en-US" altLang="ja-JP" sz="4000" b="1" dirty="0">
              <a:latin typeface="+mn-ea"/>
              <a:ea typeface="+mn-ea"/>
            </a:endParaRPr>
          </a:p>
          <a:p>
            <a:r>
              <a:rPr lang="ja-JP" altLang="en-US" sz="4000" b="1" dirty="0">
                <a:latin typeface="+mn-ea"/>
                <a:ea typeface="+mn-ea"/>
              </a:rPr>
              <a:t>３　ビタミン</a:t>
            </a:r>
            <a:endParaRPr lang="en-US" altLang="ja-JP" sz="4000" b="1" dirty="0">
              <a:latin typeface="+mn-ea"/>
              <a:ea typeface="+mn-ea"/>
            </a:endParaRPr>
          </a:p>
          <a:p>
            <a:r>
              <a:rPr lang="ja-JP" altLang="en-US" sz="4000" b="1" dirty="0">
                <a:latin typeface="+mn-ea"/>
                <a:ea typeface="+mn-ea"/>
              </a:rPr>
              <a:t>４　油脂</a:t>
            </a:r>
            <a:endParaRPr lang="en-US" altLang="ja-JP" sz="4000" b="1" dirty="0">
              <a:latin typeface="+mn-ea"/>
              <a:ea typeface="+mn-ea"/>
            </a:endParaRPr>
          </a:p>
        </p:txBody>
      </p:sp>
      <p:sp>
        <p:nvSpPr>
          <p:cNvPr id="9" name="テキスト ボックス 8"/>
          <p:cNvSpPr txBox="1"/>
          <p:nvPr/>
        </p:nvSpPr>
        <p:spPr>
          <a:xfrm>
            <a:off x="259774" y="2708920"/>
            <a:ext cx="8648521" cy="584775"/>
          </a:xfrm>
          <a:prstGeom prst="rect">
            <a:avLst/>
          </a:prstGeom>
          <a:noFill/>
        </p:spPr>
        <p:txBody>
          <a:bodyPr wrap="none" rtlCol="0">
            <a:spAutoFit/>
          </a:bodyPr>
          <a:lstStyle/>
          <a:p>
            <a:r>
              <a:rPr kumimoji="1" lang="ja-JP" altLang="en-US" sz="3200" dirty="0"/>
              <a:t>「三大栄養素は、糖類、タンパク質、（　　）である。</a:t>
            </a:r>
          </a:p>
        </p:txBody>
      </p:sp>
      <p:sp>
        <p:nvSpPr>
          <p:cNvPr id="10" name="正方形/長方形 9"/>
          <p:cNvSpPr/>
          <p:nvPr/>
        </p:nvSpPr>
        <p:spPr>
          <a:xfrm>
            <a:off x="2627784" y="5517232"/>
            <a:ext cx="3744416" cy="59700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080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210</a:t>
            </a:fld>
            <a:endParaRPr lang="en-US" altLang="ja-JP"/>
          </a:p>
        </p:txBody>
      </p:sp>
      <p:sp>
        <p:nvSpPr>
          <p:cNvPr id="4" name="Rectangle 1"/>
          <p:cNvSpPr>
            <a:spLocks noChangeArrowheads="1"/>
          </p:cNvSpPr>
          <p:nvPr/>
        </p:nvSpPr>
        <p:spPr bwMode="auto">
          <a:xfrm>
            <a:off x="395536" y="548680"/>
            <a:ext cx="50754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225"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酸化還元反応</a:t>
            </a:r>
            <a:endParaRPr kumimoji="0" lang="ja-JP" altLang="ja-JP" sz="5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酸化と還元は同時に起こり、これを</a:t>
            </a:r>
            <a:r>
              <a:rPr kumimoji="0" lang="ja-JP" altLang="ja-JP" sz="16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酸化還元反応</a:t>
            </a:r>
            <a:r>
              <a:rPr kumimoji="0" lang="ja-JP" altLang="ja-JP" sz="16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という。</a:t>
            </a:r>
            <a:endParaRPr kumimoji="0" lang="ja-JP" altLang="ja-JP" sz="300" b="0" i="0" u="none" strike="noStrike" cap="none" normalizeH="0" baseline="0" dirty="0">
              <a:ln>
                <a:noFill/>
              </a:ln>
              <a:solidFill>
                <a:schemeClr val="tx1"/>
              </a:solidFill>
              <a:effectLst/>
            </a:endParaRPr>
          </a:p>
        </p:txBody>
      </p:sp>
      <p:pic>
        <p:nvPicPr>
          <p:cNvPr id="2050" name="Picture 2" descr="http://www.geocities.jp/don_guri131/image5/sannkakanngen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544141"/>
            <a:ext cx="3638550" cy="163830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67544" y="2336393"/>
            <a:ext cx="8208912" cy="3539430"/>
          </a:xfrm>
          <a:prstGeom prst="rect">
            <a:avLst/>
          </a:prstGeom>
        </p:spPr>
        <p:txBody>
          <a:bodyPr wrap="square">
            <a:spAutoFit/>
          </a:bodyPr>
          <a:lstStyle/>
          <a:p>
            <a:pPr marL="457200" indent="-457200">
              <a:buAutoNum type="arabicDbPlain"/>
            </a:pPr>
            <a:r>
              <a:rPr lang="ja-JP" altLang="en-US" sz="2800" dirty="0"/>
              <a:t>２</a:t>
            </a:r>
            <a:r>
              <a:rPr lang="ja-JP" altLang="en-US" sz="2800" dirty="0">
                <a:solidFill>
                  <a:srgbClr val="FF0000"/>
                </a:solidFill>
              </a:rPr>
              <a:t>Ｎａ</a:t>
            </a:r>
            <a:r>
              <a:rPr lang="ja-JP" altLang="en-US" sz="2800" dirty="0"/>
              <a:t>＋２</a:t>
            </a:r>
            <a:r>
              <a:rPr lang="ja-JP" altLang="en-US" sz="2800" dirty="0">
                <a:solidFill>
                  <a:srgbClr val="0070C0"/>
                </a:solidFill>
              </a:rPr>
              <a:t>Ｈ</a:t>
            </a:r>
            <a:r>
              <a:rPr lang="ja-JP" altLang="en-US" sz="2800" baseline="-25000" dirty="0"/>
              <a:t>２</a:t>
            </a:r>
            <a:r>
              <a:rPr lang="ja-JP" altLang="en-US" sz="2800" dirty="0"/>
              <a:t>Ｏ → ２</a:t>
            </a:r>
            <a:r>
              <a:rPr lang="ja-JP" altLang="en-US" sz="2800" dirty="0">
                <a:solidFill>
                  <a:srgbClr val="FF0000"/>
                </a:solidFill>
              </a:rPr>
              <a:t>Ｎａ</a:t>
            </a:r>
            <a:r>
              <a:rPr lang="ja-JP" altLang="en-US" sz="2800" dirty="0"/>
              <a:t>ＯＨ＋</a:t>
            </a:r>
            <a:r>
              <a:rPr lang="ja-JP" altLang="en-US" sz="2800" dirty="0">
                <a:solidFill>
                  <a:srgbClr val="0070C0"/>
                </a:solidFill>
              </a:rPr>
              <a:t>Ｈ</a:t>
            </a:r>
            <a:r>
              <a:rPr lang="ja-JP" altLang="en-US" sz="2800" baseline="-25000" dirty="0"/>
              <a:t>２</a:t>
            </a:r>
            <a:endParaRPr lang="en-US" altLang="ja-JP" sz="2800" baseline="-25000" dirty="0"/>
          </a:p>
          <a:p>
            <a:r>
              <a:rPr lang="ja-JP" altLang="en-US" sz="2800" baseline="-25000" dirty="0"/>
              <a:t>　　　　</a:t>
            </a:r>
            <a:r>
              <a:rPr lang="ja-JP" altLang="en-US" sz="2800" baseline="-25000" dirty="0">
                <a:solidFill>
                  <a:srgbClr val="FF0000"/>
                </a:solidFill>
              </a:rPr>
              <a:t>０</a:t>
            </a:r>
            <a:r>
              <a:rPr lang="ja-JP" altLang="en-US" sz="2800" baseline="-25000" dirty="0"/>
              <a:t>　　　　　　</a:t>
            </a:r>
            <a:r>
              <a:rPr lang="ja-JP" altLang="en-US" sz="2800" baseline="-25000" dirty="0">
                <a:solidFill>
                  <a:srgbClr val="0070C0"/>
                </a:solidFill>
              </a:rPr>
              <a:t>＋１</a:t>
            </a:r>
            <a:r>
              <a:rPr lang="ja-JP" altLang="en-US" sz="2800" baseline="-25000" dirty="0"/>
              <a:t>　　　　　　　 </a:t>
            </a:r>
            <a:r>
              <a:rPr lang="ja-JP" altLang="en-US" sz="2800" baseline="-25000" dirty="0">
                <a:solidFill>
                  <a:srgbClr val="FF0000"/>
                </a:solidFill>
              </a:rPr>
              <a:t>＋１</a:t>
            </a:r>
            <a:r>
              <a:rPr lang="ja-JP" altLang="en-US" sz="2800" baseline="-25000" dirty="0"/>
              <a:t>　　　　　　</a:t>
            </a:r>
            <a:r>
              <a:rPr lang="ja-JP" altLang="en-US" sz="2800" baseline="-25000" dirty="0">
                <a:solidFill>
                  <a:srgbClr val="0070C0"/>
                </a:solidFill>
              </a:rPr>
              <a:t>０</a:t>
            </a:r>
            <a:endParaRPr lang="en-US" altLang="ja-JP" sz="2800" baseline="-25000" dirty="0">
              <a:solidFill>
                <a:srgbClr val="0070C0"/>
              </a:solidFill>
            </a:endParaRPr>
          </a:p>
          <a:p>
            <a:endParaRPr lang="ja-JP" altLang="en-US" sz="2800" baseline="-25000" dirty="0"/>
          </a:p>
          <a:p>
            <a:pPr marL="457200" indent="-457200">
              <a:buAutoNum type="arabicDbPlain" startAt="2"/>
            </a:pPr>
            <a:r>
              <a:rPr lang="ja-JP" altLang="en-US" sz="2800" dirty="0"/>
              <a:t>２Ｋ</a:t>
            </a:r>
            <a:r>
              <a:rPr lang="ja-JP" altLang="en-US" sz="2800" dirty="0">
                <a:solidFill>
                  <a:srgbClr val="FF0000"/>
                </a:solidFill>
              </a:rPr>
              <a:t>Ｉ</a:t>
            </a:r>
            <a:r>
              <a:rPr lang="ja-JP" altLang="en-US" sz="2800" dirty="0"/>
              <a:t>＋</a:t>
            </a:r>
            <a:r>
              <a:rPr lang="ja-JP" altLang="en-US" sz="2800" dirty="0">
                <a:solidFill>
                  <a:srgbClr val="0070C0"/>
                </a:solidFill>
              </a:rPr>
              <a:t>Ｂｒ</a:t>
            </a:r>
            <a:r>
              <a:rPr lang="ja-JP" altLang="en-US" sz="2800" baseline="-25000" dirty="0"/>
              <a:t>２</a:t>
            </a:r>
            <a:r>
              <a:rPr lang="ja-JP" altLang="en-US" sz="2800" dirty="0"/>
              <a:t> </a:t>
            </a:r>
            <a:r>
              <a:rPr lang="en-US" altLang="ja-JP" sz="2800" dirty="0"/>
              <a:t>→ </a:t>
            </a:r>
            <a:r>
              <a:rPr lang="ja-JP" altLang="en-US" sz="2800" dirty="0"/>
              <a:t>２Ｋ</a:t>
            </a:r>
            <a:r>
              <a:rPr lang="ja-JP" altLang="en-US" sz="2800" dirty="0">
                <a:solidFill>
                  <a:srgbClr val="0070C0"/>
                </a:solidFill>
              </a:rPr>
              <a:t>Ｂｒ</a:t>
            </a:r>
            <a:r>
              <a:rPr lang="ja-JP" altLang="en-US" sz="2800" dirty="0"/>
              <a:t>＋</a:t>
            </a:r>
            <a:r>
              <a:rPr lang="ja-JP" altLang="en-US" sz="2800" dirty="0">
                <a:solidFill>
                  <a:srgbClr val="FF0000"/>
                </a:solidFill>
              </a:rPr>
              <a:t>Ｉ</a:t>
            </a:r>
            <a:r>
              <a:rPr lang="ja-JP" altLang="en-US" sz="2800" baseline="-25000" dirty="0"/>
              <a:t>２</a:t>
            </a:r>
            <a:endParaRPr lang="en-US" altLang="ja-JP" sz="2800" baseline="-25000" dirty="0"/>
          </a:p>
          <a:p>
            <a:r>
              <a:rPr lang="ja-JP" altLang="en-US" sz="2800" baseline="-25000" dirty="0"/>
              <a:t>　　　　－１　　　　</a:t>
            </a:r>
            <a:r>
              <a:rPr lang="ja-JP" altLang="en-US" sz="2800" baseline="-25000" dirty="0">
                <a:solidFill>
                  <a:srgbClr val="0070C0"/>
                </a:solidFill>
              </a:rPr>
              <a:t>０</a:t>
            </a:r>
            <a:r>
              <a:rPr lang="ja-JP" altLang="en-US" sz="2800" baseline="-25000" dirty="0"/>
              <a:t>　　　　　　　</a:t>
            </a:r>
            <a:r>
              <a:rPr lang="ja-JP" altLang="en-US" sz="2800" baseline="-25000" dirty="0">
                <a:solidFill>
                  <a:srgbClr val="0070C0"/>
                </a:solidFill>
              </a:rPr>
              <a:t>－１　　　</a:t>
            </a:r>
            <a:r>
              <a:rPr lang="ja-JP" altLang="en-US" sz="2800" baseline="-25000" dirty="0">
                <a:solidFill>
                  <a:srgbClr val="FF0000"/>
                </a:solidFill>
              </a:rPr>
              <a:t>０</a:t>
            </a:r>
            <a:endParaRPr lang="en-US" altLang="ja-JP" sz="2800" baseline="-25000" dirty="0">
              <a:solidFill>
                <a:srgbClr val="FF0000"/>
              </a:solidFill>
            </a:endParaRPr>
          </a:p>
          <a:p>
            <a:endParaRPr lang="ja-JP" altLang="en-US" sz="2800" baseline="-25000" dirty="0"/>
          </a:p>
          <a:p>
            <a:pPr marL="457200" indent="-457200">
              <a:buAutoNum type="arabicDbPlain" startAt="3"/>
            </a:pPr>
            <a:r>
              <a:rPr lang="ja-JP" altLang="en-US" sz="2800" dirty="0"/>
              <a:t>２</a:t>
            </a:r>
            <a:r>
              <a:rPr lang="ja-JP" altLang="en-US" sz="2800" dirty="0">
                <a:solidFill>
                  <a:srgbClr val="FF0000"/>
                </a:solidFill>
              </a:rPr>
              <a:t>Ｃ</a:t>
            </a:r>
            <a:r>
              <a:rPr lang="ja-JP" altLang="en-US" sz="2800" dirty="0"/>
              <a:t>Ｏ＋</a:t>
            </a:r>
            <a:r>
              <a:rPr lang="ja-JP" altLang="en-US" sz="2800" dirty="0">
                <a:solidFill>
                  <a:srgbClr val="0070C0"/>
                </a:solidFill>
              </a:rPr>
              <a:t>Ｏ</a:t>
            </a:r>
            <a:r>
              <a:rPr lang="ja-JP" altLang="en-US" sz="2800" baseline="-25000" dirty="0"/>
              <a:t>２</a:t>
            </a:r>
            <a:r>
              <a:rPr lang="ja-JP" altLang="en-US" sz="2800" dirty="0"/>
              <a:t> </a:t>
            </a:r>
            <a:r>
              <a:rPr lang="en-US" altLang="ja-JP" sz="2800" dirty="0"/>
              <a:t>→ </a:t>
            </a:r>
            <a:r>
              <a:rPr lang="ja-JP" altLang="en-US" sz="2800" dirty="0"/>
              <a:t>２</a:t>
            </a:r>
            <a:r>
              <a:rPr lang="ja-JP" altLang="en-US" sz="2800" dirty="0">
                <a:solidFill>
                  <a:srgbClr val="FF0000"/>
                </a:solidFill>
              </a:rPr>
              <a:t>Ｃ</a:t>
            </a:r>
            <a:r>
              <a:rPr lang="ja-JP" altLang="en-US" sz="2800" dirty="0">
                <a:solidFill>
                  <a:srgbClr val="0070C0"/>
                </a:solidFill>
              </a:rPr>
              <a:t>Ｏ</a:t>
            </a:r>
            <a:r>
              <a:rPr lang="ja-JP" altLang="en-US" sz="2800" baseline="-25000" dirty="0"/>
              <a:t>２</a:t>
            </a:r>
            <a:endParaRPr lang="en-US" altLang="ja-JP" sz="2800" baseline="-25000" dirty="0"/>
          </a:p>
          <a:p>
            <a:r>
              <a:rPr lang="ja-JP" altLang="en-US" sz="2800" baseline="-25000" dirty="0"/>
              <a:t>　　　　</a:t>
            </a:r>
            <a:r>
              <a:rPr lang="ja-JP" altLang="en-US" sz="2800" baseline="-25000" dirty="0">
                <a:solidFill>
                  <a:srgbClr val="FF0000"/>
                </a:solidFill>
              </a:rPr>
              <a:t>＋２</a:t>
            </a:r>
            <a:r>
              <a:rPr lang="ja-JP" altLang="en-US" sz="2800" baseline="-25000" dirty="0"/>
              <a:t>　　　　０　　　　　</a:t>
            </a:r>
            <a:r>
              <a:rPr lang="ja-JP" altLang="en-US" sz="2800" baseline="-25000" dirty="0">
                <a:solidFill>
                  <a:srgbClr val="FF0000"/>
                </a:solidFill>
              </a:rPr>
              <a:t>＋４</a:t>
            </a:r>
            <a:r>
              <a:rPr lang="ja-JP" altLang="en-US" sz="2800" baseline="-25000" dirty="0"/>
              <a:t>　－４</a:t>
            </a:r>
            <a:endParaRPr lang="en-US" altLang="ja-JP" sz="2800" baseline="-25000" dirty="0"/>
          </a:p>
          <a:p>
            <a:endParaRPr lang="ja-JP" altLang="en-US" sz="2800" baseline="-25000" dirty="0"/>
          </a:p>
          <a:p>
            <a:pPr marL="514350" indent="-514350">
              <a:buAutoNum type="arabicDbPlain" startAt="4"/>
            </a:pPr>
            <a:r>
              <a:rPr lang="ja-JP" altLang="en-US" sz="2800" dirty="0"/>
              <a:t>ＨＮＯ</a:t>
            </a:r>
            <a:r>
              <a:rPr lang="ja-JP" altLang="en-US" sz="2800" baseline="-25000" dirty="0"/>
              <a:t>３</a:t>
            </a:r>
            <a:r>
              <a:rPr lang="ja-JP" altLang="en-US" sz="2800" dirty="0"/>
              <a:t>＋ＮａＯＨ → ＮａＮＯ</a:t>
            </a:r>
            <a:r>
              <a:rPr lang="ja-JP" altLang="en-US" sz="2800" baseline="-25000" dirty="0"/>
              <a:t>３</a:t>
            </a:r>
            <a:r>
              <a:rPr lang="ja-JP" altLang="en-US" sz="2800" dirty="0"/>
              <a:t>＋Ｈ</a:t>
            </a:r>
            <a:r>
              <a:rPr lang="ja-JP" altLang="en-US" sz="2800" baseline="-25000" dirty="0"/>
              <a:t>２</a:t>
            </a:r>
            <a:r>
              <a:rPr lang="ja-JP" altLang="en-US" sz="2800" dirty="0"/>
              <a:t>Ｏ　　　</a:t>
            </a:r>
            <a:r>
              <a:rPr lang="ja-JP" altLang="en-US" dirty="0">
                <a:latin typeface="+mn-ea"/>
                <a:ea typeface="+mn-ea"/>
              </a:rPr>
              <a:t>中和反応</a:t>
            </a:r>
          </a:p>
        </p:txBody>
      </p:sp>
    </p:spTree>
    <p:extLst>
      <p:ext uri="{BB962C8B-B14F-4D97-AF65-F5344CB8AC3E}">
        <p14:creationId xmlns:p14="http://schemas.microsoft.com/office/powerpoint/2010/main" val="120366286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211</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平成２７年度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問３２</a:t>
            </a:r>
          </a:p>
        </p:txBody>
      </p:sp>
      <p:sp>
        <p:nvSpPr>
          <p:cNvPr id="7" name="テキスト ボックス 6"/>
          <p:cNvSpPr txBox="1"/>
          <p:nvPr/>
        </p:nvSpPr>
        <p:spPr>
          <a:xfrm>
            <a:off x="179512" y="1119488"/>
            <a:ext cx="8784976" cy="830997"/>
          </a:xfrm>
          <a:prstGeom prst="rect">
            <a:avLst/>
          </a:prstGeom>
          <a:noFill/>
        </p:spPr>
        <p:txBody>
          <a:bodyPr wrap="square" rtlCol="0">
            <a:spAutoFit/>
          </a:bodyPr>
          <a:lstStyle/>
          <a:p>
            <a:r>
              <a:rPr lang="ja-JP" altLang="en-US" dirty="0"/>
              <a:t>タンパク質の性質に関する以下の記述について、（　　）の中に入れるべき字句を下から一つ選び、その番号を解答欄に記入しなさい。</a:t>
            </a:r>
            <a:endParaRPr kumimoji="1" lang="ja-JP" altLang="en-US" dirty="0"/>
          </a:p>
        </p:txBody>
      </p:sp>
      <p:sp>
        <p:nvSpPr>
          <p:cNvPr id="8" name="テキスト ボックス 7"/>
          <p:cNvSpPr txBox="1"/>
          <p:nvPr/>
        </p:nvSpPr>
        <p:spPr>
          <a:xfrm>
            <a:off x="1628052" y="3674960"/>
            <a:ext cx="5743880" cy="2554545"/>
          </a:xfrm>
          <a:prstGeom prst="rect">
            <a:avLst/>
          </a:prstGeom>
          <a:noFill/>
        </p:spPr>
        <p:txBody>
          <a:bodyPr wrap="none" rtlCol="0">
            <a:spAutoFit/>
          </a:bodyPr>
          <a:lstStyle/>
          <a:p>
            <a:r>
              <a:rPr lang="ja-JP" altLang="en-US" sz="4000" b="1" dirty="0">
                <a:latin typeface="+mn-ea"/>
                <a:ea typeface="+mn-ea"/>
              </a:rPr>
              <a:t>１ ニンヒドリン反応</a:t>
            </a:r>
          </a:p>
          <a:p>
            <a:r>
              <a:rPr lang="ja-JP" altLang="en-US" sz="4000" b="1" dirty="0">
                <a:latin typeface="+mn-ea"/>
                <a:ea typeface="+mn-ea"/>
              </a:rPr>
              <a:t>２ ビウレット反応</a:t>
            </a:r>
          </a:p>
          <a:p>
            <a:r>
              <a:rPr lang="ja-JP" altLang="en-US" sz="4000" b="1" dirty="0">
                <a:latin typeface="+mn-ea"/>
                <a:ea typeface="+mn-ea"/>
              </a:rPr>
              <a:t>３ キサントプロテイン反応</a:t>
            </a:r>
          </a:p>
          <a:p>
            <a:r>
              <a:rPr lang="ja-JP" altLang="en-US" sz="4000" b="1" dirty="0">
                <a:latin typeface="+mn-ea"/>
                <a:ea typeface="+mn-ea"/>
              </a:rPr>
              <a:t>４ ペプチド反応</a:t>
            </a:r>
            <a:endParaRPr lang="en-US" altLang="ja-JP" sz="4000" b="1" dirty="0">
              <a:latin typeface="+mn-ea"/>
              <a:ea typeface="+mn-ea"/>
            </a:endParaRPr>
          </a:p>
        </p:txBody>
      </p:sp>
      <p:sp>
        <p:nvSpPr>
          <p:cNvPr id="9" name="テキスト ボックス 8"/>
          <p:cNvSpPr txBox="1"/>
          <p:nvPr/>
        </p:nvSpPr>
        <p:spPr>
          <a:xfrm>
            <a:off x="251520" y="2150937"/>
            <a:ext cx="8784976" cy="1200329"/>
          </a:xfrm>
          <a:prstGeom prst="rect">
            <a:avLst/>
          </a:prstGeom>
          <a:noFill/>
        </p:spPr>
        <p:txBody>
          <a:bodyPr wrap="square" rtlCol="0">
            <a:spAutoFit/>
          </a:bodyPr>
          <a:lstStyle/>
          <a:p>
            <a:r>
              <a:rPr lang="ja-JP" altLang="en-US" dirty="0"/>
              <a:t>タンパク質溶液に水酸化ナトリウム水溶液を加えてアルカリ性にした後、薄い硫酸銅（</a:t>
            </a:r>
            <a:r>
              <a:rPr lang="en-US" altLang="ja-JP" dirty="0"/>
              <a:t>Ⅱ</a:t>
            </a:r>
            <a:r>
              <a:rPr lang="ja-JP" altLang="en-US" dirty="0"/>
              <a:t>）水溶液を少量加えると、赤紫色になる。この反応を（　　　　 ）という。</a:t>
            </a:r>
            <a:endParaRPr kumimoji="1" lang="ja-JP" altLang="en-US" sz="3200" dirty="0"/>
          </a:p>
        </p:txBody>
      </p:sp>
      <p:sp>
        <p:nvSpPr>
          <p:cNvPr id="10" name="正方形/長方形 9"/>
          <p:cNvSpPr/>
          <p:nvPr/>
        </p:nvSpPr>
        <p:spPr>
          <a:xfrm>
            <a:off x="1628052" y="4327448"/>
            <a:ext cx="3952060" cy="59700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8167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212</a:t>
            </a:fld>
            <a:endParaRPr lang="en-US" altLang="ja-JP"/>
          </a:p>
        </p:txBody>
      </p:sp>
      <p:sp>
        <p:nvSpPr>
          <p:cNvPr id="4" name="正方形/長方形 3"/>
          <p:cNvSpPr/>
          <p:nvPr/>
        </p:nvSpPr>
        <p:spPr>
          <a:xfrm>
            <a:off x="179512" y="260648"/>
            <a:ext cx="2308645" cy="461665"/>
          </a:xfrm>
          <a:prstGeom prst="rect">
            <a:avLst/>
          </a:prstGeom>
        </p:spPr>
        <p:txBody>
          <a:bodyPr wrap="none">
            <a:spAutoFit/>
          </a:bodyPr>
          <a:lstStyle/>
          <a:p>
            <a:r>
              <a:rPr lang="ja-JP" altLang="en-US" b="1" dirty="0">
                <a:latin typeface="+mn-ea"/>
              </a:rPr>
              <a:t>ニンヒドリン反応</a:t>
            </a:r>
            <a:endParaRPr lang="ja-JP" altLang="en-US" dirty="0"/>
          </a:p>
        </p:txBody>
      </p:sp>
      <p:sp>
        <p:nvSpPr>
          <p:cNvPr id="6" name="正方形/長方形 5"/>
          <p:cNvSpPr/>
          <p:nvPr/>
        </p:nvSpPr>
        <p:spPr>
          <a:xfrm>
            <a:off x="467544" y="607914"/>
            <a:ext cx="7848872" cy="830997"/>
          </a:xfrm>
          <a:prstGeom prst="rect">
            <a:avLst/>
          </a:prstGeom>
        </p:spPr>
        <p:txBody>
          <a:bodyPr wrap="square">
            <a:spAutoFit/>
          </a:bodyPr>
          <a:lstStyle/>
          <a:p>
            <a:r>
              <a:rPr lang="ja-JP" altLang="en-US" dirty="0"/>
              <a:t>ニンヒドリンとアミノ酸を中性で煮沸すると，</a:t>
            </a:r>
            <a:r>
              <a:rPr lang="ja-JP" altLang="en-US" dirty="0">
                <a:solidFill>
                  <a:srgbClr val="C00000"/>
                </a:solidFill>
              </a:rPr>
              <a:t>赤紫色</a:t>
            </a:r>
            <a:r>
              <a:rPr lang="ja-JP" altLang="en-US" dirty="0"/>
              <a:t>を発する定性および定量用の反応をいう。蛋白質とも弱く反応する。</a:t>
            </a:r>
          </a:p>
        </p:txBody>
      </p:sp>
      <p:sp>
        <p:nvSpPr>
          <p:cNvPr id="7" name="正方形/長方形 6"/>
          <p:cNvSpPr/>
          <p:nvPr/>
        </p:nvSpPr>
        <p:spPr>
          <a:xfrm>
            <a:off x="179512" y="1628800"/>
            <a:ext cx="2053767" cy="461665"/>
          </a:xfrm>
          <a:prstGeom prst="rect">
            <a:avLst/>
          </a:prstGeom>
        </p:spPr>
        <p:txBody>
          <a:bodyPr wrap="none">
            <a:spAutoFit/>
          </a:bodyPr>
          <a:lstStyle/>
          <a:p>
            <a:r>
              <a:rPr lang="ja-JP" altLang="en-US" b="1" dirty="0">
                <a:latin typeface="+mn-ea"/>
              </a:rPr>
              <a:t>ビウレット反応</a:t>
            </a:r>
            <a:endParaRPr lang="ja-JP" altLang="en-US" dirty="0"/>
          </a:p>
        </p:txBody>
      </p:sp>
      <p:sp>
        <p:nvSpPr>
          <p:cNvPr id="8" name="正方形/長方形 7"/>
          <p:cNvSpPr/>
          <p:nvPr/>
        </p:nvSpPr>
        <p:spPr>
          <a:xfrm>
            <a:off x="467544" y="2049522"/>
            <a:ext cx="8424936" cy="1569660"/>
          </a:xfrm>
          <a:prstGeom prst="rect">
            <a:avLst/>
          </a:prstGeom>
        </p:spPr>
        <p:txBody>
          <a:bodyPr wrap="square">
            <a:spAutoFit/>
          </a:bodyPr>
          <a:lstStyle/>
          <a:p>
            <a:r>
              <a:rPr lang="ja-JP" altLang="en-US" dirty="0"/>
              <a:t>タンパク質の検出反応のひとつ。水酸化ナトリウムまたは水酸化カリウムを加えてアルカリ性にしたタンパク質の溶液に数滴の硫酸銅溶液を加えると，</a:t>
            </a:r>
            <a:r>
              <a:rPr lang="ja-JP" altLang="en-US" dirty="0">
                <a:solidFill>
                  <a:srgbClr val="7030A0"/>
                </a:solidFill>
              </a:rPr>
              <a:t>青紫</a:t>
            </a:r>
            <a:r>
              <a:rPr lang="ja-JP" altLang="en-US" dirty="0"/>
              <a:t>ないし</a:t>
            </a:r>
            <a:r>
              <a:rPr lang="ja-JP" altLang="en-US" dirty="0">
                <a:solidFill>
                  <a:srgbClr val="C00000"/>
                </a:solidFill>
              </a:rPr>
              <a:t>赤紫色</a:t>
            </a:r>
            <a:r>
              <a:rPr lang="ja-JP" altLang="en-US" dirty="0"/>
              <a:t>を呈する。二個以上のペプチド結合をもつポリペプチドが呈色する。</a:t>
            </a:r>
          </a:p>
        </p:txBody>
      </p:sp>
      <p:sp>
        <p:nvSpPr>
          <p:cNvPr id="9" name="正方形/長方形 8"/>
          <p:cNvSpPr/>
          <p:nvPr/>
        </p:nvSpPr>
        <p:spPr>
          <a:xfrm>
            <a:off x="179512" y="3717032"/>
            <a:ext cx="3214341" cy="461665"/>
          </a:xfrm>
          <a:prstGeom prst="rect">
            <a:avLst/>
          </a:prstGeom>
        </p:spPr>
        <p:txBody>
          <a:bodyPr wrap="none">
            <a:spAutoFit/>
          </a:bodyPr>
          <a:lstStyle/>
          <a:p>
            <a:r>
              <a:rPr lang="ja-JP" altLang="en-US" b="1" dirty="0">
                <a:latin typeface="+mn-ea"/>
              </a:rPr>
              <a:t>キサントプロテイン反応</a:t>
            </a:r>
            <a:endParaRPr lang="ja-JP" altLang="en-US" dirty="0"/>
          </a:p>
        </p:txBody>
      </p:sp>
      <p:sp>
        <p:nvSpPr>
          <p:cNvPr id="10" name="正方形/長方形 9"/>
          <p:cNvSpPr/>
          <p:nvPr/>
        </p:nvSpPr>
        <p:spPr>
          <a:xfrm>
            <a:off x="460048" y="4091587"/>
            <a:ext cx="8504440" cy="1154162"/>
          </a:xfrm>
          <a:prstGeom prst="rect">
            <a:avLst/>
          </a:prstGeom>
        </p:spPr>
        <p:txBody>
          <a:bodyPr wrap="square">
            <a:spAutoFit/>
          </a:bodyPr>
          <a:lstStyle/>
          <a:p>
            <a:r>
              <a:rPr lang="ja-JP" altLang="en-US" sz="2300" dirty="0"/>
              <a:t>タンパク質の呈色反応の一つ。ある種のタンパク質を含む試料に少量</a:t>
            </a:r>
            <a:r>
              <a:rPr lang="en-US" altLang="ja-JP" sz="2300" dirty="0"/>
              <a:t>(1ml</a:t>
            </a:r>
            <a:r>
              <a:rPr lang="ja-JP" altLang="en-US" sz="2300" dirty="0"/>
              <a:t>程度</a:t>
            </a:r>
            <a:r>
              <a:rPr lang="en-US" altLang="ja-JP" sz="2300" dirty="0"/>
              <a:t>)</a:t>
            </a:r>
            <a:r>
              <a:rPr lang="ja-JP" altLang="en-US" sz="2300" dirty="0"/>
              <a:t>の硝酸を加えて数分間熱すると</a:t>
            </a:r>
            <a:r>
              <a:rPr lang="ja-JP" altLang="en-US" sz="2300" b="1" dirty="0">
                <a:solidFill>
                  <a:srgbClr val="FFC000"/>
                </a:solidFill>
              </a:rPr>
              <a:t>黄色</a:t>
            </a:r>
            <a:r>
              <a:rPr lang="ja-JP" altLang="en-US" sz="2300" dirty="0"/>
              <a:t>を呈する。さらにこれを冷却した後，アンモニアでアルカリ性にすると</a:t>
            </a:r>
            <a:r>
              <a:rPr lang="ja-JP" altLang="en-US" sz="2300" dirty="0">
                <a:solidFill>
                  <a:srgbClr val="FFC000"/>
                </a:solidFill>
              </a:rPr>
              <a:t>橙黄色</a:t>
            </a:r>
            <a:r>
              <a:rPr lang="ja-JP" altLang="en-US" sz="2300" dirty="0"/>
              <a:t>になる。</a:t>
            </a:r>
          </a:p>
        </p:txBody>
      </p:sp>
    </p:spTree>
    <p:extLst>
      <p:ext uri="{BB962C8B-B14F-4D97-AF65-F5344CB8AC3E}">
        <p14:creationId xmlns:p14="http://schemas.microsoft.com/office/powerpoint/2010/main" val="207737685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213</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２７</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問３３</a:t>
            </a:r>
          </a:p>
        </p:txBody>
      </p:sp>
      <p:sp>
        <p:nvSpPr>
          <p:cNvPr id="7" name="テキスト ボックス 6"/>
          <p:cNvSpPr txBox="1"/>
          <p:nvPr/>
        </p:nvSpPr>
        <p:spPr>
          <a:xfrm>
            <a:off x="611560" y="1412776"/>
            <a:ext cx="7920880" cy="1569660"/>
          </a:xfrm>
          <a:prstGeom prst="rect">
            <a:avLst/>
          </a:prstGeom>
          <a:noFill/>
        </p:spPr>
        <p:txBody>
          <a:bodyPr wrap="square" rtlCol="0">
            <a:spAutoFit/>
          </a:bodyPr>
          <a:lstStyle/>
          <a:p>
            <a:r>
              <a:rPr lang="ja-JP" altLang="en-US" sz="3200" dirty="0"/>
              <a:t>化合物とその官能基に関する以下の組み合わせについて、誤っているものを一つ選び、</a:t>
            </a:r>
          </a:p>
          <a:p>
            <a:r>
              <a:rPr lang="ja-JP" altLang="en-US" sz="3200" dirty="0"/>
              <a:t>その番号を解答欄に記入しなさい。</a:t>
            </a:r>
            <a:endParaRPr kumimoji="1" lang="ja-JP" altLang="en-US" sz="3200" dirty="0"/>
          </a:p>
        </p:txBody>
      </p:sp>
      <p:sp>
        <p:nvSpPr>
          <p:cNvPr id="9" name="テキスト ボックス 8"/>
          <p:cNvSpPr txBox="1"/>
          <p:nvPr/>
        </p:nvSpPr>
        <p:spPr>
          <a:xfrm>
            <a:off x="1835696" y="3212976"/>
            <a:ext cx="7308304" cy="2862322"/>
          </a:xfrm>
          <a:prstGeom prst="rect">
            <a:avLst/>
          </a:prstGeom>
          <a:noFill/>
        </p:spPr>
        <p:txBody>
          <a:bodyPr wrap="square" rtlCol="0">
            <a:spAutoFit/>
          </a:bodyPr>
          <a:lstStyle/>
          <a:p>
            <a:r>
              <a:rPr kumimoji="1" lang="ja-JP" altLang="en-US" sz="3600" dirty="0"/>
              <a:t>　　　</a:t>
            </a:r>
            <a:r>
              <a:rPr lang="ja-JP" altLang="en-US" sz="3600" dirty="0"/>
              <a:t>化合物</a:t>
            </a:r>
            <a:r>
              <a:rPr kumimoji="1" lang="ja-JP" altLang="en-US" sz="3600" dirty="0"/>
              <a:t>　　　　　</a:t>
            </a:r>
            <a:r>
              <a:rPr lang="ja-JP" altLang="en-US" sz="3600" dirty="0"/>
              <a:t>官能基</a:t>
            </a:r>
            <a:endParaRPr kumimoji="1" lang="en-US" altLang="ja-JP" sz="3600" dirty="0"/>
          </a:p>
          <a:p>
            <a:pPr>
              <a:tabLst>
                <a:tab pos="536575" algn="l"/>
              </a:tabLst>
            </a:pPr>
            <a:r>
              <a:rPr kumimoji="1" lang="ja-JP" altLang="en-US" sz="3600" dirty="0"/>
              <a:t>１</a:t>
            </a:r>
            <a:r>
              <a:rPr kumimoji="1" lang="en-US" altLang="ja-JP" sz="3600" dirty="0"/>
              <a:t>	</a:t>
            </a:r>
            <a:r>
              <a:rPr kumimoji="1" lang="ja-JP" altLang="en-US" sz="3600" dirty="0"/>
              <a:t>安息香酸　　　</a:t>
            </a:r>
            <a:r>
              <a:rPr kumimoji="1" lang="en-US" altLang="ja-JP" sz="3600" dirty="0"/>
              <a:t>	</a:t>
            </a:r>
            <a:r>
              <a:rPr lang="ja-JP" altLang="en-US" sz="3600" dirty="0"/>
              <a:t>－ＣＯＯＨ</a:t>
            </a:r>
            <a:endParaRPr kumimoji="1" lang="en-US" altLang="ja-JP" sz="3600" dirty="0"/>
          </a:p>
          <a:p>
            <a:pPr>
              <a:tabLst>
                <a:tab pos="536575" algn="l"/>
              </a:tabLst>
            </a:pPr>
            <a:r>
              <a:rPr lang="ja-JP" altLang="en-US" sz="3600" dirty="0"/>
              <a:t>２</a:t>
            </a:r>
            <a:r>
              <a:rPr lang="en-US" altLang="ja-JP" sz="3600" dirty="0"/>
              <a:t>	</a:t>
            </a:r>
            <a:r>
              <a:rPr lang="ja-JP" altLang="en-US" sz="3600" dirty="0"/>
              <a:t>アセトン　　　　</a:t>
            </a:r>
            <a:r>
              <a:rPr lang="en-US" altLang="ja-JP" sz="3600" dirty="0"/>
              <a:t>	</a:t>
            </a:r>
            <a:r>
              <a:rPr lang="ja-JP" altLang="en-US" sz="3600" dirty="0"/>
              <a:t>－ＣＨＯ</a:t>
            </a:r>
            <a:endParaRPr lang="en-US" altLang="ja-JP" sz="4400" dirty="0"/>
          </a:p>
          <a:p>
            <a:pPr>
              <a:tabLst>
                <a:tab pos="536575" algn="l"/>
              </a:tabLst>
            </a:pPr>
            <a:r>
              <a:rPr kumimoji="1" lang="ja-JP" altLang="en-US" sz="3600" dirty="0"/>
              <a:t>３</a:t>
            </a:r>
            <a:r>
              <a:rPr kumimoji="1" lang="en-US" altLang="ja-JP" sz="3600" dirty="0"/>
              <a:t>	</a:t>
            </a:r>
            <a:r>
              <a:rPr kumimoji="1" lang="ja-JP" altLang="en-US" sz="3600" dirty="0"/>
              <a:t>フェノール</a:t>
            </a:r>
            <a:r>
              <a:rPr lang="en-US" altLang="ja-JP" sz="3600" dirty="0"/>
              <a:t>		</a:t>
            </a:r>
            <a:r>
              <a:rPr kumimoji="1" lang="ja-JP" altLang="en-US" sz="3600" dirty="0"/>
              <a:t>－ＯＨ</a:t>
            </a:r>
            <a:endParaRPr kumimoji="1" lang="en-US" altLang="ja-JP" sz="3600" dirty="0"/>
          </a:p>
          <a:p>
            <a:pPr>
              <a:tabLst>
                <a:tab pos="536575" algn="l"/>
              </a:tabLst>
            </a:pPr>
            <a:r>
              <a:rPr lang="ja-JP" altLang="en-US" sz="3600" dirty="0"/>
              <a:t>４</a:t>
            </a:r>
            <a:r>
              <a:rPr lang="en-US" altLang="ja-JP" sz="3600" dirty="0"/>
              <a:t>	</a:t>
            </a:r>
            <a:r>
              <a:rPr lang="ja-JP" altLang="en-US" sz="3600" dirty="0"/>
              <a:t>アニリン</a:t>
            </a:r>
            <a:r>
              <a:rPr lang="en-US" altLang="ja-JP" sz="3600" dirty="0"/>
              <a:t>		</a:t>
            </a:r>
            <a:r>
              <a:rPr lang="ja-JP" altLang="en-US" sz="3600" dirty="0"/>
              <a:t>－ＮＨ</a:t>
            </a:r>
            <a:r>
              <a:rPr lang="ja-JP" altLang="en-US" sz="2800" dirty="0"/>
              <a:t>２</a:t>
            </a:r>
            <a:endParaRPr lang="en-US" altLang="ja-JP" sz="3600" dirty="0"/>
          </a:p>
        </p:txBody>
      </p:sp>
      <p:cxnSp>
        <p:nvCxnSpPr>
          <p:cNvPr id="11" name="直線コネクタ 10"/>
          <p:cNvCxnSpPr/>
          <p:nvPr/>
        </p:nvCxnSpPr>
        <p:spPr>
          <a:xfrm>
            <a:off x="1691680" y="3861048"/>
            <a:ext cx="61926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2338408" y="3234058"/>
            <a:ext cx="0" cy="2931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808805" y="4338951"/>
            <a:ext cx="5958438" cy="63007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6742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r>
              <a:rPr lang="en-US" altLang="ja-JP"/>
              <a:t>2014/6/29</a:t>
            </a:r>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214</a:t>
            </a:fld>
            <a:endParaRPr lang="en-US" altLang="ja-JP"/>
          </a:p>
        </p:txBody>
      </p:sp>
      <p:pic>
        <p:nvPicPr>
          <p:cNvPr id="10242" name="Picture 2" descr="C:\Users\okamotot\Desktop\sc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35" y="615752"/>
            <a:ext cx="8341029" cy="1800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323528" y="188640"/>
            <a:ext cx="1325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ＭＳ Ｐゴシック" pitchFamily="50" charset="-128"/>
                <a:ea typeface="ＭＳ Ｐゴシック" pitchFamily="50" charset="-128"/>
                <a:cs typeface="ＭＳ Ｐゴシック" pitchFamily="50" charset="-128"/>
              </a:rPr>
              <a:t>官能基</a:t>
            </a:r>
            <a:r>
              <a:rPr kumimoji="1" lang="ja-JP" altLang="en-US"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en-US"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正方形/長方形 5"/>
          <p:cNvSpPr/>
          <p:nvPr/>
        </p:nvSpPr>
        <p:spPr>
          <a:xfrm>
            <a:off x="611560" y="2996952"/>
            <a:ext cx="3816424" cy="3416320"/>
          </a:xfrm>
          <a:prstGeom prst="rect">
            <a:avLst/>
          </a:prstGeom>
        </p:spPr>
        <p:txBody>
          <a:bodyPr wrap="square">
            <a:spAutoFit/>
          </a:bodyPr>
          <a:lstStyle/>
          <a:p>
            <a:pPr marL="457200" indent="-457200">
              <a:buAutoNum type="arabicDbPlain"/>
            </a:pPr>
            <a:r>
              <a:rPr lang="ja-JP" altLang="en-US" dirty="0"/>
              <a:t>安息香酸</a:t>
            </a:r>
            <a:r>
              <a:rPr lang="en-US" altLang="ja-JP" dirty="0"/>
              <a:t>		</a:t>
            </a:r>
          </a:p>
          <a:p>
            <a:endParaRPr lang="ja-JP" altLang="en-US" dirty="0"/>
          </a:p>
          <a:p>
            <a:r>
              <a:rPr lang="ja-JP" altLang="en-US" dirty="0"/>
              <a:t>２ 　アセトン</a:t>
            </a:r>
          </a:p>
          <a:p>
            <a:endParaRPr lang="en-US" altLang="ja-JP" dirty="0"/>
          </a:p>
          <a:p>
            <a:endParaRPr lang="en-US" altLang="ja-JP" dirty="0"/>
          </a:p>
          <a:p>
            <a:r>
              <a:rPr lang="ja-JP" altLang="en-US" dirty="0"/>
              <a:t>３ 　フェノール</a:t>
            </a:r>
            <a:endParaRPr lang="en-US" altLang="ja-JP" dirty="0"/>
          </a:p>
          <a:p>
            <a:endParaRPr lang="en-US" altLang="ja-JP" dirty="0"/>
          </a:p>
          <a:p>
            <a:endParaRPr lang="en-US" altLang="ja-JP" dirty="0"/>
          </a:p>
          <a:p>
            <a:r>
              <a:rPr lang="ja-JP" altLang="en-US" dirty="0"/>
              <a:t>４ 　アニリン</a:t>
            </a:r>
          </a:p>
        </p:txBody>
      </p:sp>
      <p:pic>
        <p:nvPicPr>
          <p:cNvPr id="3076" name="Picture 4" descr="https://upload.wikimedia.org/wikipedia/commons/thumb/2/21/Aceton.svg/200px-Aceto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784" y="3610786"/>
            <a:ext cx="1234439" cy="7344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upload.wikimedia.org/wikipedia/commons/thumb/0/0d/Benzoes%C3%A4ure.svg/102px-Benzoes%C3%A4ure.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439563" y="2685264"/>
            <a:ext cx="726007" cy="1053422"/>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5078305" y="2924944"/>
            <a:ext cx="1790875" cy="1200329"/>
          </a:xfrm>
          <a:prstGeom prst="rect">
            <a:avLst/>
          </a:prstGeom>
          <a:noFill/>
        </p:spPr>
        <p:txBody>
          <a:bodyPr wrap="none" rtlCol="0">
            <a:spAutoFit/>
          </a:bodyPr>
          <a:lstStyle/>
          <a:p>
            <a:r>
              <a:rPr lang="en-US" altLang="ja-JP" dirty="0">
                <a:latin typeface="+mn-ea"/>
                <a:ea typeface="+mn-ea"/>
              </a:rPr>
              <a:t>C</a:t>
            </a:r>
            <a:r>
              <a:rPr kumimoji="1" lang="en-US" altLang="ja-JP" baseline="-25000" dirty="0">
                <a:latin typeface="+mn-ea"/>
                <a:ea typeface="+mn-ea"/>
              </a:rPr>
              <a:t>6</a:t>
            </a:r>
            <a:r>
              <a:rPr lang="en-US" altLang="ja-JP" dirty="0">
                <a:latin typeface="+mn-ea"/>
                <a:ea typeface="+mn-ea"/>
              </a:rPr>
              <a:t>H</a:t>
            </a:r>
            <a:r>
              <a:rPr kumimoji="1" lang="en-US" altLang="ja-JP" baseline="-25000" dirty="0">
                <a:latin typeface="+mn-ea"/>
                <a:ea typeface="+mn-ea"/>
              </a:rPr>
              <a:t>5</a:t>
            </a:r>
            <a:r>
              <a:rPr kumimoji="1" lang="en-US" altLang="ja-JP" b="1" dirty="0">
                <a:solidFill>
                  <a:srgbClr val="FF0000"/>
                </a:solidFill>
                <a:latin typeface="+mn-ea"/>
                <a:ea typeface="+mn-ea"/>
              </a:rPr>
              <a:t>-COOH</a:t>
            </a:r>
          </a:p>
          <a:p>
            <a:endParaRPr lang="en-US" altLang="ja-JP" dirty="0"/>
          </a:p>
          <a:p>
            <a:r>
              <a:rPr lang="en-US" altLang="ja-JP" dirty="0">
                <a:latin typeface="+mn-ea"/>
                <a:ea typeface="+mn-ea"/>
              </a:rPr>
              <a:t>CH</a:t>
            </a:r>
            <a:r>
              <a:rPr lang="en-US" altLang="ja-JP" baseline="-25000" dirty="0">
                <a:latin typeface="+mn-ea"/>
                <a:ea typeface="+mn-ea"/>
              </a:rPr>
              <a:t>3</a:t>
            </a:r>
            <a:r>
              <a:rPr lang="en-US" altLang="ja-JP" dirty="0">
                <a:solidFill>
                  <a:srgbClr val="FF0000"/>
                </a:solidFill>
                <a:latin typeface="+mn-ea"/>
                <a:ea typeface="+mn-ea"/>
              </a:rPr>
              <a:t>CO</a:t>
            </a:r>
            <a:r>
              <a:rPr lang="en-US" altLang="ja-JP" dirty="0">
                <a:latin typeface="+mn-ea"/>
                <a:ea typeface="+mn-ea"/>
              </a:rPr>
              <a:t>CH</a:t>
            </a:r>
            <a:r>
              <a:rPr lang="en-US" altLang="ja-JP" baseline="-25000" dirty="0">
                <a:latin typeface="+mn-ea"/>
                <a:ea typeface="+mn-ea"/>
              </a:rPr>
              <a:t>3</a:t>
            </a:r>
            <a:endParaRPr kumimoji="1" lang="ja-JP" altLang="en-US" baseline="-25000" dirty="0">
              <a:latin typeface="+mn-ea"/>
              <a:ea typeface="+mn-ea"/>
            </a:endParaRPr>
          </a:p>
        </p:txBody>
      </p:sp>
      <p:sp>
        <p:nvSpPr>
          <p:cNvPr id="16" name="テキスト ボックス 15"/>
          <p:cNvSpPr txBox="1"/>
          <p:nvPr/>
        </p:nvSpPr>
        <p:spPr>
          <a:xfrm>
            <a:off x="5078305" y="4766137"/>
            <a:ext cx="1361270" cy="461665"/>
          </a:xfrm>
          <a:prstGeom prst="rect">
            <a:avLst/>
          </a:prstGeom>
          <a:noFill/>
        </p:spPr>
        <p:txBody>
          <a:bodyPr wrap="none" rtlCol="0">
            <a:spAutoFit/>
          </a:bodyPr>
          <a:lstStyle/>
          <a:p>
            <a:r>
              <a:rPr lang="en-US" altLang="ja-JP" dirty="0">
                <a:latin typeface="+mn-ea"/>
                <a:ea typeface="+mn-ea"/>
              </a:rPr>
              <a:t>C</a:t>
            </a:r>
            <a:r>
              <a:rPr lang="en-US" altLang="ja-JP" baseline="-25000" dirty="0">
                <a:latin typeface="+mn-ea"/>
                <a:ea typeface="+mn-ea"/>
              </a:rPr>
              <a:t>6</a:t>
            </a:r>
            <a:r>
              <a:rPr lang="en-US" altLang="ja-JP" dirty="0">
                <a:latin typeface="+mn-ea"/>
                <a:ea typeface="+mn-ea"/>
              </a:rPr>
              <a:t>H</a:t>
            </a:r>
            <a:r>
              <a:rPr lang="en-US" altLang="ja-JP" baseline="-25000" dirty="0">
                <a:latin typeface="+mn-ea"/>
                <a:ea typeface="+mn-ea"/>
              </a:rPr>
              <a:t>5</a:t>
            </a:r>
            <a:r>
              <a:rPr lang="en-US" altLang="ja-JP" dirty="0">
                <a:solidFill>
                  <a:srgbClr val="FF0000"/>
                </a:solidFill>
                <a:latin typeface="+mn-ea"/>
                <a:ea typeface="+mn-ea"/>
              </a:rPr>
              <a:t>-OH</a:t>
            </a:r>
          </a:p>
        </p:txBody>
      </p:sp>
      <p:pic>
        <p:nvPicPr>
          <p:cNvPr id="3080" name="Picture 8" descr="https://upload.wikimedia.org/wikipedia/commons/thumb/8/8b/Phenol2.svg/70px-Phenol2.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4493259"/>
            <a:ext cx="550934" cy="100742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upload.wikimedia.org/wikipedia/commons/thumb/f/fe/Aniline.svg/376px-Aniline.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3848" y="5544685"/>
            <a:ext cx="767142" cy="1160915"/>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5090097" y="5845786"/>
            <a:ext cx="1443024" cy="461665"/>
          </a:xfrm>
          <a:prstGeom prst="rect">
            <a:avLst/>
          </a:prstGeom>
          <a:noFill/>
        </p:spPr>
        <p:txBody>
          <a:bodyPr wrap="none" rtlCol="0">
            <a:spAutoFit/>
          </a:bodyPr>
          <a:lstStyle/>
          <a:p>
            <a:r>
              <a:rPr lang="en-US" altLang="ja-JP" dirty="0">
                <a:latin typeface="+mn-ea"/>
                <a:ea typeface="+mn-ea"/>
              </a:rPr>
              <a:t>C</a:t>
            </a:r>
            <a:r>
              <a:rPr lang="en-US" altLang="ja-JP" baseline="-25000" dirty="0">
                <a:latin typeface="+mn-ea"/>
                <a:ea typeface="+mn-ea"/>
              </a:rPr>
              <a:t>6</a:t>
            </a:r>
            <a:r>
              <a:rPr lang="en-US" altLang="ja-JP" dirty="0">
                <a:latin typeface="+mn-ea"/>
                <a:ea typeface="+mn-ea"/>
              </a:rPr>
              <a:t>H</a:t>
            </a:r>
            <a:r>
              <a:rPr lang="en-US" altLang="ja-JP" baseline="-25000" dirty="0">
                <a:latin typeface="+mn-ea"/>
                <a:ea typeface="+mn-ea"/>
              </a:rPr>
              <a:t>5</a:t>
            </a:r>
            <a:r>
              <a:rPr lang="en-US" altLang="ja-JP" dirty="0">
                <a:solidFill>
                  <a:srgbClr val="FF0000"/>
                </a:solidFill>
                <a:latin typeface="+mn-ea"/>
                <a:ea typeface="+mn-ea"/>
              </a:rPr>
              <a:t>-NH</a:t>
            </a:r>
            <a:r>
              <a:rPr lang="en-US" altLang="ja-JP" baseline="-25000" dirty="0">
                <a:solidFill>
                  <a:srgbClr val="FF0000"/>
                </a:solidFill>
                <a:latin typeface="+mn-ea"/>
                <a:ea typeface="+mn-ea"/>
              </a:rPr>
              <a:t>2</a:t>
            </a:r>
          </a:p>
        </p:txBody>
      </p:sp>
    </p:spTree>
    <p:extLst>
      <p:ext uri="{BB962C8B-B14F-4D97-AF65-F5344CB8AC3E}">
        <p14:creationId xmlns:p14="http://schemas.microsoft.com/office/powerpoint/2010/main" val="96217406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215</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平成２７年度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問３４</a:t>
            </a:r>
          </a:p>
        </p:txBody>
      </p:sp>
      <p:sp>
        <p:nvSpPr>
          <p:cNvPr id="7" name="テキスト ボックス 6"/>
          <p:cNvSpPr txBox="1"/>
          <p:nvPr/>
        </p:nvSpPr>
        <p:spPr>
          <a:xfrm>
            <a:off x="683568" y="1423877"/>
            <a:ext cx="7920880" cy="830997"/>
          </a:xfrm>
          <a:prstGeom prst="rect">
            <a:avLst/>
          </a:prstGeom>
          <a:noFill/>
        </p:spPr>
        <p:txBody>
          <a:bodyPr wrap="square" rtlCol="0">
            <a:spAutoFit/>
          </a:bodyPr>
          <a:lstStyle/>
          <a:p>
            <a:r>
              <a:rPr lang="ja-JP" altLang="en-US" dirty="0"/>
              <a:t>以下のうち、アルカリ金属元素であるものを一つ選び、その番号を解答欄に記入しなさい。</a:t>
            </a:r>
            <a:endParaRPr kumimoji="1" lang="ja-JP" altLang="en-US" sz="3200" dirty="0"/>
          </a:p>
        </p:txBody>
      </p:sp>
      <p:sp>
        <p:nvSpPr>
          <p:cNvPr id="8" name="テキスト ボックス 7"/>
          <p:cNvSpPr txBox="1"/>
          <p:nvPr/>
        </p:nvSpPr>
        <p:spPr>
          <a:xfrm>
            <a:off x="1115616" y="3130589"/>
            <a:ext cx="1941557" cy="2800767"/>
          </a:xfrm>
          <a:prstGeom prst="rect">
            <a:avLst/>
          </a:prstGeom>
          <a:noFill/>
        </p:spPr>
        <p:txBody>
          <a:bodyPr wrap="none" rtlCol="0">
            <a:spAutoFit/>
          </a:bodyPr>
          <a:lstStyle/>
          <a:p>
            <a:r>
              <a:rPr lang="ja-JP" altLang="en-US" sz="4400" dirty="0"/>
              <a:t>１ 　Ａｌ</a:t>
            </a:r>
          </a:p>
          <a:p>
            <a:r>
              <a:rPr lang="ja-JP" altLang="en-US" sz="4400" dirty="0"/>
              <a:t>２ 　Ｍｇ</a:t>
            </a:r>
          </a:p>
          <a:p>
            <a:r>
              <a:rPr lang="ja-JP" altLang="en-US" sz="4400" dirty="0"/>
              <a:t>３ 　Ｃａ</a:t>
            </a:r>
          </a:p>
          <a:p>
            <a:r>
              <a:rPr lang="ja-JP" altLang="en-US" sz="4400" dirty="0"/>
              <a:t>４ 　Ｎａ</a:t>
            </a:r>
            <a:endParaRPr kumimoji="1" lang="ja-JP" altLang="en-US" sz="6000" dirty="0">
              <a:latin typeface="ＭＳ Ｐ明朝" pitchFamily="18" charset="-128"/>
              <a:ea typeface="ＭＳ Ｐ明朝" pitchFamily="18" charset="-128"/>
            </a:endParaRPr>
          </a:p>
        </p:txBody>
      </p:sp>
      <p:sp>
        <p:nvSpPr>
          <p:cNvPr id="10" name="正方形/長方形 9"/>
          <p:cNvSpPr/>
          <p:nvPr/>
        </p:nvSpPr>
        <p:spPr>
          <a:xfrm>
            <a:off x="1043608" y="5301208"/>
            <a:ext cx="2592288" cy="5500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8473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216</a:t>
            </a:fld>
            <a:endParaRPr lang="en-US" altLang="ja-JP"/>
          </a:p>
        </p:txBody>
      </p:sp>
      <p:pic>
        <p:nvPicPr>
          <p:cNvPr id="6" name="Picture 2" descr="ファイル:元素の分類.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7560840" cy="4234070"/>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899592" y="1844824"/>
            <a:ext cx="432048" cy="345638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827584" y="2348880"/>
            <a:ext cx="576064" cy="648072"/>
          </a:xfrm>
          <a:prstGeom prst="rect">
            <a:avLst/>
          </a:prstGeom>
          <a:solidFill>
            <a:schemeClr val="accent1">
              <a:alpha val="0"/>
            </a:schemeClr>
          </a:solidFill>
          <a:ln w="47625">
            <a:solidFill>
              <a:schemeClr val="accent1">
                <a:shade val="5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477945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217</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平成２７年度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問３５</a:t>
            </a:r>
          </a:p>
        </p:txBody>
      </p:sp>
      <p:sp>
        <p:nvSpPr>
          <p:cNvPr id="7" name="テキスト ボックス 6"/>
          <p:cNvSpPr txBox="1"/>
          <p:nvPr/>
        </p:nvSpPr>
        <p:spPr>
          <a:xfrm>
            <a:off x="636149" y="1196752"/>
            <a:ext cx="8075865" cy="1077218"/>
          </a:xfrm>
          <a:prstGeom prst="rect">
            <a:avLst/>
          </a:prstGeom>
          <a:noFill/>
        </p:spPr>
        <p:txBody>
          <a:bodyPr wrap="square" rtlCol="0">
            <a:spAutoFit/>
          </a:bodyPr>
          <a:lstStyle/>
          <a:p>
            <a:r>
              <a:rPr kumimoji="1" lang="ja-JP" altLang="en-US" sz="3200" dirty="0"/>
              <a:t>以下のうち、赤色の炎色反応を示すものを一つ選び、その番号を解答欄に記入しなさい。</a:t>
            </a:r>
          </a:p>
        </p:txBody>
      </p:sp>
      <p:sp>
        <p:nvSpPr>
          <p:cNvPr id="8" name="テキスト ボックス 7"/>
          <p:cNvSpPr txBox="1"/>
          <p:nvPr/>
        </p:nvSpPr>
        <p:spPr>
          <a:xfrm>
            <a:off x="1835696" y="3284984"/>
            <a:ext cx="6220471" cy="2554545"/>
          </a:xfrm>
          <a:prstGeom prst="rect">
            <a:avLst/>
          </a:prstGeom>
          <a:noFill/>
        </p:spPr>
        <p:txBody>
          <a:bodyPr wrap="square" rtlCol="0">
            <a:spAutoFit/>
          </a:bodyPr>
          <a:lstStyle/>
          <a:p>
            <a:r>
              <a:rPr lang="ja-JP" altLang="en-US" sz="4000" dirty="0">
                <a:latin typeface="+mn-ea"/>
                <a:ea typeface="+mn-ea"/>
              </a:rPr>
              <a:t>１ 　Ｌｉ</a:t>
            </a:r>
          </a:p>
          <a:p>
            <a:r>
              <a:rPr lang="ja-JP" altLang="en-US" sz="4000" dirty="0">
                <a:latin typeface="+mn-ea"/>
                <a:ea typeface="+mn-ea"/>
              </a:rPr>
              <a:t>２ 　Ｂａ</a:t>
            </a:r>
          </a:p>
          <a:p>
            <a:r>
              <a:rPr lang="ja-JP" altLang="en-US" sz="4000" dirty="0">
                <a:latin typeface="+mn-ea"/>
                <a:ea typeface="+mn-ea"/>
              </a:rPr>
              <a:t>３ 　Ｎａ</a:t>
            </a:r>
          </a:p>
          <a:p>
            <a:r>
              <a:rPr lang="ja-JP" altLang="en-US" sz="4000" dirty="0">
                <a:latin typeface="+mn-ea"/>
                <a:ea typeface="+mn-ea"/>
              </a:rPr>
              <a:t>４ 　Ｃｕ</a:t>
            </a:r>
            <a:endParaRPr lang="en-US" altLang="ja-JP" sz="4000" dirty="0">
              <a:latin typeface="+mn-ea"/>
              <a:ea typeface="+mn-ea"/>
            </a:endParaRPr>
          </a:p>
        </p:txBody>
      </p:sp>
      <p:sp>
        <p:nvSpPr>
          <p:cNvPr id="9" name="正方形/長方形 8"/>
          <p:cNvSpPr/>
          <p:nvPr/>
        </p:nvSpPr>
        <p:spPr>
          <a:xfrm>
            <a:off x="1763688" y="3356992"/>
            <a:ext cx="2520280" cy="57606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4086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r>
              <a:rPr lang="en-US" altLang="ja-JP"/>
              <a:t>2014/6/29</a:t>
            </a:r>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218</a:t>
            </a:fld>
            <a:endParaRPr lang="en-US" altLang="ja-JP"/>
          </a:p>
        </p:txBody>
      </p:sp>
      <p:sp>
        <p:nvSpPr>
          <p:cNvPr id="4" name="テキスト ボックス 3"/>
          <p:cNvSpPr txBox="1"/>
          <p:nvPr/>
        </p:nvSpPr>
        <p:spPr>
          <a:xfrm>
            <a:off x="380528" y="116632"/>
            <a:ext cx="2031325" cy="646331"/>
          </a:xfrm>
          <a:prstGeom prst="rect">
            <a:avLst/>
          </a:prstGeom>
          <a:noFill/>
        </p:spPr>
        <p:txBody>
          <a:bodyPr wrap="none" rtlCol="0">
            <a:spAutoFit/>
          </a:bodyPr>
          <a:lstStyle/>
          <a:p>
            <a:r>
              <a:rPr lang="ja-JP" altLang="en-US" sz="3600" dirty="0"/>
              <a:t>炎色反応</a:t>
            </a:r>
            <a:endParaRPr kumimoji="1" lang="ja-JP" altLang="en-US" sz="3600" dirty="0"/>
          </a:p>
        </p:txBody>
      </p:sp>
      <p:sp>
        <p:nvSpPr>
          <p:cNvPr id="5" name="テキスト ボックス 4"/>
          <p:cNvSpPr txBox="1"/>
          <p:nvPr/>
        </p:nvSpPr>
        <p:spPr>
          <a:xfrm>
            <a:off x="611560" y="762963"/>
            <a:ext cx="8095486" cy="1384995"/>
          </a:xfrm>
          <a:prstGeom prst="rect">
            <a:avLst/>
          </a:prstGeom>
          <a:noFill/>
        </p:spPr>
        <p:txBody>
          <a:bodyPr wrap="none" rtlCol="0">
            <a:spAutoFit/>
          </a:bodyPr>
          <a:lstStyle/>
          <a:p>
            <a:r>
              <a:rPr lang="ja-JP" altLang="en-US" sz="2800" dirty="0"/>
              <a:t>アルカリ金属やアルカリ土類金属等の化合物をガス</a:t>
            </a:r>
            <a:endParaRPr lang="en-US" altLang="ja-JP" sz="2800" dirty="0"/>
          </a:p>
          <a:p>
            <a:r>
              <a:rPr lang="ja-JP" altLang="en-US" sz="2800" dirty="0"/>
              <a:t>バーナーで</a:t>
            </a:r>
            <a:r>
              <a:rPr kumimoji="1" lang="ja-JP" altLang="en-US" sz="2800" dirty="0"/>
              <a:t>強く熱すると、各金属に特有の色を示す。</a:t>
            </a:r>
            <a:endParaRPr kumimoji="1" lang="en-US" altLang="ja-JP" sz="2800" dirty="0"/>
          </a:p>
          <a:p>
            <a:r>
              <a:rPr kumimoji="1" lang="ja-JP" altLang="en-US" sz="2800" dirty="0"/>
              <a:t>この現象を炎色反応という</a:t>
            </a:r>
          </a:p>
        </p:txBody>
      </p:sp>
      <p:pic>
        <p:nvPicPr>
          <p:cNvPr id="1026" name="Picture 2" descr="http://hp.vector.co.jp/authors/VA010423/mov_jpg/fl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015" y="2434516"/>
            <a:ext cx="4368481" cy="21466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993869"/>
            <a:ext cx="9030063" cy="124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95" y="2502827"/>
            <a:ext cx="4332516" cy="211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78023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219</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平成２７年度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問３６</a:t>
            </a:r>
          </a:p>
        </p:txBody>
      </p:sp>
      <p:sp>
        <p:nvSpPr>
          <p:cNvPr id="7" name="テキスト ボックス 6"/>
          <p:cNvSpPr txBox="1"/>
          <p:nvPr/>
        </p:nvSpPr>
        <p:spPr>
          <a:xfrm>
            <a:off x="683568" y="1423877"/>
            <a:ext cx="8208912" cy="954107"/>
          </a:xfrm>
          <a:prstGeom prst="rect">
            <a:avLst/>
          </a:prstGeom>
          <a:noFill/>
        </p:spPr>
        <p:txBody>
          <a:bodyPr wrap="square" rtlCol="0">
            <a:spAutoFit/>
          </a:bodyPr>
          <a:lstStyle/>
          <a:p>
            <a:r>
              <a:rPr lang="ja-JP" altLang="en-US" sz="2800" dirty="0"/>
              <a:t>以下のうち、メタン分子（ＣＨ４）の構造について、正しいものを一つ選び、その番号を解答欄に記入しなさい。</a:t>
            </a:r>
            <a:endParaRPr kumimoji="1" lang="ja-JP" altLang="en-US" sz="3600" dirty="0"/>
          </a:p>
        </p:txBody>
      </p:sp>
      <p:sp>
        <p:nvSpPr>
          <p:cNvPr id="8" name="テキスト ボックス 7"/>
          <p:cNvSpPr txBox="1"/>
          <p:nvPr/>
        </p:nvSpPr>
        <p:spPr>
          <a:xfrm>
            <a:off x="2051720" y="3315096"/>
            <a:ext cx="2924198" cy="2308324"/>
          </a:xfrm>
          <a:prstGeom prst="rect">
            <a:avLst/>
          </a:prstGeom>
          <a:noFill/>
        </p:spPr>
        <p:txBody>
          <a:bodyPr wrap="none" rtlCol="0">
            <a:spAutoFit/>
          </a:bodyPr>
          <a:lstStyle/>
          <a:p>
            <a:r>
              <a:rPr lang="ja-JP" altLang="en-US" sz="3600" dirty="0"/>
              <a:t>１ 直線形</a:t>
            </a:r>
          </a:p>
          <a:p>
            <a:r>
              <a:rPr lang="ja-JP" altLang="en-US" sz="3600" dirty="0"/>
              <a:t>２ 正四面体形</a:t>
            </a:r>
          </a:p>
          <a:p>
            <a:r>
              <a:rPr lang="ja-JP" altLang="en-US" sz="3600" dirty="0"/>
              <a:t>３ 折れ線形</a:t>
            </a:r>
          </a:p>
          <a:p>
            <a:r>
              <a:rPr lang="ja-JP" altLang="en-US" sz="3600" dirty="0"/>
              <a:t>４ 平面四角形</a:t>
            </a:r>
            <a:endParaRPr kumimoji="1" lang="ja-JP" altLang="en-US" sz="4800" dirty="0">
              <a:latin typeface="ＭＳ Ｐ明朝" pitchFamily="18" charset="-128"/>
              <a:ea typeface="ＭＳ Ｐ明朝" pitchFamily="18" charset="-128"/>
            </a:endParaRPr>
          </a:p>
        </p:txBody>
      </p:sp>
      <p:sp>
        <p:nvSpPr>
          <p:cNvPr id="10" name="正方形/長方形 9"/>
          <p:cNvSpPr/>
          <p:nvPr/>
        </p:nvSpPr>
        <p:spPr>
          <a:xfrm>
            <a:off x="1979712" y="3933056"/>
            <a:ext cx="3240360" cy="54421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854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22</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平成１９年度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問３８</a:t>
            </a:r>
          </a:p>
        </p:txBody>
      </p:sp>
      <p:sp>
        <p:nvSpPr>
          <p:cNvPr id="7" name="テキスト ボックス 6"/>
          <p:cNvSpPr txBox="1"/>
          <p:nvPr/>
        </p:nvSpPr>
        <p:spPr>
          <a:xfrm>
            <a:off x="771436" y="1396145"/>
            <a:ext cx="7920880" cy="830997"/>
          </a:xfrm>
          <a:prstGeom prst="rect">
            <a:avLst/>
          </a:prstGeom>
          <a:noFill/>
        </p:spPr>
        <p:txBody>
          <a:bodyPr wrap="square" rtlCol="0">
            <a:spAutoFit/>
          </a:bodyPr>
          <a:lstStyle/>
          <a:p>
            <a:r>
              <a:rPr kumimoji="1" lang="ja-JP" altLang="en-US" dirty="0"/>
              <a:t>次の記述の（　）の中に当てはまる語句として、正しいものを下から一つ選び、その番号を解答欄に記入しなさい。</a:t>
            </a:r>
          </a:p>
        </p:txBody>
      </p:sp>
      <p:sp>
        <p:nvSpPr>
          <p:cNvPr id="8" name="テキスト ボックス 7"/>
          <p:cNvSpPr txBox="1"/>
          <p:nvPr/>
        </p:nvSpPr>
        <p:spPr>
          <a:xfrm>
            <a:off x="2627784" y="3642958"/>
            <a:ext cx="2710999" cy="2554545"/>
          </a:xfrm>
          <a:prstGeom prst="rect">
            <a:avLst/>
          </a:prstGeom>
          <a:noFill/>
        </p:spPr>
        <p:txBody>
          <a:bodyPr wrap="none" rtlCol="0">
            <a:spAutoFit/>
          </a:bodyPr>
          <a:lstStyle/>
          <a:p>
            <a:r>
              <a:rPr kumimoji="1" lang="ja-JP" altLang="en-US" sz="4000" b="1" dirty="0">
                <a:latin typeface="+mn-ea"/>
                <a:ea typeface="+mn-ea"/>
              </a:rPr>
              <a:t>１　リン</a:t>
            </a:r>
            <a:endParaRPr kumimoji="1" lang="en-US" altLang="ja-JP" sz="4000" b="1" dirty="0">
              <a:latin typeface="+mn-ea"/>
              <a:ea typeface="+mn-ea"/>
            </a:endParaRPr>
          </a:p>
          <a:p>
            <a:r>
              <a:rPr lang="ja-JP" altLang="en-US" sz="4000" b="1" dirty="0">
                <a:latin typeface="+mn-ea"/>
                <a:ea typeface="+mn-ea"/>
              </a:rPr>
              <a:t>２　マンガン</a:t>
            </a:r>
            <a:endParaRPr lang="en-US" altLang="ja-JP" sz="4000" b="1" dirty="0">
              <a:latin typeface="+mn-ea"/>
              <a:ea typeface="+mn-ea"/>
            </a:endParaRPr>
          </a:p>
          <a:p>
            <a:r>
              <a:rPr lang="ja-JP" altLang="en-US" sz="4000" b="1" dirty="0">
                <a:latin typeface="+mn-ea"/>
                <a:ea typeface="+mn-ea"/>
              </a:rPr>
              <a:t>３　鉄</a:t>
            </a:r>
            <a:endParaRPr lang="en-US" altLang="ja-JP" sz="4000" b="1" dirty="0">
              <a:latin typeface="+mn-ea"/>
              <a:ea typeface="+mn-ea"/>
            </a:endParaRPr>
          </a:p>
          <a:p>
            <a:r>
              <a:rPr lang="ja-JP" altLang="en-US" sz="4000" b="1" dirty="0">
                <a:latin typeface="+mn-ea"/>
                <a:ea typeface="+mn-ea"/>
              </a:rPr>
              <a:t>４　亜鉛</a:t>
            </a:r>
            <a:endParaRPr lang="en-US" altLang="ja-JP" sz="4000" b="1" dirty="0">
              <a:latin typeface="+mn-ea"/>
              <a:ea typeface="+mn-ea"/>
            </a:endParaRPr>
          </a:p>
        </p:txBody>
      </p:sp>
      <p:sp>
        <p:nvSpPr>
          <p:cNvPr id="9" name="テキスト ボックス 8"/>
          <p:cNvSpPr txBox="1"/>
          <p:nvPr/>
        </p:nvSpPr>
        <p:spPr>
          <a:xfrm>
            <a:off x="259774" y="2564904"/>
            <a:ext cx="8670963" cy="584775"/>
          </a:xfrm>
          <a:prstGeom prst="rect">
            <a:avLst/>
          </a:prstGeom>
          <a:noFill/>
        </p:spPr>
        <p:txBody>
          <a:bodyPr wrap="none" rtlCol="0">
            <a:spAutoFit/>
          </a:bodyPr>
          <a:lstStyle/>
          <a:p>
            <a:r>
              <a:rPr kumimoji="1" lang="ja-JP" altLang="en-US" sz="3200" dirty="0"/>
              <a:t>「肥料の三要素は、窒素、（　　）、カリウムである。</a:t>
            </a:r>
          </a:p>
        </p:txBody>
      </p:sp>
      <p:sp>
        <p:nvSpPr>
          <p:cNvPr id="10" name="正方形/長方形 9"/>
          <p:cNvSpPr/>
          <p:nvPr/>
        </p:nvSpPr>
        <p:spPr>
          <a:xfrm>
            <a:off x="2627784" y="3642958"/>
            <a:ext cx="2808312" cy="73659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42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220</a:t>
            </a:fld>
            <a:endParaRPr lang="en-US" altLang="ja-JP"/>
          </a:p>
        </p:txBody>
      </p:sp>
      <p:pic>
        <p:nvPicPr>
          <p:cNvPr id="4100" name="Picture 4" descr="https://upload.wikimedia.org/wikipedia/commons/5/55/Ch4-stru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949478"/>
            <a:ext cx="1638300" cy="169545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203848" y="620688"/>
            <a:ext cx="2544286" cy="707886"/>
          </a:xfrm>
          <a:prstGeom prst="rect">
            <a:avLst/>
          </a:prstGeom>
          <a:noFill/>
        </p:spPr>
        <p:txBody>
          <a:bodyPr wrap="none" rtlCol="0">
            <a:spAutoFit/>
          </a:bodyPr>
          <a:lstStyle/>
          <a:p>
            <a:r>
              <a:rPr lang="en-US" altLang="ja-JP" sz="4000" dirty="0">
                <a:latin typeface="+mn-ea"/>
                <a:ea typeface="+mn-ea"/>
              </a:rPr>
              <a:t>CH</a:t>
            </a:r>
            <a:r>
              <a:rPr lang="en-US" altLang="ja-JP" sz="4000" baseline="-25000" dirty="0">
                <a:latin typeface="+mn-ea"/>
                <a:ea typeface="+mn-ea"/>
              </a:rPr>
              <a:t>4</a:t>
            </a:r>
            <a:r>
              <a:rPr lang="en-US" altLang="ja-JP" sz="4000" dirty="0">
                <a:latin typeface="+mn-ea"/>
                <a:ea typeface="+mn-ea"/>
              </a:rPr>
              <a:t>  </a:t>
            </a:r>
            <a:r>
              <a:rPr lang="ja-JP" altLang="en-US" sz="4000" dirty="0">
                <a:latin typeface="+mn-ea"/>
                <a:ea typeface="+mn-ea"/>
              </a:rPr>
              <a:t>メタン</a:t>
            </a:r>
            <a:endParaRPr kumimoji="1" lang="en-US" altLang="ja-JP" sz="4000" dirty="0">
              <a:latin typeface="+mn-ea"/>
              <a:ea typeface="+mn-ea"/>
            </a:endParaRPr>
          </a:p>
        </p:txBody>
      </p:sp>
      <p:pic>
        <p:nvPicPr>
          <p:cNvPr id="4102" name="Picture 6" descr="https://upload.wikimedia.org/wikipedia/commons/thumb/4/4b/Methane-3D-space-filling.svg/1009px-Methane-3D-space-filling.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636912"/>
            <a:ext cx="2304256" cy="2512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47531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221</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２７</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問３７</a:t>
            </a:r>
          </a:p>
        </p:txBody>
      </p:sp>
      <p:sp>
        <p:nvSpPr>
          <p:cNvPr id="7" name="テキスト ボックス 6"/>
          <p:cNvSpPr txBox="1"/>
          <p:nvPr/>
        </p:nvSpPr>
        <p:spPr>
          <a:xfrm>
            <a:off x="171195" y="1132455"/>
            <a:ext cx="8856983" cy="707886"/>
          </a:xfrm>
          <a:prstGeom prst="rect">
            <a:avLst/>
          </a:prstGeom>
          <a:noFill/>
        </p:spPr>
        <p:txBody>
          <a:bodyPr wrap="square" rtlCol="0">
            <a:spAutoFit/>
          </a:bodyPr>
          <a:lstStyle/>
          <a:p>
            <a:r>
              <a:rPr lang="ja-JP" altLang="en-US" sz="2000" dirty="0"/>
              <a:t>中和に関する以下の記述について、（ 　）の中に入れるべき数字を下から一つ選び、その番号を解答欄に記入しなさい。</a:t>
            </a:r>
            <a:endParaRPr kumimoji="1" lang="ja-JP" altLang="en-US" sz="2000" dirty="0"/>
          </a:p>
        </p:txBody>
      </p:sp>
      <p:sp>
        <p:nvSpPr>
          <p:cNvPr id="8" name="テキスト ボックス 7"/>
          <p:cNvSpPr txBox="1"/>
          <p:nvPr/>
        </p:nvSpPr>
        <p:spPr>
          <a:xfrm>
            <a:off x="2264762" y="3554465"/>
            <a:ext cx="2265364" cy="2800767"/>
          </a:xfrm>
          <a:prstGeom prst="rect">
            <a:avLst/>
          </a:prstGeom>
          <a:noFill/>
        </p:spPr>
        <p:txBody>
          <a:bodyPr wrap="none" rtlCol="0">
            <a:spAutoFit/>
          </a:bodyPr>
          <a:lstStyle/>
          <a:p>
            <a:r>
              <a:rPr lang="ja-JP" altLang="en-US" sz="4400" dirty="0">
                <a:latin typeface="+mn-ea"/>
                <a:ea typeface="+mn-ea"/>
              </a:rPr>
              <a:t>１ 　　３０</a:t>
            </a:r>
          </a:p>
          <a:p>
            <a:r>
              <a:rPr lang="ja-JP" altLang="en-US" sz="4400" dirty="0">
                <a:latin typeface="+mn-ea"/>
                <a:ea typeface="+mn-ea"/>
              </a:rPr>
              <a:t>２ 　　６０</a:t>
            </a:r>
          </a:p>
          <a:p>
            <a:r>
              <a:rPr lang="ja-JP" altLang="en-US" sz="4400" dirty="0">
                <a:latin typeface="+mn-ea"/>
                <a:ea typeface="+mn-ea"/>
              </a:rPr>
              <a:t>３ 　１２０</a:t>
            </a:r>
          </a:p>
          <a:p>
            <a:r>
              <a:rPr lang="ja-JP" altLang="en-US" sz="4400" dirty="0">
                <a:latin typeface="+mn-ea"/>
                <a:ea typeface="+mn-ea"/>
              </a:rPr>
              <a:t>４ 　２４０</a:t>
            </a:r>
            <a:endParaRPr kumimoji="1" lang="ja-JP" altLang="en-US" sz="4400" dirty="0">
              <a:latin typeface="+mn-ea"/>
              <a:ea typeface="+mn-ea"/>
            </a:endParaRPr>
          </a:p>
        </p:txBody>
      </p:sp>
      <p:sp>
        <p:nvSpPr>
          <p:cNvPr id="9" name="正方形/長方形 8"/>
          <p:cNvSpPr/>
          <p:nvPr/>
        </p:nvSpPr>
        <p:spPr>
          <a:xfrm>
            <a:off x="2264762" y="4293096"/>
            <a:ext cx="2523262" cy="70563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07504" y="1963452"/>
            <a:ext cx="9145016" cy="954107"/>
          </a:xfrm>
          <a:prstGeom prst="rect">
            <a:avLst/>
          </a:prstGeom>
          <a:noFill/>
        </p:spPr>
        <p:txBody>
          <a:bodyPr wrap="square" rtlCol="0">
            <a:spAutoFit/>
          </a:bodyPr>
          <a:lstStyle/>
          <a:p>
            <a:r>
              <a:rPr lang="ja-JP" altLang="en-US" sz="2800" dirty="0"/>
              <a:t>２ｍｏｌ</a:t>
            </a:r>
            <a:r>
              <a:rPr lang="en-US" altLang="ja-JP" sz="2800" dirty="0"/>
              <a:t>/</a:t>
            </a:r>
            <a:r>
              <a:rPr lang="ja-JP" altLang="en-US" sz="2800" dirty="0"/>
              <a:t>Ｌの塩酸３００ｍＬを中和するのに必要な５ｍｏｌ</a:t>
            </a:r>
            <a:r>
              <a:rPr lang="en-US" altLang="ja-JP" sz="2800" dirty="0"/>
              <a:t>/</a:t>
            </a:r>
            <a:r>
              <a:rPr lang="ja-JP" altLang="en-US" sz="2800" dirty="0"/>
              <a:t>Ｌの水酸化バリウム水溶液は（　 ）ｍＬである。</a:t>
            </a:r>
            <a:endParaRPr kumimoji="1" lang="ja-JP" altLang="en-US" sz="2800" dirty="0"/>
          </a:p>
        </p:txBody>
      </p:sp>
    </p:spTree>
    <p:extLst>
      <p:ext uri="{BB962C8B-B14F-4D97-AF65-F5344CB8AC3E}">
        <p14:creationId xmlns:p14="http://schemas.microsoft.com/office/powerpoint/2010/main" val="289114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222</a:t>
            </a:fld>
            <a:endParaRPr lang="en-US" altLang="ja-JP"/>
          </a:p>
        </p:txBody>
      </p:sp>
      <p:sp>
        <p:nvSpPr>
          <p:cNvPr id="4" name="テキスト ボックス 3"/>
          <p:cNvSpPr txBox="1"/>
          <p:nvPr/>
        </p:nvSpPr>
        <p:spPr>
          <a:xfrm>
            <a:off x="827584" y="1485687"/>
            <a:ext cx="4647024" cy="830997"/>
          </a:xfrm>
          <a:prstGeom prst="rect">
            <a:avLst/>
          </a:prstGeom>
          <a:noFill/>
        </p:spPr>
        <p:txBody>
          <a:bodyPr wrap="square" rtlCol="0">
            <a:spAutoFit/>
          </a:bodyPr>
          <a:lstStyle/>
          <a:p>
            <a:r>
              <a:rPr kumimoji="1" lang="ja-JP" altLang="en-US" dirty="0"/>
              <a:t>塩酸：ＨＣｌ</a:t>
            </a:r>
            <a:endParaRPr kumimoji="1" lang="en-US" altLang="ja-JP" dirty="0"/>
          </a:p>
          <a:p>
            <a:r>
              <a:rPr lang="ja-JP" altLang="en-US" dirty="0"/>
              <a:t>水酸化バリウム：</a:t>
            </a:r>
            <a:r>
              <a:rPr lang="en-US" altLang="ja-JP" dirty="0">
                <a:latin typeface="+mn-ea"/>
                <a:ea typeface="+mn-ea"/>
              </a:rPr>
              <a:t>Ba(OH)</a:t>
            </a:r>
            <a:r>
              <a:rPr lang="en-US" altLang="ja-JP" baseline="-25000" dirty="0">
                <a:latin typeface="+mn-ea"/>
                <a:ea typeface="+mn-ea"/>
              </a:rPr>
              <a:t>2</a:t>
            </a:r>
            <a:endParaRPr kumimoji="1" lang="ja-JP" altLang="en-US" baseline="-25000" dirty="0">
              <a:latin typeface="+mn-ea"/>
              <a:ea typeface="+mn-ea"/>
            </a:endParaRPr>
          </a:p>
        </p:txBody>
      </p:sp>
      <p:grpSp>
        <p:nvGrpSpPr>
          <p:cNvPr id="13" name="グループ化 12"/>
          <p:cNvGrpSpPr/>
          <p:nvPr/>
        </p:nvGrpSpPr>
        <p:grpSpPr>
          <a:xfrm>
            <a:off x="119277" y="204057"/>
            <a:ext cx="8401390" cy="1309779"/>
            <a:chOff x="395536" y="3876465"/>
            <a:chExt cx="6706051" cy="1309779"/>
          </a:xfrm>
        </p:grpSpPr>
        <p:sp>
          <p:nvSpPr>
            <p:cNvPr id="9" name="テキスト ボックス 8"/>
            <p:cNvSpPr txBox="1"/>
            <p:nvPr/>
          </p:nvSpPr>
          <p:spPr>
            <a:xfrm>
              <a:off x="443616" y="3876465"/>
              <a:ext cx="6657971" cy="1261884"/>
            </a:xfrm>
            <a:prstGeom prst="rect">
              <a:avLst/>
            </a:prstGeom>
            <a:noFill/>
          </p:spPr>
          <p:txBody>
            <a:bodyPr wrap="square" rtlCol="0">
              <a:spAutoFit/>
            </a:bodyPr>
            <a:lstStyle/>
            <a:p>
              <a:r>
                <a:rPr lang="ja-JP" altLang="ja-JP" sz="3600" dirty="0"/>
                <a:t>公式：</a:t>
              </a:r>
              <a:r>
                <a:rPr lang="en-US" altLang="ja-JP" sz="4400" b="1" dirty="0"/>
                <a:t>acv</a:t>
              </a:r>
              <a:r>
                <a:rPr lang="ja-JP" altLang="ja-JP" sz="3600" b="1" dirty="0"/>
                <a:t>＝</a:t>
              </a:r>
              <a:r>
                <a:rPr lang="en-US" altLang="ja-JP" sz="4400" b="1" dirty="0" err="1"/>
                <a:t>bcv</a:t>
              </a:r>
              <a:endParaRPr lang="ja-JP" altLang="ja-JP" sz="4400" b="1" dirty="0"/>
            </a:p>
            <a:p>
              <a:r>
                <a:rPr kumimoji="1" lang="en-US" altLang="ja-JP" sz="3200" dirty="0"/>
                <a:t>a</a:t>
              </a:r>
              <a:r>
                <a:rPr kumimoji="1" lang="ja-JP" altLang="en-US" dirty="0"/>
                <a:t>：酸の価　</a:t>
              </a:r>
              <a:r>
                <a:rPr kumimoji="1" lang="en-US" altLang="ja-JP" sz="3200" dirty="0"/>
                <a:t>b</a:t>
              </a:r>
              <a:r>
                <a:rPr kumimoji="1" lang="ja-JP" altLang="en-US" dirty="0"/>
                <a:t>：塩基の価　</a:t>
              </a:r>
              <a:r>
                <a:rPr kumimoji="1" lang="en-US" altLang="ja-JP" sz="3200" dirty="0"/>
                <a:t>c</a:t>
              </a:r>
              <a:r>
                <a:rPr kumimoji="1" lang="ja-JP" altLang="en-US" dirty="0"/>
                <a:t>：モル濃度　</a:t>
              </a:r>
              <a:r>
                <a:rPr kumimoji="1" lang="en-US" altLang="ja-JP" sz="3200" dirty="0"/>
                <a:t>v</a:t>
              </a:r>
              <a:r>
                <a:rPr kumimoji="1" lang="ja-JP" altLang="en-US" dirty="0"/>
                <a:t>：容量</a:t>
              </a:r>
              <a:endParaRPr kumimoji="1" lang="en-US" altLang="ja-JP" dirty="0"/>
            </a:p>
          </p:txBody>
        </p:sp>
        <p:sp>
          <p:nvSpPr>
            <p:cNvPr id="12" name="正方形/長方形 11"/>
            <p:cNvSpPr/>
            <p:nvPr/>
          </p:nvSpPr>
          <p:spPr>
            <a:xfrm>
              <a:off x="395536" y="4005064"/>
              <a:ext cx="6657971" cy="1181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p:cNvGrpSpPr/>
          <p:nvPr/>
        </p:nvGrpSpPr>
        <p:grpSpPr>
          <a:xfrm>
            <a:off x="717064" y="2564904"/>
            <a:ext cx="7776864" cy="3055703"/>
            <a:chOff x="683568" y="2054618"/>
            <a:chExt cx="7776864" cy="3055703"/>
          </a:xfrm>
        </p:grpSpPr>
        <p:grpSp>
          <p:nvGrpSpPr>
            <p:cNvPr id="15" name="グループ化 14"/>
            <p:cNvGrpSpPr/>
            <p:nvPr/>
          </p:nvGrpSpPr>
          <p:grpSpPr>
            <a:xfrm>
              <a:off x="683568" y="2054618"/>
              <a:ext cx="7776864" cy="1933773"/>
              <a:chOff x="511069" y="1134037"/>
              <a:chExt cx="7776864" cy="1933773"/>
            </a:xfrm>
          </p:grpSpPr>
          <p:sp>
            <p:nvSpPr>
              <p:cNvPr id="5" name="テキスト ボックス 4"/>
              <p:cNvSpPr txBox="1"/>
              <p:nvPr/>
            </p:nvSpPr>
            <p:spPr>
              <a:xfrm>
                <a:off x="799101" y="2052147"/>
                <a:ext cx="6097299" cy="1015663"/>
              </a:xfrm>
              <a:prstGeom prst="rect">
                <a:avLst/>
              </a:prstGeom>
              <a:noFill/>
            </p:spPr>
            <p:txBody>
              <a:bodyPr wrap="square" rtlCol="0">
                <a:spAutoFit/>
              </a:bodyPr>
              <a:lstStyle/>
              <a:p>
                <a:r>
                  <a:rPr lang="ja-JP" altLang="en-US" dirty="0"/>
                  <a:t>塩酸</a:t>
                </a:r>
                <a:r>
                  <a:rPr lang="en-US" altLang="ja-JP" dirty="0"/>
                  <a:t>+</a:t>
                </a:r>
                <a:r>
                  <a:rPr lang="ja-JP" altLang="en-US" dirty="0"/>
                  <a:t>水酸化バリウム→塩化バリウム</a:t>
                </a:r>
                <a:r>
                  <a:rPr lang="en-US" altLang="ja-JP" dirty="0"/>
                  <a:t>+</a:t>
                </a:r>
                <a:r>
                  <a:rPr lang="ja-JP" altLang="en-US" dirty="0"/>
                  <a:t>水</a:t>
                </a:r>
                <a:r>
                  <a:rPr lang="en-US" altLang="ja-JP" sz="3600" dirty="0">
                    <a:latin typeface="+mn-ea"/>
                    <a:ea typeface="+mn-ea"/>
                  </a:rPr>
                  <a:t>2HCl+Ba(OH)</a:t>
                </a:r>
                <a:r>
                  <a:rPr lang="en-US" altLang="ja-JP" sz="3600" baseline="-25000" dirty="0">
                    <a:latin typeface="+mn-ea"/>
                    <a:ea typeface="+mn-ea"/>
                  </a:rPr>
                  <a:t>2</a:t>
                </a:r>
                <a:r>
                  <a:rPr lang="en-US" altLang="ja-JP" sz="3600" dirty="0">
                    <a:latin typeface="+mn-ea"/>
                    <a:ea typeface="+mn-ea"/>
                  </a:rPr>
                  <a:t>→BaCl</a:t>
                </a:r>
                <a:r>
                  <a:rPr lang="en-US" altLang="ja-JP" sz="3600" baseline="-25000" dirty="0">
                    <a:latin typeface="+mn-ea"/>
                    <a:ea typeface="+mn-ea"/>
                  </a:rPr>
                  <a:t>2</a:t>
                </a:r>
                <a:r>
                  <a:rPr lang="en-US" altLang="ja-JP" sz="3600" dirty="0">
                    <a:latin typeface="+mn-ea"/>
                    <a:ea typeface="+mn-ea"/>
                  </a:rPr>
                  <a:t>+2H</a:t>
                </a:r>
                <a:r>
                  <a:rPr lang="en-US" altLang="ja-JP" sz="3600" baseline="-25000" dirty="0">
                    <a:latin typeface="+mn-ea"/>
                    <a:ea typeface="+mn-ea"/>
                  </a:rPr>
                  <a:t>2</a:t>
                </a:r>
                <a:r>
                  <a:rPr lang="en-US" altLang="ja-JP" sz="3600" dirty="0">
                    <a:latin typeface="+mn-ea"/>
                    <a:ea typeface="+mn-ea"/>
                  </a:rPr>
                  <a:t>O</a:t>
                </a:r>
                <a:endParaRPr kumimoji="1" lang="ja-JP" altLang="en-US" sz="3600" dirty="0">
                  <a:latin typeface="+mn-ea"/>
                  <a:ea typeface="+mn-ea"/>
                </a:endParaRPr>
              </a:p>
            </p:txBody>
          </p:sp>
          <p:sp>
            <p:nvSpPr>
              <p:cNvPr id="6" name="テキスト ボックス 5"/>
              <p:cNvSpPr txBox="1"/>
              <p:nvPr/>
            </p:nvSpPr>
            <p:spPr>
              <a:xfrm>
                <a:off x="511069" y="1134037"/>
                <a:ext cx="7776864" cy="584775"/>
              </a:xfrm>
              <a:prstGeom prst="rect">
                <a:avLst/>
              </a:prstGeom>
              <a:noFill/>
            </p:spPr>
            <p:txBody>
              <a:bodyPr wrap="square" rtlCol="0">
                <a:spAutoFit/>
              </a:bodyPr>
              <a:lstStyle/>
              <a:p>
                <a:r>
                  <a:rPr kumimoji="1" lang="ja-JP" altLang="en-US" sz="3200" dirty="0">
                    <a:solidFill>
                      <a:srgbClr val="FF0000"/>
                    </a:solidFill>
                  </a:rPr>
                  <a:t>１価の酸＋２価の塩基の中和反応</a:t>
                </a:r>
              </a:p>
            </p:txBody>
          </p:sp>
        </p:grpSp>
        <p:sp>
          <p:nvSpPr>
            <p:cNvPr id="16" name="テキスト ボックス 15"/>
            <p:cNvSpPr txBox="1"/>
            <p:nvPr/>
          </p:nvSpPr>
          <p:spPr>
            <a:xfrm>
              <a:off x="910127" y="4340880"/>
              <a:ext cx="7281373" cy="769441"/>
            </a:xfrm>
            <a:prstGeom prst="rect">
              <a:avLst/>
            </a:prstGeom>
            <a:noFill/>
          </p:spPr>
          <p:txBody>
            <a:bodyPr wrap="square" rtlCol="0">
              <a:spAutoFit/>
            </a:bodyPr>
            <a:lstStyle/>
            <a:p>
              <a:r>
                <a:rPr lang="en-US" altLang="ja-JP" sz="3200" dirty="0">
                  <a:latin typeface="+mn-ea"/>
                  <a:ea typeface="+mn-ea"/>
                </a:rPr>
                <a:t>1</a:t>
              </a:r>
              <a:r>
                <a:rPr lang="ja-JP" altLang="en-US" sz="2000" dirty="0">
                  <a:latin typeface="+mn-ea"/>
                  <a:ea typeface="+mn-ea"/>
                </a:rPr>
                <a:t>価</a:t>
              </a:r>
              <a:r>
                <a:rPr lang="ja-JP" altLang="ja-JP" sz="3200" dirty="0">
                  <a:latin typeface="+mn-ea"/>
                  <a:ea typeface="+mn-ea"/>
                </a:rPr>
                <a:t>×</a:t>
              </a:r>
              <a:r>
                <a:rPr lang="en-US" altLang="ja-JP" sz="3200" dirty="0">
                  <a:latin typeface="+mn-ea"/>
                  <a:ea typeface="+mn-ea"/>
                </a:rPr>
                <a:t>2</a:t>
              </a:r>
              <a:r>
                <a:rPr lang="en-US" altLang="ja-JP" dirty="0">
                  <a:latin typeface="Albertus Medium" panose="020E0602030304020304" pitchFamily="34" charset="0"/>
                  <a:ea typeface="+mn-ea"/>
                </a:rPr>
                <a:t>mol</a:t>
              </a:r>
              <a:r>
                <a:rPr lang="ja-JP" altLang="ja-JP" sz="3200" dirty="0">
                  <a:latin typeface="+mn-ea"/>
                  <a:ea typeface="+mn-ea"/>
                </a:rPr>
                <a:t>×</a:t>
              </a:r>
              <a:r>
                <a:rPr lang="en-US" altLang="ja-JP" sz="3200" dirty="0">
                  <a:latin typeface="+mn-ea"/>
                  <a:ea typeface="+mn-ea"/>
                </a:rPr>
                <a:t>300</a:t>
              </a:r>
              <a:r>
                <a:rPr lang="en-US" altLang="ja-JP" dirty="0">
                  <a:latin typeface="Albertus Medium" panose="020E0602030304020304" pitchFamily="34" charset="0"/>
                  <a:ea typeface="+mn-ea"/>
                </a:rPr>
                <a:t>mL</a:t>
              </a:r>
              <a:r>
                <a:rPr lang="ja-JP" altLang="ja-JP" sz="3200" dirty="0">
                  <a:latin typeface="+mn-ea"/>
                  <a:ea typeface="+mn-ea"/>
                </a:rPr>
                <a:t>＝</a:t>
              </a:r>
              <a:r>
                <a:rPr lang="en-US" altLang="ja-JP" sz="3200" dirty="0">
                  <a:latin typeface="+mn-ea"/>
                  <a:ea typeface="+mn-ea"/>
                </a:rPr>
                <a:t>2</a:t>
              </a:r>
              <a:r>
                <a:rPr lang="ja-JP" altLang="en-US" sz="2000" dirty="0">
                  <a:latin typeface="+mn-ea"/>
                </a:rPr>
                <a:t>価 </a:t>
              </a:r>
              <a:r>
                <a:rPr lang="ja-JP" altLang="ja-JP" sz="3200" dirty="0">
                  <a:latin typeface="+mn-ea"/>
                  <a:ea typeface="+mn-ea"/>
                </a:rPr>
                <a:t>×</a:t>
              </a:r>
              <a:r>
                <a:rPr lang="en-US" altLang="ja-JP" sz="4000" dirty="0">
                  <a:latin typeface="+mn-ea"/>
                </a:rPr>
                <a:t> </a:t>
              </a:r>
              <a:r>
                <a:rPr lang="en-US" altLang="ja-JP" sz="3200" dirty="0">
                  <a:latin typeface="+mn-ea"/>
                </a:rPr>
                <a:t>5</a:t>
              </a:r>
              <a:r>
                <a:rPr lang="en-US" altLang="ja-JP" dirty="0">
                  <a:latin typeface="Albertus Medium" panose="020E0602030304020304" pitchFamily="34" charset="0"/>
                </a:rPr>
                <a:t>mol</a:t>
              </a:r>
              <a:r>
                <a:rPr lang="en-US" altLang="ja-JP" sz="3200" dirty="0">
                  <a:latin typeface="Albertus Medium" panose="020E0602030304020304" pitchFamily="34" charset="0"/>
                </a:rPr>
                <a:t> </a:t>
              </a:r>
              <a:r>
                <a:rPr lang="ja-JP" altLang="ja-JP" sz="3200" dirty="0">
                  <a:latin typeface="+mn-ea"/>
                  <a:ea typeface="+mn-ea"/>
                </a:rPr>
                <a:t>×</a:t>
              </a:r>
              <a:r>
                <a:rPr lang="en-US" altLang="ja-JP" sz="4400" b="1" dirty="0" err="1">
                  <a:latin typeface="AR行書体M" panose="02020609000000000000" pitchFamily="17" charset="-128"/>
                  <a:ea typeface="AR行書体M" panose="02020609000000000000" pitchFamily="17" charset="-128"/>
                </a:rPr>
                <a:t>X</a:t>
              </a:r>
              <a:r>
                <a:rPr lang="en-US" altLang="ja-JP" dirty="0" err="1">
                  <a:latin typeface="Albertus Medium" panose="020E0602030304020304" pitchFamily="34" charset="0"/>
                </a:rPr>
                <a:t>mL</a:t>
              </a:r>
              <a:endParaRPr kumimoji="1" lang="ja-JP" altLang="en-US" sz="3200" dirty="0">
                <a:latin typeface="AR行書体M" panose="02020609000000000000" pitchFamily="17" charset="-128"/>
                <a:ea typeface="AR行書体M" panose="02020609000000000000" pitchFamily="17" charset="-128"/>
              </a:endParaRPr>
            </a:p>
          </p:txBody>
        </p:sp>
      </p:grpSp>
      <p:sp>
        <p:nvSpPr>
          <p:cNvPr id="22" name="正方形/長方形 21"/>
          <p:cNvSpPr/>
          <p:nvPr/>
        </p:nvSpPr>
        <p:spPr>
          <a:xfrm>
            <a:off x="2843808" y="5783759"/>
            <a:ext cx="2475358" cy="769441"/>
          </a:xfrm>
          <a:prstGeom prst="rect">
            <a:avLst/>
          </a:prstGeom>
        </p:spPr>
        <p:txBody>
          <a:bodyPr wrap="none">
            <a:spAutoFit/>
          </a:bodyPr>
          <a:lstStyle/>
          <a:p>
            <a:r>
              <a:rPr lang="en-US" altLang="ja-JP" sz="4400" b="1" dirty="0">
                <a:latin typeface="AR行書体M" panose="02020609000000000000" pitchFamily="17" charset="-128"/>
                <a:ea typeface="AR行書体M" panose="02020609000000000000" pitchFamily="17" charset="-128"/>
              </a:rPr>
              <a:t>X = </a:t>
            </a:r>
            <a:r>
              <a:rPr lang="en-US" altLang="ja-JP" sz="4400" dirty="0">
                <a:latin typeface="+mn-ea"/>
                <a:ea typeface="+mn-ea"/>
              </a:rPr>
              <a:t>60</a:t>
            </a:r>
            <a:r>
              <a:rPr lang="en-US" altLang="ja-JP" sz="4400" b="1" dirty="0">
                <a:latin typeface="+mn-ea"/>
                <a:ea typeface="+mn-ea"/>
              </a:rPr>
              <a:t> </a:t>
            </a:r>
            <a:r>
              <a:rPr lang="en-US" altLang="ja-JP" dirty="0">
                <a:latin typeface="Albertus Medium" panose="020E0602030304020304" pitchFamily="34" charset="0"/>
              </a:rPr>
              <a:t>mL</a:t>
            </a:r>
            <a:endParaRPr lang="ja-JP" altLang="en-US" dirty="0"/>
          </a:p>
        </p:txBody>
      </p:sp>
    </p:spTree>
    <p:extLst>
      <p:ext uri="{BB962C8B-B14F-4D97-AF65-F5344CB8AC3E}">
        <p14:creationId xmlns:p14="http://schemas.microsoft.com/office/powerpoint/2010/main" val="199199903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223</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平成２７年度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問３８</a:t>
            </a:r>
          </a:p>
        </p:txBody>
      </p:sp>
      <p:sp>
        <p:nvSpPr>
          <p:cNvPr id="7" name="テキスト ボックス 6"/>
          <p:cNvSpPr txBox="1"/>
          <p:nvPr/>
        </p:nvSpPr>
        <p:spPr>
          <a:xfrm>
            <a:off x="611560" y="1139260"/>
            <a:ext cx="8136904" cy="1384995"/>
          </a:xfrm>
          <a:prstGeom prst="rect">
            <a:avLst/>
          </a:prstGeom>
          <a:noFill/>
        </p:spPr>
        <p:txBody>
          <a:bodyPr wrap="square" rtlCol="0">
            <a:spAutoFit/>
          </a:bodyPr>
          <a:lstStyle/>
          <a:p>
            <a:r>
              <a:rPr lang="ja-JP" altLang="en-US" sz="2800" dirty="0"/>
              <a:t>以下のうち、白金電極を用いて硝酸銀水溶液を電気分解した場合、</a:t>
            </a:r>
            <a:r>
              <a:rPr lang="ja-JP" altLang="en-US" sz="2800" dirty="0">
                <a:solidFill>
                  <a:srgbClr val="FF0000"/>
                </a:solidFill>
              </a:rPr>
              <a:t>陽極</a:t>
            </a:r>
            <a:r>
              <a:rPr lang="ja-JP" altLang="en-US" sz="2800" dirty="0"/>
              <a:t>で発生するものについて、正しいものを一つ選び、その番号を解答欄に記入しなさい。</a:t>
            </a:r>
            <a:endParaRPr kumimoji="1" lang="ja-JP" altLang="en-US" sz="3600" dirty="0"/>
          </a:p>
        </p:txBody>
      </p:sp>
      <p:sp>
        <p:nvSpPr>
          <p:cNvPr id="13" name="正方形/長方形 12"/>
          <p:cNvSpPr/>
          <p:nvPr/>
        </p:nvSpPr>
        <p:spPr>
          <a:xfrm>
            <a:off x="2123728" y="3933056"/>
            <a:ext cx="2448272" cy="60567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286000" y="3223906"/>
            <a:ext cx="4572000" cy="2554545"/>
          </a:xfrm>
          <a:prstGeom prst="rect">
            <a:avLst/>
          </a:prstGeom>
        </p:spPr>
        <p:txBody>
          <a:bodyPr>
            <a:spAutoFit/>
          </a:bodyPr>
          <a:lstStyle/>
          <a:p>
            <a:r>
              <a:rPr lang="ja-JP" altLang="en-US" sz="4000" dirty="0"/>
              <a:t>１　 Ｈ</a:t>
            </a:r>
            <a:r>
              <a:rPr lang="ja-JP" altLang="en-US" sz="4000" baseline="-25000" dirty="0"/>
              <a:t>２</a:t>
            </a:r>
          </a:p>
          <a:p>
            <a:r>
              <a:rPr lang="ja-JP" altLang="en-US" sz="4000" dirty="0"/>
              <a:t>２　 Ｏ</a:t>
            </a:r>
            <a:r>
              <a:rPr lang="ja-JP" altLang="en-US" sz="4000" baseline="-25000" dirty="0"/>
              <a:t>２</a:t>
            </a:r>
          </a:p>
          <a:p>
            <a:r>
              <a:rPr lang="ja-JP" altLang="en-US" sz="4000" dirty="0"/>
              <a:t>３　 Ａｇ</a:t>
            </a:r>
          </a:p>
          <a:p>
            <a:r>
              <a:rPr lang="ja-JP" altLang="en-US" sz="4000" dirty="0"/>
              <a:t>４　 Ｎ</a:t>
            </a:r>
            <a:r>
              <a:rPr lang="ja-JP" altLang="en-US" sz="4000" baseline="-25000" dirty="0"/>
              <a:t>２</a:t>
            </a:r>
          </a:p>
        </p:txBody>
      </p:sp>
    </p:spTree>
    <p:extLst>
      <p:ext uri="{BB962C8B-B14F-4D97-AF65-F5344CB8AC3E}">
        <p14:creationId xmlns:p14="http://schemas.microsoft.com/office/powerpoint/2010/main" val="81044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224</a:t>
            </a:fld>
            <a:endParaRPr lang="en-US" altLang="ja-JP"/>
          </a:p>
        </p:txBody>
      </p:sp>
      <p:sp>
        <p:nvSpPr>
          <p:cNvPr id="4" name="正方形/長方形 3"/>
          <p:cNvSpPr/>
          <p:nvPr/>
        </p:nvSpPr>
        <p:spPr>
          <a:xfrm>
            <a:off x="899592" y="1628800"/>
            <a:ext cx="6822504" cy="2923877"/>
          </a:xfrm>
          <a:prstGeom prst="rect">
            <a:avLst/>
          </a:prstGeom>
        </p:spPr>
        <p:txBody>
          <a:bodyPr wrap="square">
            <a:spAutoFit/>
          </a:bodyPr>
          <a:lstStyle/>
          <a:p>
            <a:r>
              <a:rPr lang="ja-JP" altLang="en-US" sz="3200" dirty="0"/>
              <a:t>この電気分解の両極で起こる反応は、</a:t>
            </a:r>
          </a:p>
          <a:p>
            <a:endParaRPr lang="en-US" altLang="ja-JP" sz="3200" dirty="0"/>
          </a:p>
          <a:p>
            <a:r>
              <a:rPr lang="ja-JP" altLang="en-US" sz="3200" dirty="0"/>
              <a:t>陽極： ２</a:t>
            </a:r>
            <a:r>
              <a:rPr lang="en-US" altLang="ja-JP" sz="3200" dirty="0"/>
              <a:t>H</a:t>
            </a:r>
            <a:r>
              <a:rPr lang="en-US" altLang="ja-JP" sz="3200" baseline="-25000" dirty="0"/>
              <a:t>2</a:t>
            </a:r>
            <a:r>
              <a:rPr lang="en-US" altLang="ja-JP" sz="3200" dirty="0"/>
              <a:t>O </a:t>
            </a:r>
            <a:r>
              <a:rPr lang="ja-JP" altLang="en-US" sz="3200" dirty="0"/>
              <a:t>　</a:t>
            </a:r>
            <a:r>
              <a:rPr lang="en-US" altLang="ja-JP" sz="3200" dirty="0"/>
              <a:t>→</a:t>
            </a:r>
            <a:r>
              <a:rPr lang="ja-JP" altLang="en-US" sz="3200" dirty="0"/>
              <a:t>　</a:t>
            </a:r>
            <a:r>
              <a:rPr lang="en-US" altLang="ja-JP" sz="3200" dirty="0"/>
              <a:t> </a:t>
            </a:r>
            <a:r>
              <a:rPr lang="en-US" altLang="ja-JP" sz="3200" b="1" dirty="0">
                <a:solidFill>
                  <a:srgbClr val="FF0000"/>
                </a:solidFill>
              </a:rPr>
              <a:t>O</a:t>
            </a:r>
            <a:r>
              <a:rPr lang="en-US" altLang="ja-JP" sz="3200" b="1" baseline="-25000" dirty="0">
                <a:solidFill>
                  <a:srgbClr val="FF0000"/>
                </a:solidFill>
              </a:rPr>
              <a:t>2</a:t>
            </a:r>
            <a:r>
              <a:rPr lang="en-US" altLang="ja-JP" sz="3200" baseline="-25000" dirty="0"/>
              <a:t> </a:t>
            </a:r>
            <a:r>
              <a:rPr lang="en-US" altLang="ja-JP" sz="3200" dirty="0"/>
              <a:t>+</a:t>
            </a:r>
            <a:r>
              <a:rPr lang="ja-JP" altLang="en-US" sz="3200" dirty="0"/>
              <a:t> ４</a:t>
            </a:r>
            <a:r>
              <a:rPr lang="en-US" altLang="ja-JP" sz="3200" dirty="0"/>
              <a:t>H</a:t>
            </a:r>
            <a:r>
              <a:rPr lang="en-US" altLang="ja-JP" sz="3200" baseline="30000" dirty="0"/>
              <a:t>+</a:t>
            </a:r>
            <a:r>
              <a:rPr lang="en-US" altLang="ja-JP" sz="3200" dirty="0"/>
              <a:t> + </a:t>
            </a:r>
            <a:r>
              <a:rPr lang="ja-JP" altLang="en-US" sz="3200" dirty="0"/>
              <a:t>４</a:t>
            </a:r>
            <a:r>
              <a:rPr lang="en-US" altLang="ja-JP" sz="3200" dirty="0"/>
              <a:t>e</a:t>
            </a:r>
            <a:r>
              <a:rPr lang="en-US" altLang="ja-JP" sz="3200" baseline="30000" dirty="0"/>
              <a:t>-</a:t>
            </a:r>
          </a:p>
          <a:p>
            <a:endParaRPr lang="en-US" altLang="ja-JP" sz="3200" dirty="0"/>
          </a:p>
          <a:p>
            <a:r>
              <a:rPr lang="ja-JP" altLang="en-US" sz="3200" dirty="0"/>
              <a:t>陰極： </a:t>
            </a:r>
            <a:r>
              <a:rPr lang="en-US" altLang="ja-JP" sz="3200" dirty="0"/>
              <a:t>Ag</a:t>
            </a:r>
            <a:r>
              <a:rPr lang="en-US" altLang="ja-JP" sz="3200" baseline="30000" dirty="0"/>
              <a:t>+</a:t>
            </a:r>
            <a:r>
              <a:rPr lang="ja-JP" altLang="en-US" sz="3200" baseline="30000" dirty="0"/>
              <a:t>　</a:t>
            </a:r>
            <a:r>
              <a:rPr lang="en-US" altLang="ja-JP" sz="3200" dirty="0"/>
              <a:t>+ </a:t>
            </a:r>
            <a:r>
              <a:rPr lang="ja-JP" altLang="en-US" sz="3200" dirty="0"/>
              <a:t>　</a:t>
            </a:r>
            <a:r>
              <a:rPr lang="en-US" altLang="ja-JP" sz="3200" dirty="0"/>
              <a:t>e</a:t>
            </a:r>
            <a:r>
              <a:rPr lang="en-US" altLang="ja-JP" sz="3200" baseline="30000" dirty="0"/>
              <a:t>-</a:t>
            </a:r>
            <a:r>
              <a:rPr lang="ja-JP" altLang="en-US" sz="3200" baseline="30000" dirty="0"/>
              <a:t>　</a:t>
            </a:r>
            <a:r>
              <a:rPr lang="en-US" altLang="ja-JP" sz="3200" dirty="0"/>
              <a:t>→</a:t>
            </a:r>
            <a:r>
              <a:rPr lang="ja-JP" altLang="en-US" sz="3200" dirty="0"/>
              <a:t>　</a:t>
            </a:r>
            <a:r>
              <a:rPr lang="en-US" altLang="ja-JP" sz="3200" b="1" dirty="0">
                <a:solidFill>
                  <a:srgbClr val="FF0000"/>
                </a:solidFill>
              </a:rPr>
              <a:t>Ag</a:t>
            </a:r>
          </a:p>
          <a:p>
            <a:endParaRPr lang="ja-JP" altLang="en-US" dirty="0"/>
          </a:p>
        </p:txBody>
      </p:sp>
    </p:spTree>
    <p:extLst>
      <p:ext uri="{BB962C8B-B14F-4D97-AF65-F5344CB8AC3E}">
        <p14:creationId xmlns:p14="http://schemas.microsoft.com/office/powerpoint/2010/main" val="170541555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225</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２７</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問３９</a:t>
            </a:r>
          </a:p>
        </p:txBody>
      </p:sp>
      <p:sp>
        <p:nvSpPr>
          <p:cNvPr id="7" name="テキスト ボックス 6"/>
          <p:cNvSpPr txBox="1"/>
          <p:nvPr/>
        </p:nvSpPr>
        <p:spPr>
          <a:xfrm>
            <a:off x="171195" y="1132455"/>
            <a:ext cx="8856983" cy="830997"/>
          </a:xfrm>
          <a:prstGeom prst="rect">
            <a:avLst/>
          </a:prstGeom>
          <a:noFill/>
        </p:spPr>
        <p:txBody>
          <a:bodyPr wrap="square" rtlCol="0">
            <a:spAutoFit/>
          </a:bodyPr>
          <a:lstStyle/>
          <a:p>
            <a:r>
              <a:rPr lang="ja-JP" altLang="en-US" dirty="0"/>
              <a:t>生成熱に関する以下の記述について、（ 　　）の中に入れるべき字句を下から一つ選び、その番号を解答欄に記入しなさい。</a:t>
            </a:r>
            <a:endParaRPr kumimoji="1" lang="ja-JP" altLang="en-US" sz="2000" dirty="0"/>
          </a:p>
        </p:txBody>
      </p:sp>
      <p:sp>
        <p:nvSpPr>
          <p:cNvPr id="8" name="テキスト ボックス 7"/>
          <p:cNvSpPr txBox="1"/>
          <p:nvPr/>
        </p:nvSpPr>
        <p:spPr>
          <a:xfrm>
            <a:off x="2829367" y="4077072"/>
            <a:ext cx="3833101" cy="2308324"/>
          </a:xfrm>
          <a:prstGeom prst="rect">
            <a:avLst/>
          </a:prstGeom>
          <a:noFill/>
        </p:spPr>
        <p:txBody>
          <a:bodyPr wrap="none" rtlCol="0">
            <a:spAutoFit/>
          </a:bodyPr>
          <a:lstStyle/>
          <a:p>
            <a:r>
              <a:rPr lang="ja-JP" altLang="en-US" sz="3600" dirty="0">
                <a:latin typeface="+mn-ea"/>
                <a:ea typeface="+mn-ea"/>
              </a:rPr>
              <a:t>１ 　３９４ｋＪが放出</a:t>
            </a:r>
          </a:p>
          <a:p>
            <a:r>
              <a:rPr lang="ja-JP" altLang="en-US" sz="3600" dirty="0">
                <a:latin typeface="+mn-ea"/>
                <a:ea typeface="+mn-ea"/>
              </a:rPr>
              <a:t>２ 　３９４ｋＪが吸収</a:t>
            </a:r>
          </a:p>
          <a:p>
            <a:r>
              <a:rPr lang="ja-JP" altLang="en-US" sz="3600" dirty="0">
                <a:latin typeface="+mn-ea"/>
                <a:ea typeface="+mn-ea"/>
              </a:rPr>
              <a:t>３ 　１９７ｋＪが放出</a:t>
            </a:r>
          </a:p>
          <a:p>
            <a:r>
              <a:rPr lang="ja-JP" altLang="en-US" sz="3600" dirty="0">
                <a:latin typeface="+mn-ea"/>
                <a:ea typeface="+mn-ea"/>
              </a:rPr>
              <a:t>４ 　１９７ｋＪが吸収</a:t>
            </a:r>
            <a:endParaRPr kumimoji="1" lang="ja-JP" altLang="en-US" sz="4400" dirty="0">
              <a:latin typeface="+mn-ea"/>
              <a:ea typeface="+mn-ea"/>
            </a:endParaRPr>
          </a:p>
        </p:txBody>
      </p:sp>
      <p:sp>
        <p:nvSpPr>
          <p:cNvPr id="9" name="正方形/長方形 8"/>
          <p:cNvSpPr/>
          <p:nvPr/>
        </p:nvSpPr>
        <p:spPr>
          <a:xfrm>
            <a:off x="2771800" y="5256961"/>
            <a:ext cx="4032448" cy="54830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35393" y="2261397"/>
            <a:ext cx="8073214" cy="830997"/>
          </a:xfrm>
          <a:prstGeom prst="rect">
            <a:avLst/>
          </a:prstGeom>
          <a:noFill/>
        </p:spPr>
        <p:txBody>
          <a:bodyPr wrap="square" rtlCol="0">
            <a:spAutoFit/>
          </a:bodyPr>
          <a:lstStyle/>
          <a:p>
            <a:r>
              <a:rPr lang="ja-JP" altLang="en-US" dirty="0"/>
              <a:t>二酸化炭素０．５ｍｏｌが生成するとき、（　　 ）される。</a:t>
            </a:r>
          </a:p>
          <a:p>
            <a:r>
              <a:rPr lang="ja-JP" altLang="en-US" dirty="0"/>
              <a:t>なお、二酸化炭素の生成熱は次の熱化学方程式で表される。</a:t>
            </a:r>
            <a:endParaRPr kumimoji="1" lang="ja-JP" altLang="en-US" sz="2800" dirty="0"/>
          </a:p>
        </p:txBody>
      </p:sp>
      <p:sp>
        <p:nvSpPr>
          <p:cNvPr id="10" name="正方形/長方形 9"/>
          <p:cNvSpPr/>
          <p:nvPr/>
        </p:nvSpPr>
        <p:spPr>
          <a:xfrm>
            <a:off x="1907704" y="3303448"/>
            <a:ext cx="5430216" cy="461665"/>
          </a:xfrm>
          <a:prstGeom prst="rect">
            <a:avLst/>
          </a:prstGeom>
        </p:spPr>
        <p:txBody>
          <a:bodyPr wrap="square">
            <a:spAutoFit/>
          </a:bodyPr>
          <a:lstStyle/>
          <a:p>
            <a:r>
              <a:rPr lang="zh-TW" altLang="en-US" dirty="0">
                <a:latin typeface="MS-Mincho"/>
              </a:rPr>
              <a:t>Ｃ（黒鉛）＋Ｏ</a:t>
            </a:r>
            <a:r>
              <a:rPr lang="zh-TW" altLang="en-US" sz="800" dirty="0">
                <a:latin typeface="MS-Mincho"/>
              </a:rPr>
              <a:t>２</a:t>
            </a:r>
            <a:r>
              <a:rPr lang="zh-TW" altLang="en-US" dirty="0">
                <a:latin typeface="MS-Mincho"/>
              </a:rPr>
              <a:t>（気）＝ＣＯ</a:t>
            </a:r>
            <a:r>
              <a:rPr lang="zh-TW" altLang="en-US" sz="800" dirty="0">
                <a:latin typeface="MS-Mincho"/>
              </a:rPr>
              <a:t>２</a:t>
            </a:r>
            <a:r>
              <a:rPr lang="zh-TW" altLang="en-US" dirty="0">
                <a:latin typeface="MS-Mincho"/>
              </a:rPr>
              <a:t>（気）＋３９４ｋＪ</a:t>
            </a:r>
            <a:endParaRPr lang="ja-JP" altLang="en-US" dirty="0"/>
          </a:p>
        </p:txBody>
      </p:sp>
    </p:spTree>
    <p:extLst>
      <p:ext uri="{BB962C8B-B14F-4D97-AF65-F5344CB8AC3E}">
        <p14:creationId xmlns:p14="http://schemas.microsoft.com/office/powerpoint/2010/main" val="264777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226</a:t>
            </a:fld>
            <a:endParaRPr lang="en-US" altLang="ja-JP"/>
          </a:p>
        </p:txBody>
      </p:sp>
      <p:sp>
        <p:nvSpPr>
          <p:cNvPr id="4" name="正方形/長方形 3"/>
          <p:cNvSpPr/>
          <p:nvPr/>
        </p:nvSpPr>
        <p:spPr>
          <a:xfrm>
            <a:off x="467544" y="764704"/>
            <a:ext cx="8532440" cy="830997"/>
          </a:xfrm>
          <a:prstGeom prst="rect">
            <a:avLst/>
          </a:prstGeom>
        </p:spPr>
        <p:txBody>
          <a:bodyPr wrap="square">
            <a:spAutoFit/>
          </a:bodyPr>
          <a:lstStyle/>
          <a:p>
            <a:r>
              <a:rPr lang="ja-JP" altLang="en-US" b="1" dirty="0">
                <a:solidFill>
                  <a:srgbClr val="FF0000"/>
                </a:solidFill>
              </a:rPr>
              <a:t>ヘスの法則</a:t>
            </a:r>
            <a:r>
              <a:rPr lang="ja-JP" altLang="en-US" dirty="0">
                <a:solidFill>
                  <a:srgbClr val="FF0000"/>
                </a:solidFill>
              </a:rPr>
              <a:t>：</a:t>
            </a:r>
            <a:r>
              <a:rPr lang="ja-JP" altLang="en-US" dirty="0"/>
              <a:t>反応熱は，反応の経路によらず，最初の状態と最終</a:t>
            </a:r>
            <a:endParaRPr lang="en-US" altLang="ja-JP" dirty="0"/>
          </a:p>
          <a:p>
            <a:r>
              <a:rPr lang="ja-JP" altLang="en-US" dirty="0"/>
              <a:t>　　　　　　　　の状態で決まる。</a:t>
            </a:r>
          </a:p>
        </p:txBody>
      </p:sp>
      <p:sp>
        <p:nvSpPr>
          <p:cNvPr id="5" name="正方形/長方形 4"/>
          <p:cNvSpPr/>
          <p:nvPr/>
        </p:nvSpPr>
        <p:spPr>
          <a:xfrm>
            <a:off x="764704" y="1916832"/>
            <a:ext cx="7614592" cy="461665"/>
          </a:xfrm>
          <a:prstGeom prst="rect">
            <a:avLst/>
          </a:prstGeom>
        </p:spPr>
        <p:txBody>
          <a:bodyPr wrap="square">
            <a:spAutoFit/>
          </a:bodyPr>
          <a:lstStyle/>
          <a:p>
            <a:r>
              <a:rPr lang="ja-JP" altLang="en-US" dirty="0">
                <a:solidFill>
                  <a:srgbClr val="111111"/>
                </a:solidFill>
                <a:latin typeface="ヒラギノ角ゴ Pro W3"/>
              </a:rPr>
              <a:t>反応熱Ｑ＝生成物の生成熱の和</a:t>
            </a:r>
            <a:r>
              <a:rPr lang="ja-JP" altLang="en-US" dirty="0" err="1">
                <a:solidFill>
                  <a:srgbClr val="111111"/>
                </a:solidFill>
                <a:latin typeface="ヒラギノ角ゴ Pro W3"/>
              </a:rPr>
              <a:t>ー</a:t>
            </a:r>
            <a:r>
              <a:rPr lang="ja-JP" altLang="en-US" dirty="0">
                <a:solidFill>
                  <a:srgbClr val="111111"/>
                </a:solidFill>
                <a:latin typeface="ヒラギノ角ゴ Pro W3"/>
              </a:rPr>
              <a:t>反応物の生成熱の和</a:t>
            </a:r>
            <a:endParaRPr lang="ja-JP" altLang="en-US" dirty="0"/>
          </a:p>
        </p:txBody>
      </p:sp>
      <p:sp>
        <p:nvSpPr>
          <p:cNvPr id="6" name="正方形/長方形 5"/>
          <p:cNvSpPr/>
          <p:nvPr/>
        </p:nvSpPr>
        <p:spPr>
          <a:xfrm>
            <a:off x="1856892" y="2682612"/>
            <a:ext cx="6027476" cy="461665"/>
          </a:xfrm>
          <a:prstGeom prst="rect">
            <a:avLst/>
          </a:prstGeom>
        </p:spPr>
        <p:txBody>
          <a:bodyPr wrap="square">
            <a:spAutoFit/>
          </a:bodyPr>
          <a:lstStyle/>
          <a:p>
            <a:r>
              <a:rPr lang="zh-TW" altLang="en-US" dirty="0">
                <a:latin typeface="MS-Mincho"/>
              </a:rPr>
              <a:t>Ｃ（黒鉛）＋Ｏ</a:t>
            </a:r>
            <a:r>
              <a:rPr lang="zh-TW" altLang="en-US" baseline="-25000" dirty="0">
                <a:latin typeface="MS-Mincho"/>
              </a:rPr>
              <a:t>２</a:t>
            </a:r>
            <a:r>
              <a:rPr lang="zh-TW" altLang="en-US" dirty="0">
                <a:latin typeface="MS-Mincho"/>
              </a:rPr>
              <a:t>（気）＝ＣＯ</a:t>
            </a:r>
            <a:r>
              <a:rPr lang="zh-TW" altLang="en-US" baseline="-25000" dirty="0">
                <a:latin typeface="MS-Mincho"/>
              </a:rPr>
              <a:t>２</a:t>
            </a:r>
            <a:r>
              <a:rPr lang="zh-TW" altLang="en-US" dirty="0">
                <a:latin typeface="MS-Mincho"/>
              </a:rPr>
              <a:t>（気）＋３９４ｋＪ</a:t>
            </a:r>
            <a:endParaRPr lang="ja-JP" altLang="en-US" dirty="0"/>
          </a:p>
        </p:txBody>
      </p:sp>
      <p:sp>
        <p:nvSpPr>
          <p:cNvPr id="7" name="正方形/長方形 6"/>
          <p:cNvSpPr/>
          <p:nvPr/>
        </p:nvSpPr>
        <p:spPr>
          <a:xfrm>
            <a:off x="2411760" y="3284984"/>
            <a:ext cx="4108817" cy="461665"/>
          </a:xfrm>
          <a:prstGeom prst="rect">
            <a:avLst/>
          </a:prstGeom>
        </p:spPr>
        <p:txBody>
          <a:bodyPr wrap="none">
            <a:spAutoFit/>
          </a:bodyPr>
          <a:lstStyle/>
          <a:p>
            <a:r>
              <a:rPr lang="ja-JP" altLang="en-US" dirty="0">
                <a:solidFill>
                  <a:srgbClr val="111111"/>
                </a:solidFill>
                <a:latin typeface="ヒラギノ角ゴ Pro W3"/>
              </a:rPr>
              <a:t>（Ｏ</a:t>
            </a:r>
            <a:r>
              <a:rPr lang="ja-JP" altLang="en-US" baseline="-25000" dirty="0">
                <a:solidFill>
                  <a:srgbClr val="111111"/>
                </a:solidFill>
                <a:latin typeface="ヒラギノ角ゴ Pro W3"/>
              </a:rPr>
              <a:t>２</a:t>
            </a:r>
            <a:r>
              <a:rPr lang="ja-JP" altLang="en-US" dirty="0">
                <a:solidFill>
                  <a:srgbClr val="111111"/>
                </a:solidFill>
                <a:latin typeface="ヒラギノ角ゴ Pro W3"/>
              </a:rPr>
              <a:t>は単体なので生成熱は０）</a:t>
            </a:r>
            <a:endParaRPr lang="ja-JP" altLang="en-US" dirty="0"/>
          </a:p>
        </p:txBody>
      </p:sp>
      <p:sp>
        <p:nvSpPr>
          <p:cNvPr id="9" name="テキスト ボックス 8"/>
          <p:cNvSpPr txBox="1"/>
          <p:nvPr/>
        </p:nvSpPr>
        <p:spPr>
          <a:xfrm>
            <a:off x="1250504" y="4005064"/>
            <a:ext cx="7128792" cy="2185214"/>
          </a:xfrm>
          <a:prstGeom prst="rect">
            <a:avLst/>
          </a:prstGeom>
          <a:noFill/>
        </p:spPr>
        <p:txBody>
          <a:bodyPr wrap="square" rtlCol="0">
            <a:spAutoFit/>
          </a:bodyPr>
          <a:lstStyle/>
          <a:p>
            <a:r>
              <a:rPr kumimoji="1" lang="en-US" altLang="ja-JP" dirty="0">
                <a:latin typeface="+mn-ea"/>
                <a:ea typeface="+mn-ea"/>
              </a:rPr>
              <a:t>1mol</a:t>
            </a:r>
            <a:r>
              <a:rPr kumimoji="1" lang="ja-JP" altLang="en-US" dirty="0">
                <a:latin typeface="+mn-ea"/>
                <a:ea typeface="+mn-ea"/>
              </a:rPr>
              <a:t>の</a:t>
            </a:r>
            <a:r>
              <a:rPr kumimoji="1" lang="en-US" altLang="ja-JP" dirty="0">
                <a:latin typeface="+mn-ea"/>
                <a:ea typeface="+mn-ea"/>
              </a:rPr>
              <a:t>CO</a:t>
            </a:r>
            <a:r>
              <a:rPr kumimoji="1" lang="en-US" altLang="ja-JP" baseline="-25000" dirty="0">
                <a:latin typeface="+mn-ea"/>
                <a:ea typeface="+mn-ea"/>
              </a:rPr>
              <a:t>2</a:t>
            </a:r>
            <a:r>
              <a:rPr kumimoji="1" lang="ja-JP" altLang="en-US" dirty="0">
                <a:latin typeface="+mn-ea"/>
                <a:ea typeface="+mn-ea"/>
              </a:rPr>
              <a:t>の生成熱が</a:t>
            </a:r>
            <a:r>
              <a:rPr kumimoji="1" lang="en-US" altLang="ja-JP" dirty="0">
                <a:latin typeface="+mn-ea"/>
                <a:ea typeface="+mn-ea"/>
              </a:rPr>
              <a:t>394kJ</a:t>
            </a:r>
            <a:r>
              <a:rPr kumimoji="1" lang="ja-JP" altLang="en-US" dirty="0">
                <a:latin typeface="+mn-ea"/>
                <a:ea typeface="+mn-ea"/>
              </a:rPr>
              <a:t>なので、</a:t>
            </a:r>
            <a:r>
              <a:rPr kumimoji="1" lang="en-US" altLang="ja-JP" dirty="0">
                <a:latin typeface="+mn-ea"/>
                <a:ea typeface="+mn-ea"/>
              </a:rPr>
              <a:t>0.5mol</a:t>
            </a:r>
            <a:r>
              <a:rPr kumimoji="1" lang="ja-JP" altLang="en-US" dirty="0">
                <a:latin typeface="+mn-ea"/>
                <a:ea typeface="+mn-ea"/>
              </a:rPr>
              <a:t>の</a:t>
            </a:r>
            <a:r>
              <a:rPr kumimoji="1" lang="en-US" altLang="ja-JP" dirty="0">
                <a:latin typeface="+mn-ea"/>
                <a:ea typeface="+mn-ea"/>
              </a:rPr>
              <a:t>CO</a:t>
            </a:r>
            <a:r>
              <a:rPr kumimoji="1" lang="en-US" altLang="ja-JP" baseline="-25000" dirty="0">
                <a:latin typeface="+mn-ea"/>
                <a:ea typeface="+mn-ea"/>
              </a:rPr>
              <a:t>2</a:t>
            </a:r>
            <a:r>
              <a:rPr kumimoji="1" lang="ja-JP" altLang="en-US" dirty="0">
                <a:latin typeface="+mn-ea"/>
                <a:ea typeface="+mn-ea"/>
              </a:rPr>
              <a:t>の場合、半分の生成熱となります。</a:t>
            </a:r>
            <a:endParaRPr kumimoji="1" lang="en-US" altLang="ja-JP" dirty="0">
              <a:latin typeface="+mn-ea"/>
              <a:ea typeface="+mn-ea"/>
            </a:endParaRPr>
          </a:p>
          <a:p>
            <a:pPr algn="ctr"/>
            <a:r>
              <a:rPr kumimoji="1" lang="en-US" altLang="ja-JP" dirty="0">
                <a:latin typeface="+mn-ea"/>
                <a:ea typeface="+mn-ea"/>
              </a:rPr>
              <a:t>394kJ×0.5mol</a:t>
            </a:r>
            <a:r>
              <a:rPr kumimoji="1" lang="ja-JP" altLang="en-US" dirty="0">
                <a:latin typeface="+mn-ea"/>
                <a:ea typeface="+mn-ea"/>
              </a:rPr>
              <a:t>＝</a:t>
            </a:r>
            <a:r>
              <a:rPr kumimoji="1" lang="en-US" altLang="ja-JP" dirty="0">
                <a:latin typeface="+mn-ea"/>
                <a:ea typeface="+mn-ea"/>
              </a:rPr>
              <a:t>197kJ</a:t>
            </a:r>
          </a:p>
          <a:p>
            <a:endParaRPr lang="en-US" altLang="ja-JP" dirty="0">
              <a:latin typeface="+mn-ea"/>
              <a:ea typeface="+mn-ea"/>
            </a:endParaRPr>
          </a:p>
          <a:p>
            <a:r>
              <a:rPr kumimoji="1" lang="ja-JP" altLang="en-US" sz="2000" dirty="0">
                <a:latin typeface="+mn-ea"/>
                <a:ea typeface="+mn-ea"/>
              </a:rPr>
              <a:t>上記熱化学方程式より、発熱反応であることが解ります。</a:t>
            </a:r>
            <a:endParaRPr kumimoji="1" lang="en-US" altLang="ja-JP" sz="2000" dirty="0">
              <a:latin typeface="+mn-ea"/>
              <a:ea typeface="+mn-ea"/>
            </a:endParaRPr>
          </a:p>
          <a:p>
            <a:r>
              <a:rPr kumimoji="1" lang="ja-JP" altLang="en-US" sz="2000" dirty="0">
                <a:latin typeface="+mn-ea"/>
                <a:ea typeface="+mn-ea"/>
              </a:rPr>
              <a:t>つまり、</a:t>
            </a:r>
            <a:r>
              <a:rPr kumimoji="1" lang="en-US" altLang="ja-JP" sz="2000" dirty="0">
                <a:latin typeface="+mn-ea"/>
                <a:ea typeface="+mn-ea"/>
              </a:rPr>
              <a:t>197kJ</a:t>
            </a:r>
            <a:r>
              <a:rPr kumimoji="1" lang="ja-JP" altLang="en-US" sz="2000" dirty="0">
                <a:latin typeface="+mn-ea"/>
                <a:ea typeface="+mn-ea"/>
              </a:rPr>
              <a:t>が放出されることになります。</a:t>
            </a:r>
            <a:endParaRPr kumimoji="1" lang="en-US" altLang="ja-JP" sz="2000" dirty="0">
              <a:latin typeface="+mn-ea"/>
              <a:ea typeface="+mn-ea"/>
            </a:endParaRPr>
          </a:p>
        </p:txBody>
      </p:sp>
    </p:spTree>
    <p:extLst>
      <p:ext uri="{BB962C8B-B14F-4D97-AF65-F5344CB8AC3E}">
        <p14:creationId xmlns:p14="http://schemas.microsoft.com/office/powerpoint/2010/main" val="265351902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227</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平成２７年度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問４０</a:t>
            </a:r>
          </a:p>
        </p:txBody>
      </p:sp>
      <p:sp>
        <p:nvSpPr>
          <p:cNvPr id="7" name="テキスト ボックス 6"/>
          <p:cNvSpPr txBox="1"/>
          <p:nvPr/>
        </p:nvSpPr>
        <p:spPr>
          <a:xfrm>
            <a:off x="611560" y="1139260"/>
            <a:ext cx="7920880" cy="1200329"/>
          </a:xfrm>
          <a:prstGeom prst="rect">
            <a:avLst/>
          </a:prstGeom>
          <a:noFill/>
        </p:spPr>
        <p:txBody>
          <a:bodyPr wrap="square" rtlCol="0">
            <a:spAutoFit/>
          </a:bodyPr>
          <a:lstStyle/>
          <a:p>
            <a:r>
              <a:rPr lang="ja-JP" altLang="en-US" dirty="0"/>
              <a:t>以下の化学反応式について、（ 　　）の中に入れるべき係数の正しい組み合わせを下から一つ選び、その番号を解答欄に記入しなさい。</a:t>
            </a:r>
            <a:endParaRPr kumimoji="1" lang="ja-JP" altLang="en-US" sz="3200" dirty="0"/>
          </a:p>
        </p:txBody>
      </p:sp>
      <p:sp>
        <p:nvSpPr>
          <p:cNvPr id="9" name="テキスト ボックス 8"/>
          <p:cNvSpPr txBox="1"/>
          <p:nvPr/>
        </p:nvSpPr>
        <p:spPr>
          <a:xfrm>
            <a:off x="1835696" y="3645024"/>
            <a:ext cx="6664004" cy="2862322"/>
          </a:xfrm>
          <a:prstGeom prst="rect">
            <a:avLst/>
          </a:prstGeom>
          <a:noFill/>
        </p:spPr>
        <p:txBody>
          <a:bodyPr wrap="none" rtlCol="0">
            <a:spAutoFit/>
          </a:bodyPr>
          <a:lstStyle/>
          <a:p>
            <a:pPr>
              <a:tabLst>
                <a:tab pos="1344613" algn="l"/>
              </a:tabLst>
            </a:pPr>
            <a:r>
              <a:rPr kumimoji="1" lang="ja-JP" altLang="en-US" sz="3600" dirty="0">
                <a:latin typeface="ＭＳ ゴシック" panose="020B0609070205080204" pitchFamily="49" charset="-128"/>
                <a:ea typeface="ＭＳ ゴシック" panose="020B0609070205080204" pitchFamily="49" charset="-128"/>
              </a:rPr>
              <a:t>　　</a:t>
            </a:r>
            <a:r>
              <a:rPr kumimoji="1" lang="ja-JP" altLang="en-US" sz="3600" b="1" dirty="0">
                <a:latin typeface="ＭＳ ゴシック" panose="020B0609070205080204" pitchFamily="49" charset="-128"/>
                <a:ea typeface="ＭＳ ゴシック" panose="020B0609070205080204" pitchFamily="49" charset="-128"/>
              </a:rPr>
              <a:t>ア　　イ　　ウ　　エ</a:t>
            </a:r>
            <a:r>
              <a:rPr kumimoji="1" lang="ja-JP" altLang="en-US" sz="3600" dirty="0">
                <a:latin typeface="ＭＳ ゴシック" panose="020B0609070205080204" pitchFamily="49" charset="-128"/>
                <a:ea typeface="ＭＳ ゴシック" panose="020B0609070205080204" pitchFamily="49" charset="-128"/>
              </a:rPr>
              <a:t>　　</a:t>
            </a:r>
            <a:endParaRPr kumimoji="1" lang="en-US" altLang="ja-JP" sz="3600" dirty="0">
              <a:latin typeface="ＭＳ ゴシック" panose="020B0609070205080204" pitchFamily="49" charset="-128"/>
              <a:ea typeface="ＭＳ ゴシック" panose="020B0609070205080204" pitchFamily="49" charset="-128"/>
            </a:endParaRPr>
          </a:p>
          <a:p>
            <a:pPr>
              <a:tabLst>
                <a:tab pos="1344613" algn="l"/>
              </a:tabLst>
            </a:pPr>
            <a:r>
              <a:rPr kumimoji="1" lang="ja-JP" altLang="en-US" sz="3600" dirty="0">
                <a:latin typeface="ＭＳ ゴシック" panose="020B0609070205080204" pitchFamily="49" charset="-128"/>
                <a:ea typeface="ＭＳ ゴシック" panose="020B0609070205080204" pitchFamily="49" charset="-128"/>
              </a:rPr>
              <a:t>１　１　　３　　１　　２</a:t>
            </a:r>
            <a:endParaRPr kumimoji="1" lang="en-US" altLang="ja-JP" sz="3600" dirty="0">
              <a:latin typeface="ＭＳ ゴシック" panose="020B0609070205080204" pitchFamily="49" charset="-128"/>
              <a:ea typeface="ＭＳ ゴシック" panose="020B0609070205080204" pitchFamily="49" charset="-128"/>
            </a:endParaRPr>
          </a:p>
          <a:p>
            <a:pPr>
              <a:tabLst>
                <a:tab pos="1344613" algn="l"/>
              </a:tabLst>
            </a:pPr>
            <a:r>
              <a:rPr lang="ja-JP" altLang="en-US" sz="3600" dirty="0">
                <a:latin typeface="ＭＳ ゴシック" panose="020B0609070205080204" pitchFamily="49" charset="-128"/>
                <a:ea typeface="ＭＳ ゴシック" panose="020B0609070205080204" pitchFamily="49" charset="-128"/>
              </a:rPr>
              <a:t>２　１　　６　　２　　２</a:t>
            </a:r>
            <a:endParaRPr lang="en-US" altLang="ja-JP" sz="4400" dirty="0">
              <a:latin typeface="ＭＳ ゴシック" panose="020B0609070205080204" pitchFamily="49" charset="-128"/>
              <a:ea typeface="ＭＳ ゴシック" panose="020B0609070205080204" pitchFamily="49" charset="-128"/>
            </a:endParaRPr>
          </a:p>
          <a:p>
            <a:pPr>
              <a:tabLst>
                <a:tab pos="1344613" algn="l"/>
              </a:tabLst>
            </a:pPr>
            <a:r>
              <a:rPr kumimoji="1" lang="ja-JP" altLang="en-US" sz="3600" dirty="0">
                <a:latin typeface="ＭＳ ゴシック" panose="020B0609070205080204" pitchFamily="49" charset="-128"/>
                <a:ea typeface="ＭＳ ゴシック" panose="020B0609070205080204" pitchFamily="49" charset="-128"/>
              </a:rPr>
              <a:t>３　２　　３　　１　　３</a:t>
            </a:r>
            <a:endParaRPr kumimoji="1" lang="en-US" altLang="ja-JP" sz="3600" dirty="0">
              <a:latin typeface="ＭＳ ゴシック" panose="020B0609070205080204" pitchFamily="49" charset="-128"/>
              <a:ea typeface="ＭＳ ゴシック" panose="020B0609070205080204" pitchFamily="49" charset="-128"/>
            </a:endParaRPr>
          </a:p>
          <a:p>
            <a:pPr>
              <a:tabLst>
                <a:tab pos="1344613" algn="l"/>
              </a:tabLst>
            </a:pPr>
            <a:r>
              <a:rPr lang="ja-JP" altLang="en-US" sz="3600" dirty="0">
                <a:latin typeface="ＭＳ ゴシック" panose="020B0609070205080204" pitchFamily="49" charset="-128"/>
                <a:ea typeface="ＭＳ ゴシック" panose="020B0609070205080204" pitchFamily="49" charset="-128"/>
              </a:rPr>
              <a:t>４　２　　６　　２　　３</a:t>
            </a:r>
            <a:endParaRPr lang="en-US" altLang="ja-JP" sz="3600" dirty="0">
              <a:latin typeface="ＭＳ ゴシック" panose="020B0609070205080204" pitchFamily="49" charset="-128"/>
              <a:ea typeface="ＭＳ ゴシック" panose="020B0609070205080204" pitchFamily="49" charset="-128"/>
            </a:endParaRPr>
          </a:p>
        </p:txBody>
      </p:sp>
      <p:cxnSp>
        <p:nvCxnSpPr>
          <p:cNvPr id="11" name="直線コネクタ 10"/>
          <p:cNvCxnSpPr/>
          <p:nvPr/>
        </p:nvCxnSpPr>
        <p:spPr>
          <a:xfrm>
            <a:off x="1691680" y="4293096"/>
            <a:ext cx="61926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2338408" y="3666106"/>
            <a:ext cx="0" cy="2931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30017" y="2569403"/>
            <a:ext cx="8342348" cy="584775"/>
          </a:xfrm>
          <a:prstGeom prst="rect">
            <a:avLst/>
          </a:prstGeom>
          <a:noFill/>
        </p:spPr>
        <p:txBody>
          <a:bodyPr wrap="none" rtlCol="0">
            <a:spAutoFit/>
          </a:bodyPr>
          <a:lstStyle/>
          <a:p>
            <a:r>
              <a:rPr lang="ja-JP" altLang="en-US" sz="3200" dirty="0"/>
              <a:t>（ ア ）Ａｌ＋（ イ ）ＨＣｌ → （ ウ ）ＡｌＣｌ</a:t>
            </a:r>
            <a:r>
              <a:rPr lang="ja-JP" altLang="en-US" sz="3200" baseline="-25000" dirty="0"/>
              <a:t>３</a:t>
            </a:r>
            <a:r>
              <a:rPr lang="ja-JP" altLang="en-US" sz="3200" dirty="0"/>
              <a:t>＋（ エ ）Ｈ</a:t>
            </a:r>
            <a:r>
              <a:rPr lang="ja-JP" altLang="en-US" sz="3200" baseline="-25000" dirty="0"/>
              <a:t>２</a:t>
            </a:r>
            <a:endParaRPr kumimoji="1" lang="ja-JP" altLang="en-US" sz="4000" b="1" baseline="-25000" dirty="0">
              <a:latin typeface="ＭＳ Ｐ明朝" pitchFamily="18" charset="-128"/>
              <a:ea typeface="ＭＳ Ｐ明朝" pitchFamily="18" charset="-128"/>
            </a:endParaRPr>
          </a:p>
        </p:txBody>
      </p:sp>
      <p:sp>
        <p:nvSpPr>
          <p:cNvPr id="14" name="正方形/長方形 13"/>
          <p:cNvSpPr/>
          <p:nvPr/>
        </p:nvSpPr>
        <p:spPr>
          <a:xfrm>
            <a:off x="1763688" y="5934415"/>
            <a:ext cx="6264696" cy="47196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655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228</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平成２８年度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問２６</a:t>
            </a:r>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lang="ja-JP" altLang="en-US" sz="3200" dirty="0"/>
              <a:t>以下のうち、同素体の関係として、</a:t>
            </a:r>
            <a:r>
              <a:rPr lang="ja-JP" altLang="en-US" sz="3200" b="1" dirty="0">
                <a:solidFill>
                  <a:srgbClr val="FF0000"/>
                </a:solidFill>
              </a:rPr>
              <a:t>誤っているもの</a:t>
            </a:r>
            <a:r>
              <a:rPr lang="ja-JP" altLang="en-US" sz="3200" dirty="0"/>
              <a:t>の組み合わせを一つ選び、その番号を解答欄に記入しなさい。</a:t>
            </a:r>
            <a:endParaRPr kumimoji="1" lang="ja-JP" altLang="en-US" sz="4000" dirty="0"/>
          </a:p>
        </p:txBody>
      </p:sp>
      <p:sp>
        <p:nvSpPr>
          <p:cNvPr id="8" name="テキスト ボックス 7"/>
          <p:cNvSpPr txBox="1"/>
          <p:nvPr/>
        </p:nvSpPr>
        <p:spPr>
          <a:xfrm>
            <a:off x="1475656" y="3212976"/>
            <a:ext cx="7668344" cy="2554545"/>
          </a:xfrm>
          <a:prstGeom prst="rect">
            <a:avLst/>
          </a:prstGeom>
          <a:noFill/>
        </p:spPr>
        <p:txBody>
          <a:bodyPr wrap="square" rtlCol="0">
            <a:spAutoFit/>
          </a:bodyPr>
          <a:lstStyle/>
          <a:p>
            <a:r>
              <a:rPr kumimoji="1" lang="ja-JP" altLang="en-US" sz="4000" b="1" dirty="0">
                <a:latin typeface="+mn-ea"/>
                <a:ea typeface="+mn-ea"/>
              </a:rPr>
              <a:t>１　</a:t>
            </a:r>
            <a:r>
              <a:rPr lang="ja-JP" altLang="en-US" sz="4000" dirty="0">
                <a:latin typeface="+mn-ea"/>
              </a:rPr>
              <a:t>メタノール</a:t>
            </a:r>
            <a:r>
              <a:rPr lang="en-US" altLang="ja-JP" sz="4000" dirty="0">
                <a:latin typeface="+mn-ea"/>
              </a:rPr>
              <a:t>	―</a:t>
            </a:r>
            <a:r>
              <a:rPr lang="ja-JP" altLang="en-US" sz="4000" dirty="0">
                <a:latin typeface="+mn-ea"/>
              </a:rPr>
              <a:t>　エタノール</a:t>
            </a:r>
            <a:endParaRPr lang="en-US" altLang="ja-JP" sz="4000" dirty="0">
              <a:latin typeface="+mn-ea"/>
            </a:endParaRPr>
          </a:p>
          <a:p>
            <a:r>
              <a:rPr lang="ja-JP" altLang="en-US" sz="4000" b="1" dirty="0">
                <a:latin typeface="+mn-ea"/>
                <a:ea typeface="+mn-ea"/>
              </a:rPr>
              <a:t>２　</a:t>
            </a:r>
            <a:r>
              <a:rPr lang="ja-JP" altLang="en-US" sz="4000" dirty="0">
                <a:latin typeface="+mn-ea"/>
              </a:rPr>
              <a:t>ダイヤモンド</a:t>
            </a:r>
            <a:r>
              <a:rPr lang="en-US" altLang="ja-JP" sz="4000" dirty="0">
                <a:latin typeface="+mn-ea"/>
              </a:rPr>
              <a:t>	―</a:t>
            </a:r>
            <a:r>
              <a:rPr lang="ja-JP" altLang="en-US" sz="4000" dirty="0">
                <a:latin typeface="+mn-ea"/>
              </a:rPr>
              <a:t>　黒鉛</a:t>
            </a:r>
            <a:endParaRPr lang="en-US" altLang="ja-JP" sz="4000" dirty="0">
              <a:latin typeface="ＭＳ 明朝" pitchFamily="17" charset="-128"/>
              <a:ea typeface="ＭＳ 明朝" pitchFamily="17" charset="-128"/>
            </a:endParaRPr>
          </a:p>
          <a:p>
            <a:r>
              <a:rPr lang="ja-JP" altLang="en-US" sz="4000" b="1" dirty="0">
                <a:latin typeface="+mn-ea"/>
                <a:ea typeface="+mn-ea"/>
              </a:rPr>
              <a:t>３　</a:t>
            </a:r>
            <a:r>
              <a:rPr lang="ja-JP" altLang="en-US" sz="4000" dirty="0">
                <a:latin typeface="+mn-ea"/>
                <a:ea typeface="+mn-ea"/>
              </a:rPr>
              <a:t>酸素</a:t>
            </a:r>
            <a:r>
              <a:rPr lang="en-US" altLang="ja-JP" sz="4000" dirty="0">
                <a:latin typeface="+mn-ea"/>
                <a:ea typeface="+mn-ea"/>
              </a:rPr>
              <a:t>			―</a:t>
            </a:r>
            <a:r>
              <a:rPr lang="ja-JP" altLang="en-US" sz="4000" dirty="0">
                <a:latin typeface="+mn-ea"/>
                <a:ea typeface="+mn-ea"/>
              </a:rPr>
              <a:t>　オゾン</a:t>
            </a:r>
            <a:endParaRPr lang="en-US" altLang="ja-JP" sz="4000" dirty="0">
              <a:latin typeface="+mn-ea"/>
              <a:ea typeface="+mn-ea"/>
            </a:endParaRPr>
          </a:p>
          <a:p>
            <a:r>
              <a:rPr lang="ja-JP" altLang="en-US" sz="4000" b="1" dirty="0">
                <a:latin typeface="+mn-ea"/>
              </a:rPr>
              <a:t>４　</a:t>
            </a:r>
            <a:r>
              <a:rPr lang="ja-JP" altLang="en-US" sz="4000" dirty="0">
                <a:latin typeface="+mn-ea"/>
              </a:rPr>
              <a:t>黄燐</a:t>
            </a:r>
            <a:r>
              <a:rPr lang="en-US" altLang="ja-JP" sz="4000" dirty="0">
                <a:latin typeface="+mn-ea"/>
              </a:rPr>
              <a:t>			―</a:t>
            </a:r>
            <a:r>
              <a:rPr lang="ja-JP" altLang="en-US" sz="4000" dirty="0">
                <a:latin typeface="+mn-ea"/>
              </a:rPr>
              <a:t>　赤燐</a:t>
            </a:r>
            <a:endParaRPr kumimoji="1" lang="ja-JP" altLang="en-US" sz="4000" dirty="0">
              <a:latin typeface="ＭＳ Ｐ明朝" pitchFamily="18" charset="-128"/>
              <a:ea typeface="ＭＳ Ｐ明朝" pitchFamily="18" charset="-128"/>
            </a:endParaRPr>
          </a:p>
        </p:txBody>
      </p:sp>
      <p:sp>
        <p:nvSpPr>
          <p:cNvPr id="9" name="正方形/長方形 8"/>
          <p:cNvSpPr/>
          <p:nvPr/>
        </p:nvSpPr>
        <p:spPr>
          <a:xfrm>
            <a:off x="1448764" y="3311261"/>
            <a:ext cx="7011667"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105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229</a:t>
            </a:fld>
            <a:endParaRPr lang="en-US" altLang="ja-JP"/>
          </a:p>
        </p:txBody>
      </p:sp>
      <p:sp>
        <p:nvSpPr>
          <p:cNvPr id="8" name="テキスト ボックス 7"/>
          <p:cNvSpPr txBox="1"/>
          <p:nvPr/>
        </p:nvSpPr>
        <p:spPr>
          <a:xfrm>
            <a:off x="539552" y="1124744"/>
            <a:ext cx="8424936" cy="4585871"/>
          </a:xfrm>
          <a:prstGeom prst="rect">
            <a:avLst/>
          </a:prstGeom>
          <a:noFill/>
        </p:spPr>
        <p:txBody>
          <a:bodyPr wrap="square" rtlCol="0">
            <a:spAutoFit/>
          </a:bodyPr>
          <a:lstStyle/>
          <a:p>
            <a:pPr marL="2241550" indent="-2241550"/>
            <a:r>
              <a:rPr kumimoji="1" lang="ja-JP" altLang="en-US" sz="3600" dirty="0">
                <a:latin typeface="+mn-ea"/>
                <a:ea typeface="+mn-ea"/>
              </a:rPr>
              <a:t>１　同素体：</a:t>
            </a:r>
            <a:r>
              <a:rPr lang="ja-JP" altLang="en-US" sz="2800" dirty="0"/>
              <a:t>同じ元素から構成されていても、性質の異なる単体をいう。</a:t>
            </a:r>
            <a:endParaRPr lang="en-US" altLang="ja-JP" sz="2800" dirty="0"/>
          </a:p>
          <a:p>
            <a:pPr marL="2152650" indent="-2152650"/>
            <a:r>
              <a:rPr lang="ja-JP" altLang="en-US" sz="3600" dirty="0">
                <a:latin typeface="+mn-ea"/>
                <a:ea typeface="+mn-ea"/>
              </a:rPr>
              <a:t>２　同族体：</a:t>
            </a:r>
            <a:r>
              <a:rPr lang="ja-JP" altLang="en-US" sz="2800" dirty="0"/>
              <a:t>同じ一般式で表される有機化合物。</a:t>
            </a:r>
            <a:r>
              <a:rPr lang="ja-JP" altLang="en-US" sz="1800" dirty="0"/>
              <a:t>（例えば、アルカンの仲間は全て</a:t>
            </a:r>
            <a:r>
              <a:rPr lang="en-US" altLang="ja-JP" sz="1800" dirty="0"/>
              <a:t>C(n)H(2n+2)</a:t>
            </a:r>
            <a:r>
              <a:rPr lang="ja-JP" altLang="en-US" sz="1800" dirty="0"/>
              <a:t>という一般式で表されますから同族体になります。）</a:t>
            </a:r>
            <a:endParaRPr lang="en-US" altLang="ja-JP" sz="1800" dirty="0">
              <a:latin typeface="+mn-ea"/>
              <a:ea typeface="+mn-ea"/>
            </a:endParaRPr>
          </a:p>
          <a:p>
            <a:pPr marL="2241550" indent="-2241550"/>
            <a:r>
              <a:rPr kumimoji="1" lang="ja-JP" altLang="en-US" sz="3600" dirty="0">
                <a:latin typeface="+mn-ea"/>
                <a:ea typeface="+mn-ea"/>
              </a:rPr>
              <a:t>３　同位体：</a:t>
            </a:r>
            <a:r>
              <a:rPr kumimoji="1" lang="ja-JP" altLang="en-US" sz="2800" dirty="0">
                <a:latin typeface="+mn-ea"/>
                <a:ea typeface="+mn-ea"/>
              </a:rPr>
              <a:t>原子番号が同じ（同じ元素）で質量数の異なる原子を互いに同位体であるという（アイソトープ）</a:t>
            </a:r>
            <a:endParaRPr kumimoji="1" lang="en-US" altLang="ja-JP" sz="2800" dirty="0">
              <a:latin typeface="+mn-ea"/>
              <a:ea typeface="+mn-ea"/>
            </a:endParaRPr>
          </a:p>
          <a:p>
            <a:pPr marL="2241550" indent="-2241550"/>
            <a:r>
              <a:rPr lang="ja-JP" altLang="en-US" sz="3600" dirty="0">
                <a:latin typeface="+mn-ea"/>
                <a:ea typeface="+mn-ea"/>
              </a:rPr>
              <a:t>４　異性体：</a:t>
            </a:r>
            <a:r>
              <a:rPr lang="ja-JP" altLang="en-US" sz="2800" dirty="0">
                <a:latin typeface="+mn-ea"/>
                <a:ea typeface="+mn-ea"/>
              </a:rPr>
              <a:t>同じ数、同じ種類の原子を持っているが、違う構造をしている物質のこと。</a:t>
            </a:r>
            <a:endParaRPr kumimoji="1" lang="ja-JP" altLang="en-US" sz="2800" dirty="0">
              <a:latin typeface="+mn-ea"/>
              <a:ea typeface="+mn-ea"/>
            </a:endParaRPr>
          </a:p>
        </p:txBody>
      </p:sp>
    </p:spTree>
    <p:extLst>
      <p:ext uri="{BB962C8B-B14F-4D97-AF65-F5344CB8AC3E}">
        <p14:creationId xmlns:p14="http://schemas.microsoft.com/office/powerpoint/2010/main" val="2386464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23</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平成１９年度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問３９</a:t>
            </a:r>
          </a:p>
        </p:txBody>
      </p:sp>
      <p:sp>
        <p:nvSpPr>
          <p:cNvPr id="7" name="テキスト ボックス 6"/>
          <p:cNvSpPr txBox="1"/>
          <p:nvPr/>
        </p:nvSpPr>
        <p:spPr>
          <a:xfrm>
            <a:off x="771436" y="1396145"/>
            <a:ext cx="8049036" cy="1077218"/>
          </a:xfrm>
          <a:prstGeom prst="rect">
            <a:avLst/>
          </a:prstGeom>
          <a:noFill/>
        </p:spPr>
        <p:txBody>
          <a:bodyPr wrap="square" rtlCol="0">
            <a:spAutoFit/>
          </a:bodyPr>
          <a:lstStyle/>
          <a:p>
            <a:r>
              <a:rPr kumimoji="1" lang="ja-JP" altLang="en-US" sz="3200" dirty="0"/>
              <a:t>デンプンを分解する酵素として正しいものを下から選び、その番号を解答欄に記入しなさい。</a:t>
            </a:r>
          </a:p>
        </p:txBody>
      </p:sp>
      <p:sp>
        <p:nvSpPr>
          <p:cNvPr id="8" name="テキスト ボックス 7"/>
          <p:cNvSpPr txBox="1"/>
          <p:nvPr/>
        </p:nvSpPr>
        <p:spPr>
          <a:xfrm>
            <a:off x="2627784" y="3642958"/>
            <a:ext cx="3106941" cy="2554545"/>
          </a:xfrm>
          <a:prstGeom prst="rect">
            <a:avLst/>
          </a:prstGeom>
          <a:noFill/>
        </p:spPr>
        <p:txBody>
          <a:bodyPr wrap="none" rtlCol="0">
            <a:spAutoFit/>
          </a:bodyPr>
          <a:lstStyle/>
          <a:p>
            <a:r>
              <a:rPr kumimoji="1" lang="ja-JP" altLang="en-US" sz="4000" b="1" dirty="0">
                <a:latin typeface="+mn-ea"/>
                <a:ea typeface="+mn-ea"/>
              </a:rPr>
              <a:t>１　ラクターゼ</a:t>
            </a:r>
            <a:endParaRPr kumimoji="1" lang="en-US" altLang="ja-JP" sz="4000" b="1" dirty="0">
              <a:latin typeface="+mn-ea"/>
              <a:ea typeface="+mn-ea"/>
            </a:endParaRPr>
          </a:p>
          <a:p>
            <a:r>
              <a:rPr lang="ja-JP" altLang="en-US" sz="4000" b="1" dirty="0">
                <a:latin typeface="+mn-ea"/>
                <a:ea typeface="+mn-ea"/>
              </a:rPr>
              <a:t>２　アミラーゼ</a:t>
            </a:r>
            <a:endParaRPr lang="en-US" altLang="ja-JP" sz="4000" b="1" dirty="0">
              <a:latin typeface="+mn-ea"/>
              <a:ea typeface="+mn-ea"/>
            </a:endParaRPr>
          </a:p>
          <a:p>
            <a:r>
              <a:rPr lang="ja-JP" altLang="en-US" sz="4000" b="1" dirty="0">
                <a:latin typeface="+mn-ea"/>
                <a:ea typeface="+mn-ea"/>
              </a:rPr>
              <a:t>３　リパーゼ</a:t>
            </a:r>
            <a:endParaRPr lang="en-US" altLang="ja-JP" sz="4000" b="1" dirty="0">
              <a:latin typeface="+mn-ea"/>
              <a:ea typeface="+mn-ea"/>
            </a:endParaRPr>
          </a:p>
          <a:p>
            <a:r>
              <a:rPr lang="ja-JP" altLang="en-US" sz="4000" b="1" dirty="0">
                <a:latin typeface="+mn-ea"/>
                <a:ea typeface="+mn-ea"/>
              </a:rPr>
              <a:t>４　ペプシン</a:t>
            </a:r>
            <a:endParaRPr lang="en-US" altLang="ja-JP" sz="4000" b="1" dirty="0">
              <a:latin typeface="+mn-ea"/>
              <a:ea typeface="+mn-ea"/>
            </a:endParaRPr>
          </a:p>
        </p:txBody>
      </p:sp>
      <p:sp>
        <p:nvSpPr>
          <p:cNvPr id="9" name="正方形/長方形 8"/>
          <p:cNvSpPr/>
          <p:nvPr/>
        </p:nvSpPr>
        <p:spPr>
          <a:xfrm>
            <a:off x="2627784" y="4365105"/>
            <a:ext cx="3384376" cy="55512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0137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230</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平成２８年度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問２７</a:t>
            </a:r>
          </a:p>
        </p:txBody>
      </p:sp>
      <p:sp>
        <p:nvSpPr>
          <p:cNvPr id="7" name="テキスト ボックス 6"/>
          <p:cNvSpPr txBox="1"/>
          <p:nvPr/>
        </p:nvSpPr>
        <p:spPr>
          <a:xfrm>
            <a:off x="611560" y="1412776"/>
            <a:ext cx="7920880" cy="1077218"/>
          </a:xfrm>
          <a:prstGeom prst="rect">
            <a:avLst/>
          </a:prstGeom>
          <a:noFill/>
        </p:spPr>
        <p:txBody>
          <a:bodyPr wrap="square" rtlCol="0">
            <a:spAutoFit/>
          </a:bodyPr>
          <a:lstStyle/>
          <a:p>
            <a:r>
              <a:rPr kumimoji="1" lang="ja-JP" altLang="en-US" sz="3200" dirty="0"/>
              <a:t>次の物資のうち、混合物であるものを下から一つ選び、その番号を回答欄に記入しなさい。</a:t>
            </a:r>
          </a:p>
        </p:txBody>
      </p:sp>
      <p:sp>
        <p:nvSpPr>
          <p:cNvPr id="8" name="テキスト ボックス 7"/>
          <p:cNvSpPr txBox="1"/>
          <p:nvPr/>
        </p:nvSpPr>
        <p:spPr>
          <a:xfrm>
            <a:off x="2123728" y="3115193"/>
            <a:ext cx="3414717" cy="3046988"/>
          </a:xfrm>
          <a:prstGeom prst="rect">
            <a:avLst/>
          </a:prstGeom>
          <a:noFill/>
        </p:spPr>
        <p:txBody>
          <a:bodyPr wrap="none" rtlCol="0">
            <a:spAutoFit/>
          </a:bodyPr>
          <a:lstStyle/>
          <a:p>
            <a:r>
              <a:rPr lang="ja-JP" altLang="en-US" sz="4800" dirty="0">
                <a:latin typeface="+mn-ea"/>
                <a:ea typeface="+mn-ea"/>
              </a:rPr>
              <a:t>１ 水</a:t>
            </a:r>
          </a:p>
          <a:p>
            <a:r>
              <a:rPr lang="ja-JP" altLang="en-US" sz="4800" dirty="0">
                <a:latin typeface="+mn-ea"/>
                <a:ea typeface="+mn-ea"/>
              </a:rPr>
              <a:t>２ 海水</a:t>
            </a:r>
          </a:p>
          <a:p>
            <a:r>
              <a:rPr lang="ja-JP" altLang="en-US" sz="4800" dirty="0">
                <a:latin typeface="+mn-ea"/>
                <a:ea typeface="+mn-ea"/>
              </a:rPr>
              <a:t>３ 塩素</a:t>
            </a:r>
          </a:p>
          <a:p>
            <a:r>
              <a:rPr lang="ja-JP" altLang="en-US" sz="4800" dirty="0">
                <a:latin typeface="+mn-ea"/>
                <a:ea typeface="+mn-ea"/>
              </a:rPr>
              <a:t>４ ナトリウム</a:t>
            </a:r>
            <a:endParaRPr kumimoji="1" lang="ja-JP" altLang="en-US" sz="4800" dirty="0">
              <a:latin typeface="+mn-ea"/>
              <a:ea typeface="+mn-ea"/>
            </a:endParaRPr>
          </a:p>
        </p:txBody>
      </p:sp>
      <p:sp>
        <p:nvSpPr>
          <p:cNvPr id="9" name="正方形/長方形 8"/>
          <p:cNvSpPr/>
          <p:nvPr/>
        </p:nvSpPr>
        <p:spPr>
          <a:xfrm>
            <a:off x="2123728" y="3918607"/>
            <a:ext cx="2304256"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346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ja-JP" altLang="en-US" dirty="0"/>
              <a:t>物質と原子・分子１</a:t>
            </a:r>
            <a:endParaRPr lang="ja-JP" altLang="ja-JP" dirty="0"/>
          </a:p>
        </p:txBody>
      </p:sp>
      <p:sp>
        <p:nvSpPr>
          <p:cNvPr id="4099" name="Rectangle 3"/>
          <p:cNvSpPr>
            <a:spLocks noGrp="1" noChangeArrowheads="1"/>
          </p:cNvSpPr>
          <p:nvPr>
            <p:ph idx="1"/>
          </p:nvPr>
        </p:nvSpPr>
        <p:spPr>
          <a:xfrm>
            <a:off x="1219200" y="990600"/>
            <a:ext cx="7673280" cy="5038725"/>
          </a:xfrm>
        </p:spPr>
        <p:txBody>
          <a:bodyPr/>
          <a:lstStyle/>
          <a:p>
            <a:pPr marL="0" indent="0" eaLnBrk="1" hangingPunct="1">
              <a:buFontTx/>
              <a:buNone/>
              <a:defRPr/>
            </a:pPr>
            <a:r>
              <a:rPr lang="ja-JP" altLang="en-US" dirty="0"/>
              <a:t>１．混合物と純物質</a:t>
            </a:r>
            <a:endParaRPr lang="en-US" altLang="ja-JP" dirty="0"/>
          </a:p>
          <a:p>
            <a:pPr marL="2600325" indent="-2600325" eaLnBrk="1" hangingPunct="1">
              <a:buFontTx/>
              <a:buNone/>
              <a:tabLst>
                <a:tab pos="630238" algn="l"/>
                <a:tab pos="2874963" algn="l"/>
              </a:tabLst>
              <a:defRPr/>
            </a:pPr>
            <a:r>
              <a:rPr lang="en-US" altLang="ja-JP" dirty="0"/>
              <a:t>	</a:t>
            </a:r>
            <a:r>
              <a:rPr lang="ja-JP" altLang="en-US" b="1" dirty="0">
                <a:effectLst>
                  <a:outerShdw blurRad="38100" dist="38100" dir="2700000" algn="tl">
                    <a:srgbClr val="000000">
                      <a:alpha val="43137"/>
                    </a:srgbClr>
                  </a:outerShdw>
                </a:effectLst>
              </a:rPr>
              <a:t>混合物・・・・</a:t>
            </a:r>
            <a:r>
              <a:rPr lang="ja-JP" altLang="en-US" dirty="0"/>
              <a:t>２種類以上の物質が混ざり合って出来ているもの。</a:t>
            </a:r>
            <a:endParaRPr lang="en-US" altLang="ja-JP" dirty="0"/>
          </a:p>
          <a:p>
            <a:pPr marL="2600325" indent="-2600325" eaLnBrk="1" hangingPunct="1">
              <a:buFontTx/>
              <a:buNone/>
              <a:tabLst>
                <a:tab pos="630238" algn="l"/>
                <a:tab pos="1260475" algn="l"/>
                <a:tab pos="2874963" algn="l"/>
              </a:tabLst>
              <a:defRPr/>
            </a:pPr>
            <a:r>
              <a:rPr lang="en-US" altLang="ja-JP" dirty="0"/>
              <a:t>		</a:t>
            </a:r>
            <a:r>
              <a:rPr lang="ja-JP" altLang="en-US" dirty="0">
                <a:solidFill>
                  <a:schemeClr val="accent1"/>
                </a:solidFill>
              </a:rPr>
              <a:t>（例）　空気、岩石、石油、海水</a:t>
            </a:r>
            <a:r>
              <a:rPr lang="en-US" altLang="ja-JP" dirty="0">
                <a:solidFill>
                  <a:schemeClr val="accent1"/>
                </a:solidFill>
              </a:rPr>
              <a:t>(</a:t>
            </a:r>
            <a:r>
              <a:rPr lang="ja-JP" altLang="en-US" dirty="0">
                <a:solidFill>
                  <a:schemeClr val="accent1"/>
                </a:solidFill>
              </a:rPr>
              <a:t>食塩水</a:t>
            </a:r>
            <a:r>
              <a:rPr lang="en-US" altLang="ja-JP" dirty="0">
                <a:solidFill>
                  <a:schemeClr val="accent1"/>
                </a:solidFill>
              </a:rPr>
              <a:t>)</a:t>
            </a:r>
          </a:p>
          <a:p>
            <a:pPr marL="2600325" indent="-2600325" eaLnBrk="1" hangingPunct="1">
              <a:buFontTx/>
              <a:buNone/>
              <a:tabLst>
                <a:tab pos="630238" algn="l"/>
                <a:tab pos="2874963" algn="l"/>
              </a:tabLst>
              <a:defRPr/>
            </a:pPr>
            <a:r>
              <a:rPr lang="en-US" altLang="ja-JP" b="1" dirty="0">
                <a:effectLst>
                  <a:outerShdw blurRad="38100" dist="38100" dir="2700000" algn="tl">
                    <a:srgbClr val="000000">
                      <a:alpha val="43137"/>
                    </a:srgbClr>
                  </a:outerShdw>
                </a:effectLst>
              </a:rPr>
              <a:t>	</a:t>
            </a:r>
            <a:r>
              <a:rPr lang="ja-JP" altLang="en-US" b="1" dirty="0">
                <a:effectLst>
                  <a:outerShdw blurRad="38100" dist="38100" dir="2700000" algn="tl">
                    <a:srgbClr val="000000">
                      <a:alpha val="43137"/>
                    </a:srgbClr>
                  </a:outerShdw>
                </a:effectLst>
              </a:rPr>
              <a:t>純物質・・・・</a:t>
            </a:r>
            <a:r>
              <a:rPr lang="ja-JP" altLang="en-US" dirty="0"/>
              <a:t>１種類の物質から出来ているもの。</a:t>
            </a:r>
            <a:endParaRPr lang="en-US" altLang="ja-JP" dirty="0"/>
          </a:p>
          <a:p>
            <a:pPr marL="2600325" indent="-2600325">
              <a:buNone/>
              <a:tabLst>
                <a:tab pos="630238" algn="l"/>
                <a:tab pos="1260475" algn="l"/>
                <a:tab pos="2874963" algn="l"/>
              </a:tabLst>
              <a:defRPr/>
            </a:pPr>
            <a:r>
              <a:rPr lang="en-US" altLang="ja-JP" dirty="0"/>
              <a:t>		</a:t>
            </a:r>
            <a:r>
              <a:rPr lang="ja-JP" altLang="en-US" dirty="0">
                <a:solidFill>
                  <a:schemeClr val="accent1"/>
                </a:solidFill>
              </a:rPr>
              <a:t>（例）　酸素</a:t>
            </a:r>
            <a:r>
              <a:rPr lang="en-US" altLang="ja-JP" dirty="0">
                <a:solidFill>
                  <a:schemeClr val="accent1"/>
                </a:solidFill>
              </a:rPr>
              <a:t>(O</a:t>
            </a:r>
            <a:r>
              <a:rPr lang="en-US" altLang="ja-JP" sz="2000" dirty="0">
                <a:solidFill>
                  <a:schemeClr val="accent1"/>
                </a:solidFill>
              </a:rPr>
              <a:t>2</a:t>
            </a:r>
            <a:r>
              <a:rPr lang="en-US" altLang="ja-JP" dirty="0">
                <a:solidFill>
                  <a:schemeClr val="accent1"/>
                </a:solidFill>
              </a:rPr>
              <a:t>)</a:t>
            </a:r>
            <a:r>
              <a:rPr lang="ja-JP" altLang="en-US" dirty="0" err="1">
                <a:solidFill>
                  <a:schemeClr val="accent1"/>
                </a:solidFill>
              </a:rPr>
              <a:t>、</a:t>
            </a:r>
            <a:r>
              <a:rPr lang="ja-JP" altLang="en-US" dirty="0">
                <a:solidFill>
                  <a:schemeClr val="accent1"/>
                </a:solidFill>
              </a:rPr>
              <a:t>水</a:t>
            </a:r>
            <a:r>
              <a:rPr lang="en-US" altLang="ja-JP" dirty="0">
                <a:solidFill>
                  <a:schemeClr val="accent1"/>
                </a:solidFill>
              </a:rPr>
              <a:t>(H</a:t>
            </a:r>
            <a:r>
              <a:rPr lang="en-US" altLang="ja-JP" sz="2000" dirty="0">
                <a:solidFill>
                  <a:schemeClr val="accent1"/>
                </a:solidFill>
              </a:rPr>
              <a:t>2</a:t>
            </a:r>
            <a:r>
              <a:rPr lang="en-US" altLang="ja-JP" dirty="0">
                <a:solidFill>
                  <a:schemeClr val="accent1"/>
                </a:solidFill>
              </a:rPr>
              <a:t>O)</a:t>
            </a:r>
            <a:r>
              <a:rPr lang="ja-JP" altLang="en-US" dirty="0" err="1">
                <a:solidFill>
                  <a:schemeClr val="accent1"/>
                </a:solidFill>
              </a:rPr>
              <a:t>、</a:t>
            </a:r>
            <a:endParaRPr lang="en-US" altLang="ja-JP" dirty="0">
              <a:solidFill>
                <a:schemeClr val="accent1"/>
              </a:solidFill>
            </a:endParaRPr>
          </a:p>
          <a:p>
            <a:pPr marL="2600325" indent="-2600325">
              <a:buNone/>
              <a:tabLst>
                <a:tab pos="630238" algn="l"/>
                <a:tab pos="1260475" algn="l"/>
                <a:tab pos="2874963" algn="l"/>
              </a:tabLst>
              <a:defRPr/>
            </a:pPr>
            <a:r>
              <a:rPr lang="en-US" altLang="ja-JP" dirty="0">
                <a:solidFill>
                  <a:schemeClr val="accent1"/>
                </a:solidFill>
              </a:rPr>
              <a:t>		</a:t>
            </a:r>
            <a:r>
              <a:rPr lang="ja-JP" altLang="en-US" dirty="0">
                <a:solidFill>
                  <a:schemeClr val="accent1"/>
                </a:solidFill>
              </a:rPr>
              <a:t>　　　　塩化ナトリウム</a:t>
            </a:r>
            <a:r>
              <a:rPr lang="en-US" altLang="ja-JP" dirty="0">
                <a:solidFill>
                  <a:schemeClr val="accent1"/>
                </a:solidFill>
              </a:rPr>
              <a:t>(</a:t>
            </a:r>
            <a:r>
              <a:rPr lang="ja-JP" altLang="en-US" dirty="0">
                <a:solidFill>
                  <a:schemeClr val="accent1"/>
                </a:solidFill>
              </a:rPr>
              <a:t>食塩</a:t>
            </a:r>
            <a:r>
              <a:rPr lang="en-US" altLang="ja-JP" dirty="0">
                <a:solidFill>
                  <a:schemeClr val="accent1"/>
                </a:solidFill>
              </a:rPr>
              <a:t>)(NaCl)</a:t>
            </a:r>
          </a:p>
          <a:p>
            <a:pPr marL="2600325" indent="-2600325">
              <a:buNone/>
              <a:tabLst>
                <a:tab pos="630238" algn="l"/>
                <a:tab pos="1260475" algn="l"/>
                <a:tab pos="2874963" algn="l"/>
              </a:tabLst>
              <a:defRPr/>
            </a:pPr>
            <a:r>
              <a:rPr lang="en-US" altLang="ja-JP" dirty="0">
                <a:solidFill>
                  <a:schemeClr val="accent1"/>
                </a:solidFill>
              </a:rPr>
              <a:t>		</a:t>
            </a:r>
            <a:r>
              <a:rPr lang="ja-JP" altLang="en-US" dirty="0">
                <a:solidFill>
                  <a:schemeClr val="accent1"/>
                </a:solidFill>
              </a:rPr>
              <a:t>　　　　塩素</a:t>
            </a:r>
            <a:r>
              <a:rPr lang="en-US" altLang="ja-JP" dirty="0">
                <a:solidFill>
                  <a:schemeClr val="accent1"/>
                </a:solidFill>
              </a:rPr>
              <a:t>(C</a:t>
            </a:r>
            <a:r>
              <a:rPr lang="ja-JP" altLang="en-US" dirty="0" err="1">
                <a:solidFill>
                  <a:schemeClr val="accent1"/>
                </a:solidFill>
              </a:rPr>
              <a:t>ｌ</a:t>
            </a:r>
            <a:r>
              <a:rPr lang="en-US" altLang="ja-JP" sz="1800" dirty="0">
                <a:solidFill>
                  <a:schemeClr val="accent1"/>
                </a:solidFill>
              </a:rPr>
              <a:t>2</a:t>
            </a:r>
            <a:r>
              <a:rPr lang="en-US" altLang="ja-JP" dirty="0">
                <a:solidFill>
                  <a:schemeClr val="accent1"/>
                </a:solidFill>
              </a:rPr>
              <a:t>)</a:t>
            </a:r>
            <a:r>
              <a:rPr lang="ja-JP" altLang="en-US" dirty="0" err="1">
                <a:solidFill>
                  <a:schemeClr val="accent1"/>
                </a:solidFill>
              </a:rPr>
              <a:t>、</a:t>
            </a:r>
            <a:r>
              <a:rPr lang="ja-JP" altLang="en-US" dirty="0">
                <a:solidFill>
                  <a:schemeClr val="accent1"/>
                </a:solidFill>
              </a:rPr>
              <a:t>ナトリウム</a:t>
            </a:r>
            <a:r>
              <a:rPr lang="en-US" altLang="ja-JP" dirty="0">
                <a:solidFill>
                  <a:schemeClr val="accent1"/>
                </a:solidFill>
              </a:rPr>
              <a:t>(Na)</a:t>
            </a:r>
          </a:p>
          <a:p>
            <a:pPr marL="2600325" indent="-2600325" eaLnBrk="1" hangingPunct="1">
              <a:buFontTx/>
              <a:buNone/>
              <a:tabLst>
                <a:tab pos="630238" algn="l"/>
                <a:tab pos="1260475" algn="l"/>
                <a:tab pos="2874963" algn="l"/>
              </a:tabLst>
              <a:defRPr/>
            </a:pPr>
            <a:endParaRPr lang="ja-JP" altLang="ja-JP" b="1" dirty="0">
              <a:effectLst>
                <a:outerShdw blurRad="38100" dist="38100" dir="2700000" algn="tl">
                  <a:srgbClr val="000000">
                    <a:alpha val="43137"/>
                  </a:srgbClr>
                </a:outerShdw>
              </a:effectLst>
            </a:endParaRPr>
          </a:p>
        </p:txBody>
      </p:sp>
      <p:sp>
        <p:nvSpPr>
          <p:cNvPr id="4" name="日付プレースホルダー 3"/>
          <p:cNvSpPr>
            <a:spLocks noGrp="1"/>
          </p:cNvSpPr>
          <p:nvPr>
            <p:ph type="dt" sz="half" idx="10"/>
          </p:nvPr>
        </p:nvSpPr>
        <p:spPr/>
        <p:txBody>
          <a:bodyPr/>
          <a:lstStyle/>
          <a:p>
            <a:pPr>
              <a:defRPr/>
            </a:pPr>
            <a:fld id="{A7192656-2954-48EA-9523-CA33CB4EE176}" type="datetime1">
              <a:rPr lang="ja-JP" altLang="en-US"/>
              <a:pPr>
                <a:defRPr/>
              </a:pPr>
              <a:t>2019/7/6</a:t>
            </a:fld>
            <a:endParaRPr lang="en-US" altLang="ja-JP"/>
          </a:p>
        </p:txBody>
      </p:sp>
      <p:sp>
        <p:nvSpPr>
          <p:cNvPr id="5" name="スライド番号プレースホルダー 5"/>
          <p:cNvSpPr>
            <a:spLocks noGrp="1"/>
          </p:cNvSpPr>
          <p:nvPr>
            <p:ph type="sldNum" sz="quarter" idx="12"/>
          </p:nvPr>
        </p:nvSpPr>
        <p:spPr/>
        <p:txBody>
          <a:bodyPr/>
          <a:lstStyle/>
          <a:p>
            <a:pPr>
              <a:defRPr/>
            </a:pPr>
            <a:fld id="{A8EC9778-79DD-4B47-9E75-2591548683D4}" type="slidenum">
              <a:rPr lang="en-US" altLang="ja-JP"/>
              <a:pPr>
                <a:defRPr/>
              </a:pPr>
              <a:t>231</a:t>
            </a:fld>
            <a:endParaRPr lang="en-US" altLang="ja-JP"/>
          </a:p>
        </p:txBody>
      </p:sp>
    </p:spTree>
    <p:extLst>
      <p:ext uri="{BB962C8B-B14F-4D97-AF65-F5344CB8AC3E}">
        <p14:creationId xmlns:p14="http://schemas.microsoft.com/office/powerpoint/2010/main" val="82506017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232</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平成２８年度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問２８</a:t>
            </a:r>
          </a:p>
        </p:txBody>
      </p:sp>
      <p:sp>
        <p:nvSpPr>
          <p:cNvPr id="7" name="テキスト ボックス 6"/>
          <p:cNvSpPr txBox="1"/>
          <p:nvPr/>
        </p:nvSpPr>
        <p:spPr>
          <a:xfrm>
            <a:off x="618258" y="1156122"/>
            <a:ext cx="7920880" cy="1569660"/>
          </a:xfrm>
          <a:prstGeom prst="rect">
            <a:avLst/>
          </a:prstGeom>
          <a:noFill/>
        </p:spPr>
        <p:txBody>
          <a:bodyPr wrap="square" rtlCol="0">
            <a:spAutoFit/>
          </a:bodyPr>
          <a:lstStyle/>
          <a:p>
            <a:r>
              <a:rPr lang="ja-JP" altLang="en-US" sz="3200" dirty="0"/>
              <a:t>以下の法則に関する記述のうち、ヘスの法則を示したものを一つ選び、その番号を解答</a:t>
            </a:r>
          </a:p>
          <a:p>
            <a:r>
              <a:rPr lang="ja-JP" altLang="en-US" sz="3200" dirty="0"/>
              <a:t>欄に記入しなさい。</a:t>
            </a:r>
            <a:endParaRPr kumimoji="1" lang="ja-JP" altLang="en-US" sz="3200" dirty="0"/>
          </a:p>
        </p:txBody>
      </p:sp>
      <p:sp>
        <p:nvSpPr>
          <p:cNvPr id="8" name="テキスト ボックス 7"/>
          <p:cNvSpPr txBox="1"/>
          <p:nvPr/>
        </p:nvSpPr>
        <p:spPr>
          <a:xfrm>
            <a:off x="243455" y="2924944"/>
            <a:ext cx="8712968" cy="3431709"/>
          </a:xfrm>
          <a:prstGeom prst="rect">
            <a:avLst/>
          </a:prstGeom>
          <a:noFill/>
        </p:spPr>
        <p:txBody>
          <a:bodyPr wrap="square" rtlCol="0">
            <a:spAutoFit/>
          </a:bodyPr>
          <a:lstStyle/>
          <a:p>
            <a:pPr marL="357188" indent="-357188">
              <a:spcAft>
                <a:spcPts val="1000"/>
              </a:spcAft>
            </a:pPr>
            <a:r>
              <a:rPr lang="ja-JP" altLang="en-US" dirty="0"/>
              <a:t>１ 一定量の気体の体積は、圧力に反比例し、絶対温度に比例する。</a:t>
            </a:r>
          </a:p>
          <a:p>
            <a:pPr marL="357188" indent="-357188">
              <a:spcAft>
                <a:spcPts val="1000"/>
              </a:spcAft>
            </a:pPr>
            <a:r>
              <a:rPr lang="ja-JP" altLang="en-US" dirty="0"/>
              <a:t>２ 物質が変化するとき発生又は吸収する熱量（反応熱）は、変化する前の状態と変化した後の状態だけで決まり、変化の過程には無関係である。</a:t>
            </a:r>
          </a:p>
          <a:p>
            <a:pPr marL="357188" indent="-357188">
              <a:spcAft>
                <a:spcPts val="1000"/>
              </a:spcAft>
            </a:pPr>
            <a:r>
              <a:rPr lang="ja-JP" altLang="en-US" dirty="0"/>
              <a:t>３ 一定温度で、溶解度の小さい気体が一定量の溶媒に溶けるとき、気体の溶解量（物質量、質量）はその圧力に比例する。</a:t>
            </a:r>
          </a:p>
          <a:p>
            <a:pPr marL="357188" indent="-357188">
              <a:spcAft>
                <a:spcPts val="1000"/>
              </a:spcAft>
            </a:pPr>
            <a:r>
              <a:rPr lang="ja-JP" altLang="en-US" dirty="0"/>
              <a:t>４ 化学反応によってある物質が生成するとき、その反応前後において、全質量に関しては増減がない。</a:t>
            </a:r>
          </a:p>
        </p:txBody>
      </p:sp>
      <p:sp>
        <p:nvSpPr>
          <p:cNvPr id="9" name="正方形/長方形 8"/>
          <p:cNvSpPr/>
          <p:nvPr/>
        </p:nvSpPr>
        <p:spPr>
          <a:xfrm>
            <a:off x="251520" y="3429000"/>
            <a:ext cx="8640960" cy="122413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6243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7239000" y="6531898"/>
            <a:ext cx="1905000" cy="304800"/>
          </a:xfrm>
        </p:spPr>
        <p:txBody>
          <a:bodyPr/>
          <a:lstStyle/>
          <a:p>
            <a:pPr>
              <a:defRPr/>
            </a:pPr>
            <a:fld id="{A6395AFC-AFAA-4D62-B387-CF7256273E8D}" type="datetime1">
              <a:rPr lang="ja-JP" altLang="en-US" smtClean="0"/>
              <a:pPr>
                <a:defRPr/>
              </a:pPr>
              <a:t>2019/7/6</a:t>
            </a:fld>
            <a:endParaRPr lang="en-US" altLang="ja-JP" dirty="0"/>
          </a:p>
        </p:txBody>
      </p:sp>
      <p:sp>
        <p:nvSpPr>
          <p:cNvPr id="3" name="スライド番号プレースホルダー 2"/>
          <p:cNvSpPr>
            <a:spLocks noGrp="1"/>
          </p:cNvSpPr>
          <p:nvPr>
            <p:ph type="sldNum" sz="quarter" idx="12"/>
          </p:nvPr>
        </p:nvSpPr>
        <p:spPr>
          <a:xfrm>
            <a:off x="251520" y="6497638"/>
            <a:ext cx="719138" cy="360362"/>
          </a:xfrm>
        </p:spPr>
        <p:txBody>
          <a:bodyPr/>
          <a:lstStyle/>
          <a:p>
            <a:pPr>
              <a:defRPr/>
            </a:pPr>
            <a:fld id="{932DFECD-DFEF-4472-8401-E574EC170895}" type="slidenum">
              <a:rPr lang="en-US" altLang="ja-JP" smtClean="0"/>
              <a:pPr>
                <a:defRPr/>
              </a:pPr>
              <a:t>233</a:t>
            </a:fld>
            <a:endParaRPr lang="en-US" altLang="ja-JP"/>
          </a:p>
        </p:txBody>
      </p:sp>
      <p:sp>
        <p:nvSpPr>
          <p:cNvPr id="5" name="正方形/長方形 4"/>
          <p:cNvSpPr/>
          <p:nvPr/>
        </p:nvSpPr>
        <p:spPr>
          <a:xfrm>
            <a:off x="395536" y="2227271"/>
            <a:ext cx="8928992" cy="830997"/>
          </a:xfrm>
          <a:prstGeom prst="rect">
            <a:avLst/>
          </a:prstGeom>
        </p:spPr>
        <p:txBody>
          <a:bodyPr wrap="square">
            <a:spAutoFit/>
          </a:bodyPr>
          <a:lstStyle/>
          <a:p>
            <a:r>
              <a:rPr lang="ja-JP" altLang="en-US" b="1" dirty="0">
                <a:solidFill>
                  <a:srgbClr val="FF0000"/>
                </a:solidFill>
              </a:rPr>
              <a:t>ヘスの法則</a:t>
            </a:r>
            <a:r>
              <a:rPr lang="ja-JP" altLang="en-US" dirty="0">
                <a:solidFill>
                  <a:srgbClr val="FF0000"/>
                </a:solidFill>
              </a:rPr>
              <a:t>：　２</a:t>
            </a:r>
            <a:endParaRPr lang="en-US" altLang="ja-JP" dirty="0">
              <a:solidFill>
                <a:srgbClr val="FF0000"/>
              </a:solidFill>
            </a:endParaRPr>
          </a:p>
          <a:p>
            <a:r>
              <a:rPr lang="ja-JP" altLang="en-US" dirty="0"/>
              <a:t>反応熱は，反応の経路によらず</a:t>
            </a:r>
            <a:r>
              <a:rPr lang="en-US" altLang="ja-JP" dirty="0"/>
              <a:t>,</a:t>
            </a:r>
            <a:r>
              <a:rPr lang="ja-JP" altLang="en-US" dirty="0"/>
              <a:t>最初の状態と最終の状態で決まる。</a:t>
            </a:r>
          </a:p>
        </p:txBody>
      </p:sp>
      <p:sp>
        <p:nvSpPr>
          <p:cNvPr id="9" name="正方形/長方形 8"/>
          <p:cNvSpPr/>
          <p:nvPr/>
        </p:nvSpPr>
        <p:spPr>
          <a:xfrm>
            <a:off x="395536" y="764924"/>
            <a:ext cx="8496944" cy="830997"/>
          </a:xfrm>
          <a:prstGeom prst="rect">
            <a:avLst/>
          </a:prstGeom>
        </p:spPr>
        <p:txBody>
          <a:bodyPr wrap="square">
            <a:spAutoFit/>
          </a:bodyPr>
          <a:lstStyle/>
          <a:p>
            <a:r>
              <a:rPr lang="ja-JP" altLang="en-US" b="1" dirty="0">
                <a:solidFill>
                  <a:srgbClr val="FF0000"/>
                </a:solidFill>
              </a:rPr>
              <a:t>ボイル・シャルルの法則：　１</a:t>
            </a:r>
            <a:endParaRPr lang="en-US" altLang="ja-JP" b="1" dirty="0">
              <a:solidFill>
                <a:srgbClr val="FF0000"/>
              </a:solidFill>
            </a:endParaRPr>
          </a:p>
          <a:p>
            <a:r>
              <a:rPr lang="ja-JP" altLang="en-US" dirty="0"/>
              <a:t>気体の体積は、圧力に反比例し、絶対温度に比例する。</a:t>
            </a:r>
          </a:p>
        </p:txBody>
      </p:sp>
      <p:sp>
        <p:nvSpPr>
          <p:cNvPr id="10" name="正方形/長方形 9"/>
          <p:cNvSpPr/>
          <p:nvPr/>
        </p:nvSpPr>
        <p:spPr>
          <a:xfrm>
            <a:off x="395536" y="3316762"/>
            <a:ext cx="8496944" cy="1200329"/>
          </a:xfrm>
          <a:prstGeom prst="rect">
            <a:avLst/>
          </a:prstGeom>
        </p:spPr>
        <p:txBody>
          <a:bodyPr wrap="square">
            <a:spAutoFit/>
          </a:bodyPr>
          <a:lstStyle/>
          <a:p>
            <a:r>
              <a:rPr lang="ja-JP" altLang="en-US" b="1" dirty="0">
                <a:solidFill>
                  <a:srgbClr val="FF0000"/>
                </a:solidFill>
              </a:rPr>
              <a:t>ヘンリーの法則：　３</a:t>
            </a:r>
            <a:endParaRPr lang="en-US" altLang="ja-JP" b="1" dirty="0">
              <a:solidFill>
                <a:srgbClr val="FF0000"/>
              </a:solidFill>
            </a:endParaRPr>
          </a:p>
          <a:p>
            <a:r>
              <a:rPr lang="ja-JP" altLang="en-US" b="1" dirty="0"/>
              <a:t>溶解度の小さな気体では</a:t>
            </a:r>
            <a:r>
              <a:rPr lang="ja-JP" altLang="en-US" dirty="0"/>
              <a:t>、一定温度で一定量の溶媒に溶ける気体の物質量はその気体の</a:t>
            </a:r>
            <a:r>
              <a:rPr lang="ja-JP" altLang="en-US" b="1" dirty="0"/>
              <a:t>圧力に比例</a:t>
            </a:r>
            <a:r>
              <a:rPr lang="ja-JP" altLang="en-US" dirty="0"/>
              <a:t>する。</a:t>
            </a:r>
          </a:p>
        </p:txBody>
      </p:sp>
      <p:sp>
        <p:nvSpPr>
          <p:cNvPr id="11" name="正方形/長方形 10"/>
          <p:cNvSpPr/>
          <p:nvPr/>
        </p:nvSpPr>
        <p:spPr>
          <a:xfrm>
            <a:off x="395536" y="4654053"/>
            <a:ext cx="8496944" cy="1200329"/>
          </a:xfrm>
          <a:prstGeom prst="rect">
            <a:avLst/>
          </a:prstGeom>
        </p:spPr>
        <p:txBody>
          <a:bodyPr wrap="square">
            <a:spAutoFit/>
          </a:bodyPr>
          <a:lstStyle/>
          <a:p>
            <a:r>
              <a:rPr lang="ja-JP" altLang="en-US" b="1" dirty="0">
                <a:solidFill>
                  <a:srgbClr val="FF0000"/>
                </a:solidFill>
              </a:rPr>
              <a:t>ラボアジエの法則：　４</a:t>
            </a:r>
            <a:endParaRPr lang="en-US" altLang="ja-JP" b="1" dirty="0">
              <a:solidFill>
                <a:srgbClr val="FF0000"/>
              </a:solidFill>
            </a:endParaRPr>
          </a:p>
          <a:p>
            <a:r>
              <a:rPr lang="ja-JP" altLang="en-US" dirty="0"/>
              <a:t>化学変化を起こす前と後では、反応に関係する物質全体の質量は変化しない。（質量保存の法則）</a:t>
            </a:r>
          </a:p>
        </p:txBody>
      </p:sp>
      <p:sp>
        <p:nvSpPr>
          <p:cNvPr id="6" name="テキスト ボックス 5"/>
          <p:cNvSpPr txBox="1"/>
          <p:nvPr/>
        </p:nvSpPr>
        <p:spPr>
          <a:xfrm>
            <a:off x="4811993" y="764924"/>
            <a:ext cx="3389771" cy="307777"/>
          </a:xfrm>
          <a:prstGeom prst="rect">
            <a:avLst/>
          </a:prstGeom>
          <a:noFill/>
        </p:spPr>
        <p:txBody>
          <a:bodyPr wrap="square" rtlCol="0">
            <a:spAutoFit/>
          </a:bodyPr>
          <a:lstStyle/>
          <a:p>
            <a:r>
              <a:rPr kumimoji="1" lang="ja-JP" altLang="en-US" sz="1400" dirty="0"/>
              <a:t>絶対温度；絶対零度（０ｋ）－２７３．１５℃</a:t>
            </a:r>
          </a:p>
        </p:txBody>
      </p:sp>
      <p:pic>
        <p:nvPicPr>
          <p:cNvPr id="1028" name="Picture 4" descr="henry-law">
            <a:extLst>
              <a:ext uri="{FF2B5EF4-FFF2-40B4-BE49-F238E27FC236}">
                <a16:creationId xmlns:a16="http://schemas.microsoft.com/office/drawing/2014/main" id="{A5C4827D-FBFF-49DC-86BC-41A2C92AE48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1542"/>
          <a:stretch/>
        </p:blipFill>
        <p:spPr bwMode="auto">
          <a:xfrm>
            <a:off x="2120295" y="7173416"/>
            <a:ext cx="4969494" cy="379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02619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234</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２８</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問２９</a:t>
            </a:r>
          </a:p>
        </p:txBody>
      </p:sp>
      <p:sp>
        <p:nvSpPr>
          <p:cNvPr id="7" name="テキスト ボックス 6"/>
          <p:cNvSpPr txBox="1"/>
          <p:nvPr/>
        </p:nvSpPr>
        <p:spPr>
          <a:xfrm>
            <a:off x="171195" y="1132455"/>
            <a:ext cx="8856983" cy="707886"/>
          </a:xfrm>
          <a:prstGeom prst="rect">
            <a:avLst/>
          </a:prstGeom>
          <a:noFill/>
        </p:spPr>
        <p:txBody>
          <a:bodyPr wrap="square" rtlCol="0">
            <a:spAutoFit/>
          </a:bodyPr>
          <a:lstStyle/>
          <a:p>
            <a:r>
              <a:rPr lang="ja-JP" altLang="en-US" sz="2000" dirty="0"/>
              <a:t>中和に関する以下の記述について、（ 　）の中に入れるべき数字を下から一つ選び、その番号を解答欄に記入しなさい。</a:t>
            </a:r>
            <a:endParaRPr kumimoji="1" lang="ja-JP" altLang="en-US" sz="2000" dirty="0"/>
          </a:p>
        </p:txBody>
      </p:sp>
      <p:sp>
        <p:nvSpPr>
          <p:cNvPr id="8" name="テキスト ボックス 7"/>
          <p:cNvSpPr txBox="1"/>
          <p:nvPr/>
        </p:nvSpPr>
        <p:spPr>
          <a:xfrm>
            <a:off x="2264762" y="3554465"/>
            <a:ext cx="3531374" cy="2800767"/>
          </a:xfrm>
          <a:prstGeom prst="rect">
            <a:avLst/>
          </a:prstGeom>
          <a:noFill/>
        </p:spPr>
        <p:txBody>
          <a:bodyPr wrap="square" rtlCol="0">
            <a:spAutoFit/>
          </a:bodyPr>
          <a:lstStyle/>
          <a:p>
            <a:r>
              <a:rPr lang="ja-JP" altLang="en-US" sz="4400" dirty="0">
                <a:latin typeface="+mn-ea"/>
                <a:ea typeface="+mn-ea"/>
              </a:rPr>
              <a:t>１ </a:t>
            </a:r>
            <a:r>
              <a:rPr lang="en-US" altLang="ja-JP" sz="4400" dirty="0">
                <a:latin typeface="+mn-ea"/>
                <a:ea typeface="+mn-ea"/>
              </a:rPr>
              <a:t>	</a:t>
            </a:r>
            <a:r>
              <a:rPr lang="ja-JP" altLang="en-US" sz="4400" dirty="0">
                <a:latin typeface="+mn-ea"/>
                <a:ea typeface="+mn-ea"/>
              </a:rPr>
              <a:t>　７．４</a:t>
            </a:r>
          </a:p>
          <a:p>
            <a:r>
              <a:rPr lang="ja-JP" altLang="en-US" sz="4400" dirty="0">
                <a:latin typeface="+mn-ea"/>
                <a:ea typeface="+mn-ea"/>
              </a:rPr>
              <a:t>２ </a:t>
            </a:r>
            <a:r>
              <a:rPr lang="en-US" altLang="ja-JP" sz="4400" dirty="0">
                <a:latin typeface="+mn-ea"/>
                <a:ea typeface="+mn-ea"/>
              </a:rPr>
              <a:t>	</a:t>
            </a:r>
            <a:r>
              <a:rPr lang="ja-JP" altLang="en-US" sz="4400" dirty="0">
                <a:latin typeface="+mn-ea"/>
                <a:ea typeface="+mn-ea"/>
              </a:rPr>
              <a:t>１４．８</a:t>
            </a:r>
          </a:p>
          <a:p>
            <a:r>
              <a:rPr lang="ja-JP" altLang="en-US" sz="4400" dirty="0">
                <a:latin typeface="+mn-ea"/>
                <a:ea typeface="+mn-ea"/>
              </a:rPr>
              <a:t>３ </a:t>
            </a:r>
            <a:r>
              <a:rPr lang="en-US" altLang="ja-JP" sz="4400" dirty="0">
                <a:latin typeface="+mn-ea"/>
                <a:ea typeface="+mn-ea"/>
              </a:rPr>
              <a:t>	</a:t>
            </a:r>
            <a:r>
              <a:rPr lang="ja-JP" altLang="en-US" sz="4400" dirty="0">
                <a:latin typeface="+mn-ea"/>
                <a:ea typeface="+mn-ea"/>
              </a:rPr>
              <a:t>２２．２</a:t>
            </a:r>
          </a:p>
          <a:p>
            <a:r>
              <a:rPr lang="ja-JP" altLang="en-US" sz="4400" dirty="0">
                <a:latin typeface="+mn-ea"/>
                <a:ea typeface="+mn-ea"/>
              </a:rPr>
              <a:t>４ </a:t>
            </a:r>
            <a:r>
              <a:rPr lang="en-US" altLang="ja-JP" sz="4400" dirty="0">
                <a:latin typeface="+mn-ea"/>
                <a:ea typeface="+mn-ea"/>
              </a:rPr>
              <a:t>	</a:t>
            </a:r>
            <a:r>
              <a:rPr lang="ja-JP" altLang="en-US" sz="4400" dirty="0">
                <a:latin typeface="+mn-ea"/>
                <a:ea typeface="+mn-ea"/>
              </a:rPr>
              <a:t>２９．６</a:t>
            </a:r>
            <a:endParaRPr kumimoji="1" lang="ja-JP" altLang="en-US" sz="4400" dirty="0">
              <a:latin typeface="+mn-ea"/>
              <a:ea typeface="+mn-ea"/>
            </a:endParaRPr>
          </a:p>
        </p:txBody>
      </p:sp>
      <p:sp>
        <p:nvSpPr>
          <p:cNvPr id="9" name="正方形/長方形 8"/>
          <p:cNvSpPr/>
          <p:nvPr/>
        </p:nvSpPr>
        <p:spPr>
          <a:xfrm>
            <a:off x="2264762" y="4293096"/>
            <a:ext cx="2883302" cy="70563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07504" y="1963452"/>
            <a:ext cx="9145016" cy="954107"/>
          </a:xfrm>
          <a:prstGeom prst="rect">
            <a:avLst/>
          </a:prstGeom>
          <a:noFill/>
        </p:spPr>
        <p:txBody>
          <a:bodyPr wrap="square" rtlCol="0">
            <a:spAutoFit/>
          </a:bodyPr>
          <a:lstStyle/>
          <a:p>
            <a:r>
              <a:rPr lang="ja-JP" altLang="en-US" sz="2800" dirty="0"/>
              <a:t>硫酸（分子量９８．０）１９．６ｇを過不足なく中和するのに必要な水酸化カルシウム（式量７４．０）の量は（　　　 ）</a:t>
            </a:r>
            <a:r>
              <a:rPr lang="ja-JP" altLang="en-US" sz="2800" dirty="0" err="1"/>
              <a:t>ｇ</a:t>
            </a:r>
            <a:r>
              <a:rPr lang="ja-JP" altLang="en-US" sz="2800" dirty="0"/>
              <a:t>である。</a:t>
            </a:r>
            <a:endParaRPr kumimoji="1" lang="ja-JP" altLang="en-US" sz="2800" dirty="0"/>
          </a:p>
        </p:txBody>
      </p:sp>
    </p:spTree>
    <p:extLst>
      <p:ext uri="{BB962C8B-B14F-4D97-AF65-F5344CB8AC3E}">
        <p14:creationId xmlns:p14="http://schemas.microsoft.com/office/powerpoint/2010/main" val="296349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235</a:t>
            </a:fld>
            <a:endParaRPr lang="en-US" altLang="ja-JP"/>
          </a:p>
        </p:txBody>
      </p:sp>
      <p:sp>
        <p:nvSpPr>
          <p:cNvPr id="4" name="テキスト ボックス 3"/>
          <p:cNvSpPr txBox="1"/>
          <p:nvPr/>
        </p:nvSpPr>
        <p:spPr>
          <a:xfrm>
            <a:off x="827584" y="1485687"/>
            <a:ext cx="4647024" cy="830997"/>
          </a:xfrm>
          <a:prstGeom prst="rect">
            <a:avLst/>
          </a:prstGeom>
          <a:noFill/>
        </p:spPr>
        <p:txBody>
          <a:bodyPr wrap="square" rtlCol="0">
            <a:spAutoFit/>
          </a:bodyPr>
          <a:lstStyle/>
          <a:p>
            <a:r>
              <a:rPr kumimoji="1" lang="ja-JP" altLang="en-US" dirty="0"/>
              <a:t>硫酸：Ｈ</a:t>
            </a:r>
            <a:r>
              <a:rPr kumimoji="1" lang="en-US" altLang="ja-JP" sz="2000" dirty="0"/>
              <a:t>2</a:t>
            </a:r>
            <a:r>
              <a:rPr kumimoji="1" lang="en-US" altLang="ja-JP" dirty="0"/>
              <a:t>SO</a:t>
            </a:r>
            <a:r>
              <a:rPr kumimoji="1" lang="en-US" altLang="ja-JP" sz="2000" dirty="0"/>
              <a:t>4</a:t>
            </a:r>
            <a:r>
              <a:rPr kumimoji="1" lang="ja-JP" altLang="en-US" sz="2000" dirty="0"/>
              <a:t>　（</a:t>
            </a:r>
            <a:r>
              <a:rPr kumimoji="1" lang="en-US" altLang="ja-JP" sz="2000" dirty="0"/>
              <a:t>98</a:t>
            </a:r>
            <a:r>
              <a:rPr kumimoji="1" lang="ja-JP" altLang="en-US" sz="2000" dirty="0"/>
              <a:t>）</a:t>
            </a:r>
            <a:endParaRPr kumimoji="1" lang="en-US" altLang="ja-JP" dirty="0"/>
          </a:p>
          <a:p>
            <a:r>
              <a:rPr lang="ja-JP" altLang="en-US" dirty="0"/>
              <a:t>水酸化カルシウム：</a:t>
            </a:r>
            <a:r>
              <a:rPr lang="en-US" altLang="ja-JP" dirty="0"/>
              <a:t>Ca(OH)</a:t>
            </a:r>
            <a:r>
              <a:rPr lang="en-US" altLang="ja-JP" sz="2000" dirty="0"/>
              <a:t>2</a:t>
            </a:r>
            <a:r>
              <a:rPr lang="ja-JP" altLang="en-US" sz="2000" dirty="0"/>
              <a:t>　（</a:t>
            </a:r>
            <a:r>
              <a:rPr lang="en-US" altLang="ja-JP" sz="2000" dirty="0"/>
              <a:t>74</a:t>
            </a:r>
            <a:r>
              <a:rPr lang="ja-JP" altLang="en-US" sz="2000" dirty="0"/>
              <a:t>）</a:t>
            </a:r>
            <a:endParaRPr kumimoji="1" lang="ja-JP" altLang="en-US" baseline="-25000" dirty="0">
              <a:latin typeface="+mn-ea"/>
              <a:ea typeface="+mn-ea"/>
            </a:endParaRPr>
          </a:p>
        </p:txBody>
      </p:sp>
      <p:grpSp>
        <p:nvGrpSpPr>
          <p:cNvPr id="13" name="グループ化 12"/>
          <p:cNvGrpSpPr/>
          <p:nvPr/>
        </p:nvGrpSpPr>
        <p:grpSpPr>
          <a:xfrm>
            <a:off x="119277" y="204057"/>
            <a:ext cx="8401390" cy="1309779"/>
            <a:chOff x="395536" y="3876465"/>
            <a:chExt cx="6706051" cy="1309779"/>
          </a:xfrm>
        </p:grpSpPr>
        <p:sp>
          <p:nvSpPr>
            <p:cNvPr id="9" name="テキスト ボックス 8"/>
            <p:cNvSpPr txBox="1"/>
            <p:nvPr/>
          </p:nvSpPr>
          <p:spPr>
            <a:xfrm>
              <a:off x="443616" y="3876465"/>
              <a:ext cx="6657971" cy="1261884"/>
            </a:xfrm>
            <a:prstGeom prst="rect">
              <a:avLst/>
            </a:prstGeom>
            <a:noFill/>
          </p:spPr>
          <p:txBody>
            <a:bodyPr wrap="square" rtlCol="0">
              <a:spAutoFit/>
            </a:bodyPr>
            <a:lstStyle/>
            <a:p>
              <a:r>
                <a:rPr lang="ja-JP" altLang="ja-JP" sz="3600" dirty="0"/>
                <a:t>公式：</a:t>
              </a:r>
              <a:r>
                <a:rPr lang="en-US" altLang="ja-JP" sz="4400" b="1" dirty="0"/>
                <a:t>acv</a:t>
              </a:r>
              <a:r>
                <a:rPr lang="ja-JP" altLang="ja-JP" sz="3600" b="1" dirty="0"/>
                <a:t>＝</a:t>
              </a:r>
              <a:r>
                <a:rPr lang="en-US" altLang="ja-JP" sz="4400" b="1" dirty="0" err="1"/>
                <a:t>bcv</a:t>
              </a:r>
              <a:endParaRPr lang="ja-JP" altLang="ja-JP" sz="4400" b="1" dirty="0"/>
            </a:p>
            <a:p>
              <a:r>
                <a:rPr kumimoji="1" lang="en-US" altLang="ja-JP" sz="3200" dirty="0"/>
                <a:t>a</a:t>
              </a:r>
              <a:r>
                <a:rPr kumimoji="1" lang="ja-JP" altLang="en-US" dirty="0"/>
                <a:t>：酸の価　</a:t>
              </a:r>
              <a:r>
                <a:rPr kumimoji="1" lang="en-US" altLang="ja-JP" sz="3200" dirty="0"/>
                <a:t>b</a:t>
              </a:r>
              <a:r>
                <a:rPr kumimoji="1" lang="ja-JP" altLang="en-US" dirty="0"/>
                <a:t>：塩基の価　</a:t>
              </a:r>
              <a:r>
                <a:rPr kumimoji="1" lang="en-US" altLang="ja-JP" sz="3200" dirty="0"/>
                <a:t>c</a:t>
              </a:r>
              <a:r>
                <a:rPr kumimoji="1" lang="ja-JP" altLang="en-US" dirty="0"/>
                <a:t>：モル濃度　</a:t>
              </a:r>
              <a:r>
                <a:rPr kumimoji="1" lang="en-US" altLang="ja-JP" sz="3200" dirty="0"/>
                <a:t>v</a:t>
              </a:r>
              <a:r>
                <a:rPr kumimoji="1" lang="ja-JP" altLang="en-US" dirty="0"/>
                <a:t>：容量</a:t>
              </a:r>
              <a:endParaRPr kumimoji="1" lang="en-US" altLang="ja-JP" dirty="0"/>
            </a:p>
          </p:txBody>
        </p:sp>
        <p:sp>
          <p:nvSpPr>
            <p:cNvPr id="12" name="正方形/長方形 11"/>
            <p:cNvSpPr/>
            <p:nvPr/>
          </p:nvSpPr>
          <p:spPr>
            <a:xfrm>
              <a:off x="395536" y="4005064"/>
              <a:ext cx="6657971" cy="1181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p:cNvGrpSpPr/>
          <p:nvPr/>
        </p:nvGrpSpPr>
        <p:grpSpPr>
          <a:xfrm>
            <a:off x="719138" y="2316684"/>
            <a:ext cx="8205221" cy="3842904"/>
            <a:chOff x="650072" y="1806398"/>
            <a:chExt cx="8205221" cy="3842904"/>
          </a:xfrm>
        </p:grpSpPr>
        <p:grpSp>
          <p:nvGrpSpPr>
            <p:cNvPr id="15" name="グループ化 14"/>
            <p:cNvGrpSpPr/>
            <p:nvPr/>
          </p:nvGrpSpPr>
          <p:grpSpPr>
            <a:xfrm>
              <a:off x="650072" y="1806398"/>
              <a:ext cx="7835476" cy="1661488"/>
              <a:chOff x="477573" y="885817"/>
              <a:chExt cx="7835476" cy="1661488"/>
            </a:xfrm>
          </p:grpSpPr>
          <p:sp>
            <p:nvSpPr>
              <p:cNvPr id="5" name="テキスト ボックス 4"/>
              <p:cNvSpPr txBox="1"/>
              <p:nvPr/>
            </p:nvSpPr>
            <p:spPr>
              <a:xfrm>
                <a:off x="1031676" y="1531642"/>
                <a:ext cx="7281373" cy="1015663"/>
              </a:xfrm>
              <a:prstGeom prst="rect">
                <a:avLst/>
              </a:prstGeom>
              <a:noFill/>
            </p:spPr>
            <p:txBody>
              <a:bodyPr wrap="square" rtlCol="0">
                <a:spAutoFit/>
              </a:bodyPr>
              <a:lstStyle/>
              <a:p>
                <a:r>
                  <a:rPr lang="ja-JP" altLang="en-US" dirty="0"/>
                  <a:t>硫酸</a:t>
                </a:r>
                <a:r>
                  <a:rPr lang="en-US" altLang="ja-JP" dirty="0"/>
                  <a:t>+</a:t>
                </a:r>
                <a:r>
                  <a:rPr lang="ja-JP" altLang="en-US" dirty="0"/>
                  <a:t>水酸化カルシウム→硫酸カルシウム</a:t>
                </a:r>
                <a:r>
                  <a:rPr lang="en-US" altLang="ja-JP" dirty="0"/>
                  <a:t>+</a:t>
                </a:r>
                <a:r>
                  <a:rPr lang="ja-JP" altLang="en-US" dirty="0"/>
                  <a:t>水</a:t>
                </a:r>
                <a:r>
                  <a:rPr lang="en-US" altLang="ja-JP" sz="3600" dirty="0">
                    <a:latin typeface="+mn-ea"/>
                    <a:ea typeface="+mn-ea"/>
                  </a:rPr>
                  <a:t>H</a:t>
                </a:r>
                <a:r>
                  <a:rPr lang="en-US" altLang="ja-JP" sz="2800" dirty="0">
                    <a:latin typeface="+mn-ea"/>
                    <a:ea typeface="+mn-ea"/>
                  </a:rPr>
                  <a:t>2</a:t>
                </a:r>
                <a:r>
                  <a:rPr lang="en-US" altLang="ja-JP" sz="3600" dirty="0">
                    <a:latin typeface="+mn-ea"/>
                    <a:ea typeface="+mn-ea"/>
                  </a:rPr>
                  <a:t>SO</a:t>
                </a:r>
                <a:r>
                  <a:rPr lang="en-US" altLang="ja-JP" sz="2800" dirty="0">
                    <a:latin typeface="+mn-ea"/>
                    <a:ea typeface="+mn-ea"/>
                  </a:rPr>
                  <a:t>4</a:t>
                </a:r>
                <a:r>
                  <a:rPr lang="en-US" altLang="ja-JP" sz="3600" dirty="0">
                    <a:latin typeface="+mn-ea"/>
                    <a:ea typeface="+mn-ea"/>
                  </a:rPr>
                  <a:t>+Ca(OH)</a:t>
                </a:r>
                <a:r>
                  <a:rPr lang="en-US" altLang="ja-JP" sz="3600" baseline="-25000" dirty="0">
                    <a:latin typeface="+mn-ea"/>
                    <a:ea typeface="+mn-ea"/>
                  </a:rPr>
                  <a:t>2</a:t>
                </a:r>
                <a:r>
                  <a:rPr lang="en-US" altLang="ja-JP" sz="3600" dirty="0">
                    <a:latin typeface="+mn-ea"/>
                    <a:ea typeface="+mn-ea"/>
                  </a:rPr>
                  <a:t>→CaSO</a:t>
                </a:r>
                <a:r>
                  <a:rPr lang="en-US" altLang="ja-JP" sz="2800" dirty="0">
                    <a:latin typeface="+mn-ea"/>
                    <a:ea typeface="+mn-ea"/>
                  </a:rPr>
                  <a:t>4</a:t>
                </a:r>
                <a:r>
                  <a:rPr lang="en-US" altLang="ja-JP" sz="3600" dirty="0">
                    <a:latin typeface="+mn-ea"/>
                    <a:ea typeface="+mn-ea"/>
                  </a:rPr>
                  <a:t>+2H</a:t>
                </a:r>
                <a:r>
                  <a:rPr lang="en-US" altLang="ja-JP" sz="3600" baseline="-25000" dirty="0">
                    <a:latin typeface="+mn-ea"/>
                    <a:ea typeface="+mn-ea"/>
                  </a:rPr>
                  <a:t>2</a:t>
                </a:r>
                <a:r>
                  <a:rPr lang="en-US" altLang="ja-JP" sz="3600" dirty="0">
                    <a:latin typeface="+mn-ea"/>
                    <a:ea typeface="+mn-ea"/>
                  </a:rPr>
                  <a:t>O</a:t>
                </a:r>
              </a:p>
            </p:txBody>
          </p:sp>
          <p:sp>
            <p:nvSpPr>
              <p:cNvPr id="6" name="テキスト ボックス 5"/>
              <p:cNvSpPr txBox="1"/>
              <p:nvPr/>
            </p:nvSpPr>
            <p:spPr>
              <a:xfrm>
                <a:off x="477573" y="885817"/>
                <a:ext cx="7776864" cy="584775"/>
              </a:xfrm>
              <a:prstGeom prst="rect">
                <a:avLst/>
              </a:prstGeom>
              <a:noFill/>
            </p:spPr>
            <p:txBody>
              <a:bodyPr wrap="square" rtlCol="0">
                <a:spAutoFit/>
              </a:bodyPr>
              <a:lstStyle/>
              <a:p>
                <a:r>
                  <a:rPr kumimoji="1" lang="ja-JP" altLang="en-US" sz="3200" dirty="0">
                    <a:solidFill>
                      <a:srgbClr val="FF0000"/>
                    </a:solidFill>
                  </a:rPr>
                  <a:t>２価の酸＋２価の塩基の中和反応</a:t>
                </a:r>
              </a:p>
            </p:txBody>
          </p:sp>
        </p:grpSp>
        <p:sp>
          <p:nvSpPr>
            <p:cNvPr id="16" name="テキスト ボックス 15"/>
            <p:cNvSpPr txBox="1"/>
            <p:nvPr/>
          </p:nvSpPr>
          <p:spPr>
            <a:xfrm>
              <a:off x="834428" y="3710310"/>
              <a:ext cx="8020865" cy="1938992"/>
            </a:xfrm>
            <a:prstGeom prst="rect">
              <a:avLst/>
            </a:prstGeom>
            <a:noFill/>
          </p:spPr>
          <p:txBody>
            <a:bodyPr wrap="square" rtlCol="0">
              <a:spAutoFit/>
            </a:bodyPr>
            <a:lstStyle/>
            <a:p>
              <a:r>
                <a:rPr kumimoji="1" lang="ja-JP" altLang="en-US" sz="2800" dirty="0">
                  <a:latin typeface="ＭＳ Ｐゴシック" panose="020B0600070205080204" pitchFamily="50" charset="-128"/>
                  <a:ea typeface="ＭＳ Ｐゴシック" panose="020B0600070205080204" pitchFamily="50" charset="-128"/>
                  <a:cs typeface="Arial" panose="020B0604020202020204" pitchFamily="34" charset="0"/>
                </a:rPr>
                <a:t>硫酸のモル数は、</a:t>
              </a:r>
              <a:r>
                <a:rPr kumimoji="1" lang="en-US" altLang="ja-JP" sz="3600" dirty="0">
                  <a:latin typeface="ＭＳ Ｐ明朝" panose="02020600040205080304" pitchFamily="18" charset="-128"/>
                  <a:ea typeface="ＭＳ Ｐ明朝" panose="02020600040205080304" pitchFamily="18" charset="-128"/>
                  <a:cs typeface="Arial" panose="020B0604020202020204" pitchFamily="34" charset="0"/>
                </a:rPr>
                <a:t>19.6g÷98g(1mol)=</a:t>
              </a:r>
              <a:r>
                <a:rPr kumimoji="1" lang="en-US" altLang="ja-JP" sz="3600" b="1" dirty="0">
                  <a:latin typeface="ＭＳ Ｐゴシック" panose="020B0600070205080204" pitchFamily="50" charset="-128"/>
                  <a:ea typeface="ＭＳ Ｐゴシック" panose="020B0600070205080204" pitchFamily="50" charset="-128"/>
                  <a:cs typeface="Arial" panose="020B0604020202020204" pitchFamily="34" charset="0"/>
                </a:rPr>
                <a:t>0.2mol</a:t>
              </a:r>
              <a:endParaRPr kumimoji="1" lang="en-US" altLang="ja-JP" sz="2800" b="1" dirty="0">
                <a:latin typeface="ＭＳ Ｐゴシック" panose="020B0600070205080204" pitchFamily="50" charset="-128"/>
                <a:ea typeface="ＭＳ Ｐゴシック" panose="020B0600070205080204" pitchFamily="50" charset="-128"/>
                <a:cs typeface="Arial" panose="020B0604020202020204" pitchFamily="34" charset="0"/>
              </a:endParaRPr>
            </a:p>
            <a:p>
              <a:r>
                <a:rPr kumimoji="1" lang="ja-JP" altLang="en-US" sz="2800" dirty="0">
                  <a:latin typeface="ＭＳ Ｐゴシック" panose="020B0600070205080204" pitchFamily="50" charset="-128"/>
                  <a:ea typeface="ＭＳ Ｐゴシック" panose="020B0600070205080204" pitchFamily="50" charset="-128"/>
                  <a:cs typeface="Arial" panose="020B0604020202020204" pitchFamily="34" charset="0"/>
                </a:rPr>
                <a:t>両方とも</a:t>
              </a:r>
              <a:r>
                <a:rPr kumimoji="1" lang="en-US" altLang="ja-JP" sz="2800" dirty="0">
                  <a:latin typeface="ＭＳ Ｐゴシック" panose="020B0600070205080204" pitchFamily="50" charset="-128"/>
                  <a:ea typeface="ＭＳ Ｐゴシック" panose="020B0600070205080204" pitchFamily="50" charset="-128"/>
                  <a:cs typeface="Arial" panose="020B0604020202020204" pitchFamily="34" charset="0"/>
                </a:rPr>
                <a:t>2</a:t>
              </a:r>
              <a:r>
                <a:rPr kumimoji="1" lang="ja-JP" altLang="en-US" sz="2800" dirty="0">
                  <a:latin typeface="ＭＳ Ｐゴシック" panose="020B0600070205080204" pitchFamily="50" charset="-128"/>
                  <a:ea typeface="ＭＳ Ｐゴシック" panose="020B0600070205080204" pitchFamily="50" charset="-128"/>
                  <a:cs typeface="Arial" panose="020B0604020202020204" pitchFamily="34" charset="0"/>
                </a:rPr>
                <a:t>価なので、</a:t>
              </a:r>
              <a:r>
                <a:rPr kumimoji="1" lang="en-US" altLang="ja-JP" sz="2800" dirty="0">
                  <a:latin typeface="ＭＳ Ｐゴシック" panose="020B0600070205080204" pitchFamily="50" charset="-128"/>
                  <a:ea typeface="ＭＳ Ｐゴシック" panose="020B0600070205080204" pitchFamily="50" charset="-128"/>
                  <a:cs typeface="Arial" panose="020B0604020202020204" pitchFamily="34" charset="0"/>
                </a:rPr>
                <a:t>1</a:t>
              </a:r>
              <a:r>
                <a:rPr kumimoji="1" lang="ja-JP" altLang="en-US" sz="2800" dirty="0">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en-US" altLang="ja-JP" sz="2800" dirty="0">
                  <a:latin typeface="ＭＳ Ｐゴシック" panose="020B0600070205080204" pitchFamily="50" charset="-128"/>
                  <a:ea typeface="ＭＳ Ｐゴシック" panose="020B0600070205080204" pitchFamily="50" charset="-128"/>
                  <a:cs typeface="Arial" panose="020B0604020202020204" pitchFamily="34" charset="0"/>
                </a:rPr>
                <a:t>1</a:t>
              </a:r>
              <a:r>
                <a:rPr kumimoji="1" lang="ja-JP" altLang="en-US" sz="2800" dirty="0">
                  <a:latin typeface="ＭＳ Ｐゴシック" panose="020B0600070205080204" pitchFamily="50" charset="-128"/>
                  <a:ea typeface="ＭＳ Ｐゴシック" panose="020B0600070205080204" pitchFamily="50" charset="-128"/>
                  <a:cs typeface="Arial" panose="020B0604020202020204" pitchFamily="34" charset="0"/>
                </a:rPr>
                <a:t>で中和します。</a:t>
              </a:r>
              <a:endParaRPr kumimoji="1" lang="en-US" altLang="ja-JP" sz="2800" dirty="0">
                <a:latin typeface="ＭＳ Ｐゴシック" panose="020B0600070205080204" pitchFamily="50" charset="-128"/>
                <a:ea typeface="ＭＳ Ｐゴシック" panose="020B0600070205080204" pitchFamily="50" charset="-128"/>
                <a:cs typeface="Arial" panose="020B0604020202020204" pitchFamily="34" charset="0"/>
              </a:endParaRPr>
            </a:p>
            <a:p>
              <a:r>
                <a:rPr kumimoji="1" lang="ja-JP" altLang="en-US" sz="2800" dirty="0">
                  <a:latin typeface="ＭＳ Ｐゴシック" panose="020B0600070205080204" pitchFamily="50" charset="-128"/>
                  <a:ea typeface="ＭＳ Ｐゴシック" panose="020B0600070205080204" pitchFamily="50" charset="-128"/>
                  <a:cs typeface="Arial" panose="020B0604020202020204" pitchFamily="34" charset="0"/>
                </a:rPr>
                <a:t>つまり、水酸化カルシウム</a:t>
              </a:r>
              <a:r>
                <a:rPr kumimoji="1" lang="en-US" altLang="ja-JP" sz="2800" dirty="0">
                  <a:latin typeface="ＭＳ Ｐゴシック" panose="020B0600070205080204" pitchFamily="50" charset="-128"/>
                  <a:ea typeface="ＭＳ Ｐゴシック" panose="020B0600070205080204" pitchFamily="50" charset="-128"/>
                  <a:cs typeface="Arial" panose="020B0604020202020204" pitchFamily="34" charset="0"/>
                </a:rPr>
                <a:t>0.2mol</a:t>
              </a:r>
              <a:r>
                <a:rPr kumimoji="1" lang="ja-JP" altLang="en-US" sz="2800" dirty="0">
                  <a:latin typeface="ＭＳ Ｐゴシック" panose="020B0600070205080204" pitchFamily="50" charset="-128"/>
                  <a:ea typeface="ＭＳ Ｐゴシック" panose="020B0600070205080204" pitchFamily="50" charset="-128"/>
                  <a:cs typeface="Arial" panose="020B0604020202020204" pitchFamily="34" charset="0"/>
                </a:rPr>
                <a:t>で中和できることになります。</a:t>
              </a:r>
            </a:p>
          </p:txBody>
        </p:sp>
      </p:grpSp>
      <p:sp>
        <p:nvSpPr>
          <p:cNvPr id="7" name="テキスト ボックス 6">
            <a:extLst>
              <a:ext uri="{FF2B5EF4-FFF2-40B4-BE49-F238E27FC236}">
                <a16:creationId xmlns:a16="http://schemas.microsoft.com/office/drawing/2014/main" id="{896A4575-D1BE-4A17-9B8E-BD3F0A92EDFC}"/>
              </a:ext>
            </a:extLst>
          </p:cNvPr>
          <p:cNvSpPr txBox="1"/>
          <p:nvPr/>
        </p:nvSpPr>
        <p:spPr>
          <a:xfrm>
            <a:off x="1619672" y="3832327"/>
            <a:ext cx="877163" cy="461665"/>
          </a:xfrm>
          <a:prstGeom prst="rect">
            <a:avLst/>
          </a:prstGeom>
          <a:noFill/>
        </p:spPr>
        <p:txBody>
          <a:bodyPr wrap="none" rtlCol="0">
            <a:spAutoFit/>
          </a:bodyPr>
          <a:lstStyle/>
          <a:p>
            <a:r>
              <a:rPr kumimoji="1" lang="en-US" altLang="ja-JP" dirty="0"/>
              <a:t>19.6g</a:t>
            </a:r>
            <a:endParaRPr kumimoji="1" lang="ja-JP" altLang="en-US" dirty="0"/>
          </a:p>
        </p:txBody>
      </p:sp>
      <p:sp>
        <p:nvSpPr>
          <p:cNvPr id="17" name="テキスト ボックス 16">
            <a:extLst>
              <a:ext uri="{FF2B5EF4-FFF2-40B4-BE49-F238E27FC236}">
                <a16:creationId xmlns:a16="http://schemas.microsoft.com/office/drawing/2014/main" id="{6F330101-FBEC-4AB5-B303-0C222C58198C}"/>
              </a:ext>
            </a:extLst>
          </p:cNvPr>
          <p:cNvSpPr txBox="1"/>
          <p:nvPr/>
        </p:nvSpPr>
        <p:spPr>
          <a:xfrm>
            <a:off x="5111329" y="3806496"/>
            <a:ext cx="526106" cy="461665"/>
          </a:xfrm>
          <a:prstGeom prst="rect">
            <a:avLst/>
          </a:prstGeom>
          <a:noFill/>
        </p:spPr>
        <p:txBody>
          <a:bodyPr wrap="none" rtlCol="0">
            <a:spAutoFit/>
          </a:bodyPr>
          <a:lstStyle/>
          <a:p>
            <a:r>
              <a:rPr kumimoji="1" lang="en-US" altLang="ja-JP" i="1" dirty="0" err="1"/>
              <a:t>X</a:t>
            </a:r>
            <a:r>
              <a:rPr kumimoji="1" lang="en-US" altLang="ja-JP" dirty="0" err="1"/>
              <a:t>g</a:t>
            </a:r>
            <a:endParaRPr kumimoji="1" lang="ja-JP" altLang="en-US" dirty="0"/>
          </a:p>
        </p:txBody>
      </p:sp>
      <p:sp>
        <p:nvSpPr>
          <p:cNvPr id="8" name="テキスト ボックス 7">
            <a:extLst>
              <a:ext uri="{FF2B5EF4-FFF2-40B4-BE49-F238E27FC236}">
                <a16:creationId xmlns:a16="http://schemas.microsoft.com/office/drawing/2014/main" id="{40F44E7B-751B-4BCF-8B3C-8F442D45BD18}"/>
              </a:ext>
            </a:extLst>
          </p:cNvPr>
          <p:cNvSpPr txBox="1"/>
          <p:nvPr/>
        </p:nvSpPr>
        <p:spPr>
          <a:xfrm>
            <a:off x="2143986" y="6007612"/>
            <a:ext cx="6460792" cy="707886"/>
          </a:xfrm>
          <a:prstGeom prst="rect">
            <a:avLst/>
          </a:prstGeom>
          <a:noFill/>
        </p:spPr>
        <p:txBody>
          <a:bodyPr wrap="square" rtlCol="0">
            <a:spAutoFit/>
          </a:bodyPr>
          <a:lstStyle/>
          <a:p>
            <a:r>
              <a:rPr kumimoji="1" lang="en-US" altLang="ja-JP" sz="3600" dirty="0"/>
              <a:t>74g(1mol)×0.2mol=</a:t>
            </a:r>
            <a:r>
              <a:rPr kumimoji="1" lang="en-US" altLang="ja-JP" sz="4000" b="1" dirty="0">
                <a:latin typeface="ＭＳ Ｐゴシック" panose="020B0600070205080204" pitchFamily="50" charset="-128"/>
                <a:ea typeface="ＭＳ Ｐゴシック" panose="020B0600070205080204" pitchFamily="50" charset="-128"/>
              </a:rPr>
              <a:t>14.8</a:t>
            </a:r>
            <a:r>
              <a:rPr kumimoji="1" lang="ja-JP" altLang="en-US" sz="4000" b="1" dirty="0">
                <a:latin typeface="ＭＳ Ｐゴシック" panose="020B0600070205080204" pitchFamily="50" charset="-128"/>
                <a:ea typeface="ＭＳ Ｐゴシック" panose="020B0600070205080204" pitchFamily="50" charset="-128"/>
              </a:rPr>
              <a:t>ｇ</a:t>
            </a:r>
            <a:endParaRPr kumimoji="1" lang="ja-JP" altLang="en-US" sz="36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8240577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236</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平成２８年度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問３０</a:t>
            </a:r>
          </a:p>
        </p:txBody>
      </p:sp>
      <p:sp>
        <p:nvSpPr>
          <p:cNvPr id="7" name="テキスト ボックス 6"/>
          <p:cNvSpPr txBox="1"/>
          <p:nvPr/>
        </p:nvSpPr>
        <p:spPr>
          <a:xfrm>
            <a:off x="350076" y="2235571"/>
            <a:ext cx="8668048" cy="1384995"/>
          </a:xfrm>
          <a:prstGeom prst="rect">
            <a:avLst/>
          </a:prstGeom>
          <a:noFill/>
        </p:spPr>
        <p:txBody>
          <a:bodyPr wrap="square" rtlCol="0">
            <a:spAutoFit/>
          </a:bodyPr>
          <a:lstStyle/>
          <a:p>
            <a:r>
              <a:rPr lang="ja-JP" altLang="en-US" sz="2800" dirty="0">
                <a:latin typeface="ＭＳ Ｐゴシック" panose="020B0600070205080204" pitchFamily="50" charset="-128"/>
                <a:ea typeface="ＭＳ Ｐゴシック" panose="020B0600070205080204" pitchFamily="50" charset="-128"/>
              </a:rPr>
              <a:t>過マンガン酸カリウムＫＭｎＯ</a:t>
            </a:r>
            <a:r>
              <a:rPr lang="ja-JP" altLang="en-US" sz="2000" dirty="0">
                <a:latin typeface="ＭＳ Ｐゴシック" panose="020B0600070205080204" pitchFamily="50" charset="-128"/>
                <a:ea typeface="ＭＳ Ｐゴシック" panose="020B0600070205080204" pitchFamily="50" charset="-128"/>
              </a:rPr>
              <a:t>４</a:t>
            </a:r>
            <a:r>
              <a:rPr lang="ja-JP" altLang="en-US" sz="2800" dirty="0">
                <a:latin typeface="ＭＳ Ｐゴシック" panose="020B0600070205080204" pitchFamily="50" charset="-128"/>
                <a:ea typeface="ＭＳ Ｐゴシック" panose="020B0600070205080204" pitchFamily="50" charset="-128"/>
              </a:rPr>
              <a:t>中のマンガン原子Ｍｎと</a:t>
            </a:r>
            <a:endParaRPr lang="en-US" altLang="ja-JP" sz="2800" dirty="0">
              <a:latin typeface="ＭＳ Ｐゴシック" panose="020B0600070205080204" pitchFamily="50" charset="-128"/>
              <a:ea typeface="ＭＳ Ｐゴシック" panose="020B0600070205080204" pitchFamily="50" charset="-128"/>
            </a:endParaRPr>
          </a:p>
          <a:p>
            <a:r>
              <a:rPr lang="ja-JP" altLang="en-US" sz="2800" dirty="0">
                <a:latin typeface="ＭＳ Ｐゴシック" panose="020B0600070205080204" pitchFamily="50" charset="-128"/>
                <a:ea typeface="ＭＳ Ｐゴシック" panose="020B0600070205080204" pitchFamily="50" charset="-128"/>
              </a:rPr>
              <a:t>硝酸イオンＮＯ</a:t>
            </a:r>
            <a:r>
              <a:rPr lang="ja-JP" altLang="en-US" sz="2000" dirty="0">
                <a:latin typeface="ＭＳ Ｐゴシック" panose="020B0600070205080204" pitchFamily="50" charset="-128"/>
                <a:ea typeface="ＭＳ Ｐゴシック" panose="020B0600070205080204" pitchFamily="50" charset="-128"/>
              </a:rPr>
              <a:t>３</a:t>
            </a:r>
            <a:r>
              <a:rPr lang="en-US" altLang="ja-JP" dirty="0">
                <a:latin typeface="ＭＳ Ｐゴシック" panose="020B0600070205080204" pitchFamily="50" charset="-128"/>
                <a:ea typeface="ＭＳ Ｐゴシック" panose="020B0600070205080204" pitchFamily="50" charset="-128"/>
              </a:rPr>
              <a:t>-</a:t>
            </a:r>
            <a:r>
              <a:rPr lang="en-US" altLang="ja-JP" sz="2800" dirty="0">
                <a:latin typeface="ＭＳ Ｐゴシック" panose="020B0600070205080204" pitchFamily="50" charset="-128"/>
                <a:ea typeface="ＭＳ Ｐゴシック" panose="020B0600070205080204" pitchFamily="50" charset="-128"/>
              </a:rPr>
              <a:t> </a:t>
            </a:r>
            <a:r>
              <a:rPr lang="ja-JP" altLang="en-US" sz="2800" dirty="0">
                <a:latin typeface="ＭＳ Ｐゴシック" panose="020B0600070205080204" pitchFamily="50" charset="-128"/>
                <a:ea typeface="ＭＳ Ｐゴシック" panose="020B0600070205080204" pitchFamily="50" charset="-128"/>
              </a:rPr>
              <a:t>中の窒素原子Ｎの酸化数はそれぞれ（　ア　）と（　イ　）である。</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1404137" y="3840252"/>
            <a:ext cx="3657250" cy="2554545"/>
          </a:xfrm>
          <a:prstGeom prst="rect">
            <a:avLst/>
          </a:prstGeom>
          <a:noFill/>
        </p:spPr>
        <p:txBody>
          <a:bodyPr wrap="square" rtlCol="0">
            <a:spAutoFit/>
          </a:bodyPr>
          <a:lstStyle/>
          <a:p>
            <a:r>
              <a:rPr lang="en-US" altLang="ja-JP" dirty="0"/>
              <a:t>	</a:t>
            </a:r>
            <a:r>
              <a:rPr lang="ja-JP" altLang="en-US" dirty="0"/>
              <a:t>　</a:t>
            </a:r>
            <a:r>
              <a:rPr lang="ja-JP" altLang="en-US" sz="2800" dirty="0"/>
              <a:t>ア</a:t>
            </a:r>
            <a:r>
              <a:rPr lang="en-US" altLang="ja-JP" sz="3200" dirty="0"/>
              <a:t>	</a:t>
            </a:r>
            <a:r>
              <a:rPr lang="ja-JP" altLang="en-US" sz="3200" dirty="0"/>
              <a:t> 　</a:t>
            </a:r>
            <a:r>
              <a:rPr lang="ja-JP" altLang="en-US" sz="2800" dirty="0"/>
              <a:t>イ</a:t>
            </a:r>
            <a:endParaRPr lang="ja-JP" altLang="en-US" sz="3200" dirty="0"/>
          </a:p>
          <a:p>
            <a:r>
              <a:rPr lang="ja-JP" altLang="en-US" sz="3200" dirty="0"/>
              <a:t>１</a:t>
            </a:r>
            <a:r>
              <a:rPr lang="en-US" altLang="ja-JP" sz="3200" dirty="0"/>
              <a:t>	</a:t>
            </a:r>
            <a:r>
              <a:rPr lang="ja-JP" altLang="en-US" sz="3200" dirty="0"/>
              <a:t>－７</a:t>
            </a:r>
            <a:r>
              <a:rPr lang="en-US" altLang="ja-JP" sz="3200" dirty="0"/>
              <a:t>	</a:t>
            </a:r>
            <a:r>
              <a:rPr lang="ja-JP" altLang="en-US" sz="3200" dirty="0"/>
              <a:t>　＋５</a:t>
            </a:r>
          </a:p>
          <a:p>
            <a:r>
              <a:rPr lang="ja-JP" altLang="en-US" sz="3200" dirty="0"/>
              <a:t>２</a:t>
            </a:r>
            <a:r>
              <a:rPr lang="en-US" altLang="ja-JP" sz="3200" dirty="0"/>
              <a:t>	</a:t>
            </a:r>
            <a:r>
              <a:rPr lang="ja-JP" altLang="en-US" sz="3200" dirty="0"/>
              <a:t>＋７</a:t>
            </a:r>
            <a:r>
              <a:rPr lang="en-US" altLang="ja-JP" sz="3200" dirty="0"/>
              <a:t>	</a:t>
            </a:r>
            <a:r>
              <a:rPr lang="ja-JP" altLang="en-US" sz="3200" dirty="0"/>
              <a:t>　－５</a:t>
            </a:r>
          </a:p>
          <a:p>
            <a:r>
              <a:rPr lang="ja-JP" altLang="en-US" sz="3200" dirty="0"/>
              <a:t>３</a:t>
            </a:r>
            <a:r>
              <a:rPr lang="en-US" altLang="ja-JP" sz="3200" dirty="0"/>
              <a:t>	</a:t>
            </a:r>
            <a:r>
              <a:rPr lang="ja-JP" altLang="en-US" sz="3200" dirty="0"/>
              <a:t>－７</a:t>
            </a:r>
            <a:r>
              <a:rPr lang="en-US" altLang="ja-JP" sz="3200" dirty="0"/>
              <a:t>	</a:t>
            </a:r>
            <a:r>
              <a:rPr lang="ja-JP" altLang="en-US" sz="3200" dirty="0"/>
              <a:t>　－５</a:t>
            </a:r>
          </a:p>
          <a:p>
            <a:r>
              <a:rPr lang="ja-JP" altLang="en-US" sz="3200" dirty="0"/>
              <a:t>４</a:t>
            </a:r>
            <a:r>
              <a:rPr lang="en-US" altLang="ja-JP" sz="3200" dirty="0"/>
              <a:t>	</a:t>
            </a:r>
            <a:r>
              <a:rPr lang="ja-JP" altLang="en-US" sz="3200" dirty="0"/>
              <a:t>＋７</a:t>
            </a:r>
            <a:r>
              <a:rPr lang="en-US" altLang="ja-JP" sz="3200" dirty="0"/>
              <a:t>	</a:t>
            </a:r>
            <a:r>
              <a:rPr lang="ja-JP" altLang="en-US" sz="3200" dirty="0"/>
              <a:t>　＋５</a:t>
            </a:r>
            <a:endParaRPr lang="en-US" altLang="ja-JP" sz="4000" dirty="0">
              <a:latin typeface="+mn-ea"/>
              <a:ea typeface="+mn-ea"/>
            </a:endParaRPr>
          </a:p>
        </p:txBody>
      </p:sp>
      <p:sp>
        <p:nvSpPr>
          <p:cNvPr id="9" name="正方形/長方形 8"/>
          <p:cNvSpPr/>
          <p:nvPr/>
        </p:nvSpPr>
        <p:spPr>
          <a:xfrm>
            <a:off x="1331640" y="5805264"/>
            <a:ext cx="3145834" cy="57606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2295F9B-9219-4ABD-B0BC-4AB3CB989DCD}"/>
              </a:ext>
            </a:extLst>
          </p:cNvPr>
          <p:cNvSpPr txBox="1"/>
          <p:nvPr/>
        </p:nvSpPr>
        <p:spPr>
          <a:xfrm>
            <a:off x="237976" y="1172669"/>
            <a:ext cx="8668048" cy="769441"/>
          </a:xfrm>
          <a:prstGeom prst="rect">
            <a:avLst/>
          </a:prstGeom>
          <a:noFill/>
        </p:spPr>
        <p:txBody>
          <a:bodyPr wrap="square" rtlCol="0">
            <a:spAutoFit/>
          </a:bodyPr>
          <a:lstStyle/>
          <a:p>
            <a:r>
              <a:rPr lang="ja-JP" altLang="en-US" sz="2200" dirty="0"/>
              <a:t>酸化数に関する以下の記述について、（ 　　）の中に入れるべき数字の正しい組み合わせを下から一つ選び、その番号を解答欄に記入しなさい。</a:t>
            </a:r>
            <a:endParaRPr kumimoji="1" lang="ja-JP" altLang="en-US" sz="2200" dirty="0"/>
          </a:p>
        </p:txBody>
      </p:sp>
    </p:spTree>
    <p:extLst>
      <p:ext uri="{BB962C8B-B14F-4D97-AF65-F5344CB8AC3E}">
        <p14:creationId xmlns:p14="http://schemas.microsoft.com/office/powerpoint/2010/main" val="324458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237</a:t>
            </a:fld>
            <a:endParaRPr lang="en-US" altLang="ja-JP"/>
          </a:p>
        </p:txBody>
      </p:sp>
      <p:sp>
        <p:nvSpPr>
          <p:cNvPr id="4" name="テキスト ボックス 3"/>
          <p:cNvSpPr txBox="1"/>
          <p:nvPr/>
        </p:nvSpPr>
        <p:spPr>
          <a:xfrm>
            <a:off x="467544" y="4695255"/>
            <a:ext cx="8856984" cy="2062103"/>
          </a:xfrm>
          <a:prstGeom prst="rect">
            <a:avLst/>
          </a:prstGeom>
          <a:noFill/>
        </p:spPr>
        <p:txBody>
          <a:bodyPr wrap="square" rtlCol="0">
            <a:spAutoFit/>
          </a:bodyPr>
          <a:lstStyle/>
          <a:p>
            <a:pPr marL="268288" indent="-268288">
              <a:spcAft>
                <a:spcPts val="600"/>
              </a:spcAft>
            </a:pPr>
            <a:r>
              <a:rPr lang="ja-JP" altLang="en-US" sz="1800" dirty="0">
                <a:latin typeface="ＭＳ Ｐゴシック" panose="020B0600070205080204" pitchFamily="50" charset="-128"/>
                <a:ea typeface="ＭＳ Ｐゴシック" panose="020B0600070205080204" pitchFamily="50" charset="-128"/>
              </a:rPr>
              <a:t>①単体中の原子の酸化数は、常に</a:t>
            </a:r>
            <a:r>
              <a:rPr lang="en-US" altLang="ja-JP" sz="1800" dirty="0">
                <a:latin typeface="ＭＳ Ｐゴシック" panose="020B0600070205080204" pitchFamily="50" charset="-128"/>
                <a:ea typeface="ＭＳ Ｐゴシック" panose="020B0600070205080204" pitchFamily="50" charset="-128"/>
              </a:rPr>
              <a:t>0</a:t>
            </a:r>
            <a:r>
              <a:rPr lang="ja-JP" altLang="en-US" sz="1800" dirty="0">
                <a:latin typeface="ＭＳ Ｐゴシック" panose="020B0600070205080204" pitchFamily="50" charset="-128"/>
                <a:ea typeface="ＭＳ Ｐゴシック" panose="020B0600070205080204" pitchFamily="50" charset="-128"/>
              </a:rPr>
              <a:t>です。</a:t>
            </a:r>
            <a:endParaRPr lang="en-US" altLang="ja-JP" sz="1800" dirty="0">
              <a:latin typeface="ＭＳ Ｐゴシック" panose="020B0600070205080204" pitchFamily="50" charset="-128"/>
              <a:ea typeface="ＭＳ Ｐゴシック" panose="020B0600070205080204" pitchFamily="50" charset="-128"/>
            </a:endParaRPr>
          </a:p>
          <a:p>
            <a:pPr marL="268288" indent="-268288">
              <a:spcAft>
                <a:spcPts val="600"/>
              </a:spcAft>
            </a:pPr>
            <a:r>
              <a:rPr lang="ja-JP" altLang="en-US" sz="1800" dirty="0">
                <a:latin typeface="ＭＳ Ｐゴシック" panose="020B0600070205080204" pitchFamily="50" charset="-128"/>
                <a:ea typeface="ＭＳ Ｐゴシック" panose="020B0600070205080204" pitchFamily="50" charset="-128"/>
              </a:rPr>
              <a:t>②単原子イオンの酸化数は、イオンの電荷数です。</a:t>
            </a:r>
            <a:endParaRPr lang="en-US" altLang="ja-JP" sz="1800" dirty="0">
              <a:latin typeface="ＭＳ Ｐゴシック" panose="020B0600070205080204" pitchFamily="50" charset="-128"/>
              <a:ea typeface="ＭＳ Ｐゴシック" panose="020B0600070205080204" pitchFamily="50" charset="-128"/>
            </a:endParaRPr>
          </a:p>
          <a:p>
            <a:pPr marL="268288" indent="-268288">
              <a:spcAft>
                <a:spcPts val="600"/>
              </a:spcAft>
            </a:pPr>
            <a:r>
              <a:rPr lang="ja-JP" altLang="en-US" sz="1800" dirty="0">
                <a:latin typeface="ＭＳ Ｐゴシック" panose="020B0600070205080204" pitchFamily="50" charset="-128"/>
                <a:ea typeface="ＭＳ Ｐゴシック" panose="020B0600070205080204" pitchFamily="50" charset="-128"/>
              </a:rPr>
              <a:t>③化合物中の各原子の酸化数は、</a:t>
            </a:r>
            <a:r>
              <a:rPr lang="en-US" altLang="ja-JP" sz="1800" dirty="0">
                <a:latin typeface="ＭＳ Ｐゴシック" panose="020B0600070205080204" pitchFamily="50" charset="-128"/>
                <a:ea typeface="ＭＳ Ｐゴシック" panose="020B0600070205080204" pitchFamily="50" charset="-128"/>
              </a:rPr>
              <a:t>H</a:t>
            </a:r>
            <a:r>
              <a:rPr lang="ja-JP" altLang="en-US" sz="1800" dirty="0">
                <a:latin typeface="ＭＳ Ｐゴシック" panose="020B0600070205080204" pitchFamily="50" charset="-128"/>
                <a:ea typeface="ＭＳ Ｐゴシック" panose="020B0600070205080204" pitchFamily="50" charset="-128"/>
              </a:rPr>
              <a:t>の酸化数を＋</a:t>
            </a:r>
            <a:r>
              <a:rPr lang="en-US" altLang="ja-JP" sz="1800" dirty="0">
                <a:latin typeface="ＭＳ Ｐゴシック" panose="020B0600070205080204" pitchFamily="50" charset="-128"/>
                <a:ea typeface="ＭＳ Ｐゴシック" panose="020B0600070205080204" pitchFamily="50" charset="-128"/>
              </a:rPr>
              <a:t>1</a:t>
            </a:r>
            <a:r>
              <a:rPr lang="ja-JP" altLang="en-US" sz="1800" dirty="0" err="1">
                <a:latin typeface="ＭＳ Ｐゴシック" panose="020B0600070205080204" pitchFamily="50" charset="-128"/>
                <a:ea typeface="ＭＳ Ｐゴシック" panose="020B0600070205080204" pitchFamily="50" charset="-128"/>
              </a:rPr>
              <a:t>、</a:t>
            </a:r>
            <a:r>
              <a:rPr lang="en-US" altLang="ja-JP" sz="1800" dirty="0">
                <a:latin typeface="ＭＳ Ｐゴシック" panose="020B0600070205080204" pitchFamily="50" charset="-128"/>
                <a:ea typeface="ＭＳ Ｐゴシック" panose="020B0600070205080204" pitchFamily="50" charset="-128"/>
              </a:rPr>
              <a:t>O</a:t>
            </a:r>
            <a:r>
              <a:rPr lang="ja-JP" altLang="en-US" sz="1800" dirty="0">
                <a:latin typeface="ＭＳ Ｐゴシック" panose="020B0600070205080204" pitchFamily="50" charset="-128"/>
                <a:ea typeface="ＭＳ Ｐゴシック" panose="020B0600070205080204" pitchFamily="50" charset="-128"/>
              </a:rPr>
              <a:t>の酸化数を－</a:t>
            </a:r>
            <a:r>
              <a:rPr lang="en-US" altLang="ja-JP" sz="1800" dirty="0">
                <a:latin typeface="ＭＳ Ｐゴシック" panose="020B0600070205080204" pitchFamily="50" charset="-128"/>
                <a:ea typeface="ＭＳ Ｐゴシック" panose="020B0600070205080204" pitchFamily="50" charset="-128"/>
              </a:rPr>
              <a:t>2(H</a:t>
            </a:r>
            <a:r>
              <a:rPr lang="en-US" altLang="ja-JP" sz="1800" baseline="-25000" dirty="0">
                <a:latin typeface="ＭＳ Ｐゴシック" panose="020B0600070205080204" pitchFamily="50" charset="-128"/>
                <a:ea typeface="ＭＳ Ｐゴシック" panose="020B0600070205080204" pitchFamily="50" charset="-128"/>
              </a:rPr>
              <a:t>2</a:t>
            </a:r>
            <a:r>
              <a:rPr lang="en-US" altLang="ja-JP" sz="1800" dirty="0">
                <a:latin typeface="ＭＳ Ｐゴシック" panose="020B0600070205080204" pitchFamily="50" charset="-128"/>
                <a:ea typeface="ＭＳ Ｐゴシック" panose="020B0600070205080204" pitchFamily="50" charset="-128"/>
              </a:rPr>
              <a:t>O</a:t>
            </a:r>
            <a:r>
              <a:rPr lang="en-US" altLang="ja-JP" sz="1800" baseline="-25000" dirty="0">
                <a:latin typeface="ＭＳ Ｐゴシック" panose="020B0600070205080204" pitchFamily="50" charset="-128"/>
                <a:ea typeface="ＭＳ Ｐゴシック" panose="020B0600070205080204" pitchFamily="50" charset="-128"/>
              </a:rPr>
              <a:t>2</a:t>
            </a:r>
            <a:r>
              <a:rPr lang="ja-JP" altLang="en-US" sz="1800" dirty="0">
                <a:latin typeface="ＭＳ Ｐゴシック" panose="020B0600070205080204" pitchFamily="50" charset="-128"/>
                <a:ea typeface="ＭＳ Ｐゴシック" panose="020B0600070205080204" pitchFamily="50" charset="-128"/>
              </a:rPr>
              <a:t>などの過酸化物の</a:t>
            </a:r>
            <a:r>
              <a:rPr lang="en-US" altLang="ja-JP" sz="1800" dirty="0">
                <a:latin typeface="ＭＳ Ｐゴシック" panose="020B0600070205080204" pitchFamily="50" charset="-128"/>
                <a:ea typeface="ＭＳ Ｐゴシック" panose="020B0600070205080204" pitchFamily="50" charset="-128"/>
              </a:rPr>
              <a:t>O</a:t>
            </a:r>
            <a:r>
              <a:rPr lang="ja-JP" altLang="en-US" sz="1800" dirty="0">
                <a:latin typeface="ＭＳ Ｐゴシック" panose="020B0600070205080204" pitchFamily="50" charset="-128"/>
                <a:ea typeface="ＭＳ Ｐゴシック" panose="020B0600070205080204" pitchFamily="50" charset="-128"/>
              </a:rPr>
              <a:t>は－</a:t>
            </a:r>
            <a:r>
              <a:rPr lang="en-US" altLang="ja-JP" sz="1800" dirty="0">
                <a:latin typeface="ＭＳ Ｐゴシック" panose="020B0600070205080204" pitchFamily="50" charset="-128"/>
                <a:ea typeface="ＭＳ Ｐゴシック" panose="020B0600070205080204" pitchFamily="50" charset="-128"/>
              </a:rPr>
              <a:t>1)</a:t>
            </a:r>
            <a:r>
              <a:rPr lang="ja-JP" altLang="en-US" sz="1800" dirty="0">
                <a:latin typeface="ＭＳ Ｐゴシック" panose="020B0600070205080204" pitchFamily="50" charset="-128"/>
                <a:ea typeface="ＭＳ Ｐゴシック" panose="020B0600070205080204" pitchFamily="50" charset="-128"/>
              </a:rPr>
              <a:t>とし、化合物全体での酸化数の総和は</a:t>
            </a:r>
            <a:r>
              <a:rPr lang="en-US" altLang="ja-JP" sz="1800" dirty="0">
                <a:latin typeface="ＭＳ Ｐゴシック" panose="020B0600070205080204" pitchFamily="50" charset="-128"/>
                <a:ea typeface="ＭＳ Ｐゴシック" panose="020B0600070205080204" pitchFamily="50" charset="-128"/>
              </a:rPr>
              <a:t>0</a:t>
            </a:r>
            <a:r>
              <a:rPr lang="ja-JP" altLang="en-US" sz="1800" dirty="0">
                <a:latin typeface="ＭＳ Ｐゴシック" panose="020B0600070205080204" pitchFamily="50" charset="-128"/>
                <a:ea typeface="ＭＳ Ｐゴシック" panose="020B0600070205080204" pitchFamily="50" charset="-128"/>
              </a:rPr>
              <a:t>とします。</a:t>
            </a:r>
            <a:endParaRPr lang="en-US" altLang="ja-JP" sz="1800" dirty="0">
              <a:latin typeface="ＭＳ Ｐゴシック" panose="020B0600070205080204" pitchFamily="50" charset="-128"/>
              <a:ea typeface="ＭＳ Ｐゴシック" panose="020B0600070205080204" pitchFamily="50" charset="-128"/>
            </a:endParaRPr>
          </a:p>
          <a:p>
            <a:pPr marL="268288" indent="-268288">
              <a:spcAft>
                <a:spcPts val="600"/>
              </a:spcAft>
            </a:pPr>
            <a:r>
              <a:rPr lang="ja-JP" altLang="en-US" sz="1800" dirty="0">
                <a:latin typeface="ＭＳ Ｐゴシック" panose="020B0600070205080204" pitchFamily="50" charset="-128"/>
                <a:ea typeface="ＭＳ Ｐゴシック" panose="020B0600070205080204" pitchFamily="50" charset="-128"/>
              </a:rPr>
              <a:t>④多原子イオンの各原子の酸化数は、各原子の酸化数の総和がイオンの電荷数に等しい。</a:t>
            </a:r>
            <a:endParaRPr lang="en-US" altLang="ja-JP" sz="1800" dirty="0">
              <a:latin typeface="ＭＳ Ｐゴシック" panose="020B0600070205080204" pitchFamily="50" charset="-128"/>
              <a:ea typeface="ＭＳ Ｐゴシック" panose="020B0600070205080204" pitchFamily="50" charset="-128"/>
            </a:endParaRPr>
          </a:p>
          <a:p>
            <a:pPr marL="268288" indent="-268288">
              <a:spcAft>
                <a:spcPts val="600"/>
              </a:spcAft>
            </a:pPr>
            <a:r>
              <a:rPr lang="ja-JP" altLang="en-US" sz="1800" dirty="0">
                <a:latin typeface="ＭＳ Ｐゴシック" panose="020B0600070205080204" pitchFamily="50" charset="-128"/>
                <a:ea typeface="ＭＳ Ｐゴシック" panose="020B0600070205080204" pitchFamily="50" charset="-128"/>
              </a:rPr>
              <a:t>⑤酸化数が増加した場合が酸化で、酸化数が減少した場合が還元です。</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5" name="正方形/長方形 4"/>
          <p:cNvSpPr/>
          <p:nvPr/>
        </p:nvSpPr>
        <p:spPr>
          <a:xfrm>
            <a:off x="467544" y="4505990"/>
            <a:ext cx="1261884" cy="307777"/>
          </a:xfrm>
          <a:prstGeom prst="rect">
            <a:avLst/>
          </a:prstGeom>
        </p:spPr>
        <p:txBody>
          <a:bodyPr wrap="none">
            <a:spAutoFit/>
          </a:bodyPr>
          <a:lstStyle/>
          <a:p>
            <a:r>
              <a:rPr lang="ja-JP" altLang="en-US" sz="1400" dirty="0"/>
              <a:t>酸化数の定義</a:t>
            </a:r>
            <a:endParaRPr lang="en-US" altLang="ja-JP" sz="1400" dirty="0"/>
          </a:p>
        </p:txBody>
      </p:sp>
      <p:sp>
        <p:nvSpPr>
          <p:cNvPr id="6" name="テキスト ボックス 5">
            <a:extLst>
              <a:ext uri="{FF2B5EF4-FFF2-40B4-BE49-F238E27FC236}">
                <a16:creationId xmlns:a16="http://schemas.microsoft.com/office/drawing/2014/main" id="{CE680C47-13E6-403B-926B-50AED4472858}"/>
              </a:ext>
            </a:extLst>
          </p:cNvPr>
          <p:cNvSpPr txBox="1"/>
          <p:nvPr/>
        </p:nvSpPr>
        <p:spPr>
          <a:xfrm>
            <a:off x="752615" y="8445"/>
            <a:ext cx="7638770" cy="2185214"/>
          </a:xfrm>
          <a:prstGeom prst="rect">
            <a:avLst/>
          </a:prstGeom>
          <a:noFill/>
        </p:spPr>
        <p:txBody>
          <a:bodyPr wrap="square" rtlCol="0">
            <a:spAutoFit/>
          </a:bodyPr>
          <a:lstStyle/>
          <a:p>
            <a:r>
              <a:rPr lang="ja-JP" altLang="en-US" dirty="0"/>
              <a:t>多原子イオンの酸化数の総和は、０です。</a:t>
            </a:r>
            <a:br>
              <a:rPr lang="ja-JP" altLang="en-US" dirty="0"/>
            </a:br>
            <a:r>
              <a:rPr lang="ja-JP" altLang="en-US" dirty="0"/>
              <a:t>Ｋ</a:t>
            </a:r>
            <a:r>
              <a:rPr lang="en-US" altLang="ja-JP" dirty="0"/>
              <a:t>Mn</a:t>
            </a:r>
            <a:r>
              <a:rPr lang="ja-JP" altLang="en-US" dirty="0"/>
              <a:t>Ｏ</a:t>
            </a:r>
            <a:r>
              <a:rPr lang="en-US" altLang="ja-JP" sz="1800" dirty="0"/>
              <a:t>4</a:t>
            </a:r>
            <a:r>
              <a:rPr lang="ja-JP" altLang="en-US" sz="1800" dirty="0"/>
              <a:t>　　</a:t>
            </a:r>
            <a:r>
              <a:rPr lang="ja-JP" altLang="en-US" b="1" dirty="0"/>
              <a:t>：　　</a:t>
            </a:r>
            <a:r>
              <a:rPr lang="en-US" altLang="ja-JP" dirty="0">
                <a:latin typeface="ＭＳ Ｐゴシック" panose="020B0600070205080204" pitchFamily="50" charset="-128"/>
                <a:ea typeface="ＭＳ Ｐゴシック" panose="020B0600070205080204" pitchFamily="50" charset="-128"/>
              </a:rPr>
              <a:t>K</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Mn</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O×</a:t>
            </a:r>
            <a:r>
              <a:rPr lang="ja-JP" altLang="en-US" dirty="0">
                <a:latin typeface="ＭＳ Ｐゴシック" panose="020B0600070205080204" pitchFamily="50" charset="-128"/>
                <a:ea typeface="ＭＳ Ｐゴシック" panose="020B0600070205080204" pitchFamily="50" charset="-128"/>
              </a:rPr>
              <a:t>４＝０</a:t>
            </a:r>
            <a:br>
              <a:rPr lang="ja-JP" altLang="en-US" dirty="0"/>
            </a:br>
            <a:r>
              <a:rPr lang="ja-JP" altLang="en-US" dirty="0"/>
              <a:t>また</a:t>
            </a:r>
            <a:r>
              <a:rPr lang="en-US" altLang="ja-JP" dirty="0"/>
              <a:t>､O</a:t>
            </a:r>
            <a:r>
              <a:rPr lang="ja-JP" altLang="en-US" dirty="0"/>
              <a:t>の酸化数は </a:t>
            </a:r>
            <a:r>
              <a:rPr lang="en-US" altLang="ja-JP" dirty="0">
                <a:latin typeface="ＭＳ Ｐゴシック" panose="020B0600070205080204" pitchFamily="50" charset="-128"/>
                <a:ea typeface="ＭＳ Ｐゴシック" panose="020B0600070205080204" pitchFamily="50" charset="-128"/>
              </a:rPr>
              <a:t>-2 </a:t>
            </a:r>
            <a:r>
              <a:rPr lang="ja-JP" altLang="en-US" dirty="0"/>
              <a:t>で</a:t>
            </a:r>
            <a:r>
              <a:rPr lang="en-US" altLang="ja-JP" dirty="0"/>
              <a:t>､K</a:t>
            </a:r>
            <a:r>
              <a:rPr lang="ja-JP" altLang="en-US" dirty="0"/>
              <a:t>の酸化数は </a:t>
            </a:r>
            <a:r>
              <a:rPr lang="en-US" altLang="ja-JP" dirty="0">
                <a:latin typeface="ＭＳ Ｐゴシック" panose="020B0600070205080204" pitchFamily="50" charset="-128"/>
                <a:ea typeface="ＭＳ Ｐゴシック" panose="020B0600070205080204" pitchFamily="50" charset="-128"/>
              </a:rPr>
              <a:t>+1 </a:t>
            </a:r>
            <a:r>
              <a:rPr lang="ja-JP" altLang="en-US" dirty="0" err="1"/>
              <a:t>なの</a:t>
            </a:r>
            <a:r>
              <a:rPr lang="ja-JP" altLang="en-US" dirty="0"/>
              <a:t>で、</a:t>
            </a:r>
            <a:br>
              <a:rPr lang="ja-JP" altLang="en-US" dirty="0"/>
            </a:br>
            <a:r>
              <a:rPr lang="ja-JP" altLang="en-US" dirty="0"/>
              <a:t> </a:t>
            </a:r>
            <a:r>
              <a:rPr lang="en-US" altLang="ja-JP" sz="2800" dirty="0">
                <a:latin typeface="ＭＳ Ｐゴシック" panose="020B0600070205080204" pitchFamily="50" charset="-128"/>
                <a:ea typeface="ＭＳ Ｐゴシック" panose="020B0600070205080204" pitchFamily="50" charset="-128"/>
              </a:rPr>
              <a:t>+1 </a:t>
            </a:r>
            <a:r>
              <a:rPr lang="ja-JP" altLang="en-US" sz="2800" dirty="0">
                <a:latin typeface="ＭＳ Ｐゴシック" panose="020B0600070205080204" pitchFamily="50" charset="-128"/>
                <a:ea typeface="ＭＳ Ｐゴシック" panose="020B0600070205080204" pitchFamily="50" charset="-128"/>
              </a:rPr>
              <a:t>＋ </a:t>
            </a:r>
            <a:r>
              <a:rPr lang="en-US" altLang="ja-JP" sz="2800" dirty="0">
                <a:latin typeface="ＭＳ Ｐゴシック" panose="020B0600070205080204" pitchFamily="50" charset="-128"/>
                <a:ea typeface="ＭＳ Ｐゴシック" panose="020B0600070205080204" pitchFamily="50" charset="-128"/>
              </a:rPr>
              <a:t>Mn </a:t>
            </a:r>
            <a:r>
              <a:rPr lang="ja-JP" altLang="en-US" sz="2800" dirty="0">
                <a:latin typeface="ＭＳ Ｐゴシック" panose="020B0600070205080204" pitchFamily="50" charset="-128"/>
                <a:ea typeface="ＭＳ Ｐゴシック" panose="020B0600070205080204" pitchFamily="50" charset="-128"/>
              </a:rPr>
              <a:t>＋（</a:t>
            </a:r>
            <a:r>
              <a:rPr lang="en-US" altLang="ja-JP" sz="2800" dirty="0">
                <a:latin typeface="ＭＳ Ｐゴシック" panose="020B0600070205080204" pitchFamily="50" charset="-128"/>
                <a:ea typeface="ＭＳ Ｐゴシック" panose="020B0600070205080204" pitchFamily="50" charset="-128"/>
              </a:rPr>
              <a:t>-2×4</a:t>
            </a:r>
            <a:r>
              <a:rPr lang="ja-JP" altLang="en-US" sz="2800" dirty="0">
                <a:latin typeface="ＭＳ Ｐゴシック" panose="020B0600070205080204" pitchFamily="50" charset="-128"/>
                <a:ea typeface="ＭＳ Ｐゴシック" panose="020B0600070205080204" pitchFamily="50" charset="-128"/>
              </a:rPr>
              <a:t>）＝</a:t>
            </a:r>
            <a:r>
              <a:rPr lang="en-US" altLang="ja-JP" sz="2800" dirty="0">
                <a:latin typeface="ＭＳ Ｐゴシック" panose="020B0600070205080204" pitchFamily="50" charset="-128"/>
                <a:ea typeface="ＭＳ Ｐゴシック" panose="020B0600070205080204" pitchFamily="50" charset="-128"/>
              </a:rPr>
              <a:t>0</a:t>
            </a:r>
            <a:br>
              <a:rPr lang="ja-JP" altLang="en-US" sz="2800" dirty="0">
                <a:latin typeface="ＭＳ Ｐゴシック" panose="020B0600070205080204" pitchFamily="50" charset="-128"/>
                <a:ea typeface="ＭＳ Ｐゴシック" panose="020B0600070205080204" pitchFamily="50" charset="-128"/>
              </a:rPr>
            </a:br>
            <a:r>
              <a:rPr lang="ja-JP" altLang="en-US" dirty="0"/>
              <a:t>　　</a:t>
            </a:r>
            <a:r>
              <a:rPr lang="en-US" altLang="ja-JP" sz="3200" b="1" dirty="0">
                <a:latin typeface="ＭＳ Ｐゴシック" panose="020B0600070205080204" pitchFamily="50" charset="-128"/>
                <a:ea typeface="ＭＳ Ｐゴシック" panose="020B0600070205080204" pitchFamily="50" charset="-128"/>
              </a:rPr>
              <a:t>Mn</a:t>
            </a:r>
            <a:r>
              <a:rPr lang="ja-JP" altLang="en-US" sz="3200" b="1" dirty="0">
                <a:latin typeface="ＭＳ Ｐゴシック" panose="020B0600070205080204" pitchFamily="50" charset="-128"/>
                <a:ea typeface="ＭＳ Ｐゴシック" panose="020B0600070205080204" pitchFamily="50" charset="-128"/>
              </a:rPr>
              <a:t> </a:t>
            </a:r>
            <a:r>
              <a:rPr lang="en-US" altLang="ja-JP" sz="3200" b="1" dirty="0">
                <a:latin typeface="ＭＳ Ｐゴシック" panose="020B0600070205080204" pitchFamily="50" charset="-128"/>
                <a:ea typeface="ＭＳ Ｐゴシック" panose="020B0600070205080204" pitchFamily="50" charset="-128"/>
              </a:rPr>
              <a:t>= </a:t>
            </a:r>
            <a:r>
              <a:rPr lang="en-US" altLang="ja-JP" sz="3600" b="1" dirty="0">
                <a:latin typeface="ＭＳ Ｐゴシック" panose="020B0600070205080204" pitchFamily="50" charset="-128"/>
                <a:ea typeface="ＭＳ Ｐゴシック" panose="020B0600070205080204" pitchFamily="50" charset="-128"/>
              </a:rPr>
              <a:t>+7</a:t>
            </a:r>
            <a:r>
              <a:rPr lang="ja-JP" altLang="en-US" dirty="0"/>
              <a:t>　になります。</a:t>
            </a:r>
            <a:endParaRPr kumimoji="1" lang="ja-JP" altLang="en-US" dirty="0"/>
          </a:p>
        </p:txBody>
      </p:sp>
      <p:sp>
        <p:nvSpPr>
          <p:cNvPr id="7" name="テキスト ボックス 6">
            <a:extLst>
              <a:ext uri="{FF2B5EF4-FFF2-40B4-BE49-F238E27FC236}">
                <a16:creationId xmlns:a16="http://schemas.microsoft.com/office/drawing/2014/main" id="{527CF7A4-F7B3-4B79-A6D3-DD7F15675396}"/>
              </a:ext>
            </a:extLst>
          </p:cNvPr>
          <p:cNvSpPr txBox="1"/>
          <p:nvPr/>
        </p:nvSpPr>
        <p:spPr>
          <a:xfrm>
            <a:off x="794836" y="2272607"/>
            <a:ext cx="8704693" cy="2246769"/>
          </a:xfrm>
          <a:prstGeom prst="rect">
            <a:avLst/>
          </a:prstGeom>
          <a:noFill/>
        </p:spPr>
        <p:txBody>
          <a:bodyPr wrap="square" rtlCol="0">
            <a:spAutoFit/>
          </a:bodyPr>
          <a:lstStyle/>
          <a:p>
            <a:r>
              <a:rPr lang="ja-JP" altLang="en-US" dirty="0"/>
              <a:t>多原子イオンの場合、酸化数の総和がイオンの価数になります。</a:t>
            </a:r>
            <a:br>
              <a:rPr lang="ja-JP" altLang="en-US" dirty="0"/>
            </a:br>
            <a:r>
              <a:rPr lang="ja-JP" altLang="en-US" dirty="0"/>
              <a:t>ＮＯ</a:t>
            </a:r>
            <a:r>
              <a:rPr lang="en-US" altLang="ja-JP" sz="2000" dirty="0"/>
              <a:t>3</a:t>
            </a:r>
            <a:r>
              <a:rPr lang="ja-JP" altLang="en-US" sz="2000" dirty="0"/>
              <a:t>　</a:t>
            </a:r>
            <a:r>
              <a:rPr lang="ja-JP" altLang="en-US" sz="1800" dirty="0"/>
              <a:t>　</a:t>
            </a:r>
            <a:r>
              <a:rPr lang="ja-JP" altLang="en-US" b="1" dirty="0"/>
              <a:t>：　　Ｎ</a:t>
            </a:r>
            <a:r>
              <a:rPr lang="ja-JP" altLang="en-US" dirty="0">
                <a:latin typeface="ＭＳ Ｐゴシック" panose="020B0600070205080204" pitchFamily="50" charset="-128"/>
                <a:ea typeface="ＭＳ Ｐゴシック" panose="020B0600070205080204" pitchFamily="50" charset="-128"/>
              </a:rPr>
              <a:t>＋Ｏ</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３＝</a:t>
            </a:r>
            <a:r>
              <a:rPr lang="en-US" altLang="ja-JP" dirty="0">
                <a:latin typeface="ＭＳ Ｐゴシック" panose="020B0600070205080204" pitchFamily="50" charset="-128"/>
                <a:ea typeface="ＭＳ Ｐゴシック" panose="020B0600070205080204" pitchFamily="50" charset="-128"/>
              </a:rPr>
              <a:t>-1</a:t>
            </a:r>
            <a:br>
              <a:rPr lang="ja-JP" altLang="en-US" dirty="0"/>
            </a:br>
            <a:r>
              <a:rPr lang="ja-JP" altLang="en-US" dirty="0"/>
              <a:t>また</a:t>
            </a:r>
            <a:r>
              <a:rPr lang="en-US" altLang="ja-JP" dirty="0"/>
              <a:t>､O</a:t>
            </a:r>
            <a:r>
              <a:rPr lang="ja-JP" altLang="en-US" dirty="0"/>
              <a:t>の酸化数は </a:t>
            </a:r>
            <a:r>
              <a:rPr lang="en-US" altLang="ja-JP" dirty="0">
                <a:latin typeface="ＭＳ Ｐゴシック" panose="020B0600070205080204" pitchFamily="50" charset="-128"/>
                <a:ea typeface="ＭＳ Ｐゴシック" panose="020B0600070205080204" pitchFamily="50" charset="-128"/>
              </a:rPr>
              <a:t>-2 </a:t>
            </a:r>
            <a:r>
              <a:rPr lang="ja-JP" altLang="en-US" dirty="0"/>
              <a:t>で</a:t>
            </a:r>
            <a:r>
              <a:rPr lang="en-US" altLang="ja-JP" dirty="0"/>
              <a:t>､K</a:t>
            </a:r>
            <a:r>
              <a:rPr lang="ja-JP" altLang="en-US" dirty="0"/>
              <a:t>の酸化数は </a:t>
            </a:r>
            <a:r>
              <a:rPr lang="en-US" altLang="ja-JP" dirty="0">
                <a:latin typeface="ＭＳ Ｐゴシック" panose="020B0600070205080204" pitchFamily="50" charset="-128"/>
                <a:ea typeface="ＭＳ Ｐゴシック" panose="020B0600070205080204" pitchFamily="50" charset="-128"/>
              </a:rPr>
              <a:t>+1 </a:t>
            </a:r>
            <a:r>
              <a:rPr lang="ja-JP" altLang="en-US" dirty="0" err="1"/>
              <a:t>なの</a:t>
            </a:r>
            <a:r>
              <a:rPr lang="ja-JP" altLang="en-US" dirty="0"/>
              <a:t>で、</a:t>
            </a:r>
            <a:br>
              <a:rPr lang="ja-JP" altLang="en-US" dirty="0"/>
            </a:br>
            <a:r>
              <a:rPr lang="ja-JP" altLang="en-US" dirty="0"/>
              <a:t> </a:t>
            </a:r>
            <a:r>
              <a:rPr lang="ja-JP" altLang="en-US" sz="2800" dirty="0">
                <a:latin typeface="ＭＳ Ｐゴシック" panose="020B0600070205080204" pitchFamily="50" charset="-128"/>
                <a:ea typeface="ＭＳ Ｐゴシック" panose="020B0600070205080204" pitchFamily="50" charset="-128"/>
              </a:rPr>
              <a:t>Ｎ</a:t>
            </a:r>
            <a:r>
              <a:rPr lang="en-US" altLang="ja-JP" sz="2800" dirty="0">
                <a:latin typeface="ＭＳ Ｐゴシック" panose="020B0600070205080204" pitchFamily="50" charset="-128"/>
                <a:ea typeface="ＭＳ Ｐゴシック" panose="020B0600070205080204" pitchFamily="50" charset="-128"/>
              </a:rPr>
              <a:t> </a:t>
            </a:r>
            <a:r>
              <a:rPr lang="ja-JP" altLang="en-US" sz="2800" dirty="0">
                <a:latin typeface="ＭＳ Ｐゴシック" panose="020B0600070205080204" pitchFamily="50" charset="-128"/>
                <a:ea typeface="ＭＳ Ｐゴシック" panose="020B0600070205080204" pitchFamily="50" charset="-128"/>
              </a:rPr>
              <a:t>＋（</a:t>
            </a:r>
            <a:r>
              <a:rPr lang="en-US" altLang="ja-JP" sz="2800" dirty="0">
                <a:latin typeface="ＭＳ Ｐゴシック" panose="020B0600070205080204" pitchFamily="50" charset="-128"/>
                <a:ea typeface="ＭＳ Ｐゴシック" panose="020B0600070205080204" pitchFamily="50" charset="-128"/>
              </a:rPr>
              <a:t>-2×3</a:t>
            </a:r>
            <a:r>
              <a:rPr lang="ja-JP" altLang="en-US" sz="2800" dirty="0">
                <a:latin typeface="ＭＳ Ｐゴシック" panose="020B0600070205080204" pitchFamily="50" charset="-128"/>
                <a:ea typeface="ＭＳ Ｐゴシック" panose="020B0600070205080204" pitchFamily="50" charset="-128"/>
              </a:rPr>
              <a:t>）＝</a:t>
            </a:r>
            <a:r>
              <a:rPr lang="en-US" altLang="ja-JP" sz="2800" dirty="0">
                <a:latin typeface="ＭＳ Ｐゴシック" panose="020B0600070205080204" pitchFamily="50" charset="-128"/>
                <a:ea typeface="ＭＳ Ｐゴシック" panose="020B0600070205080204" pitchFamily="50" charset="-128"/>
              </a:rPr>
              <a:t>-1</a:t>
            </a:r>
            <a:br>
              <a:rPr lang="ja-JP" altLang="en-US" sz="2800" dirty="0">
                <a:latin typeface="ＭＳ Ｐゴシック" panose="020B0600070205080204" pitchFamily="50" charset="-128"/>
                <a:ea typeface="ＭＳ Ｐゴシック" panose="020B0600070205080204" pitchFamily="50" charset="-128"/>
              </a:rPr>
            </a:br>
            <a:r>
              <a:rPr lang="ja-JP" altLang="en-US" dirty="0"/>
              <a:t>　　</a:t>
            </a:r>
            <a:r>
              <a:rPr lang="ja-JP" altLang="en-US" sz="3200" b="1" dirty="0"/>
              <a:t>Ｎ</a:t>
            </a:r>
            <a:r>
              <a:rPr lang="ja-JP" altLang="en-US" sz="3200" b="1" dirty="0">
                <a:latin typeface="ＭＳ Ｐゴシック" panose="020B0600070205080204" pitchFamily="50" charset="-128"/>
                <a:ea typeface="ＭＳ Ｐゴシック" panose="020B0600070205080204" pitchFamily="50" charset="-128"/>
              </a:rPr>
              <a:t> </a:t>
            </a:r>
            <a:r>
              <a:rPr lang="en-US" altLang="ja-JP" sz="3200" b="1" dirty="0">
                <a:latin typeface="ＭＳ Ｐゴシック" panose="020B0600070205080204" pitchFamily="50" charset="-128"/>
                <a:ea typeface="ＭＳ Ｐゴシック" panose="020B0600070205080204" pitchFamily="50" charset="-128"/>
              </a:rPr>
              <a:t>= </a:t>
            </a:r>
            <a:r>
              <a:rPr lang="en-US" altLang="ja-JP" sz="4000" b="1" dirty="0">
                <a:latin typeface="ＭＳ Ｐゴシック" panose="020B0600070205080204" pitchFamily="50" charset="-128"/>
                <a:ea typeface="ＭＳ Ｐゴシック" panose="020B0600070205080204" pitchFamily="50" charset="-128"/>
              </a:rPr>
              <a:t>+5</a:t>
            </a:r>
            <a:r>
              <a:rPr lang="ja-JP" altLang="en-US" dirty="0"/>
              <a:t>　になります。</a:t>
            </a:r>
            <a:endParaRPr kumimoji="1" lang="ja-JP" altLang="en-US" dirty="0"/>
          </a:p>
        </p:txBody>
      </p:sp>
      <p:cxnSp>
        <p:nvCxnSpPr>
          <p:cNvPr id="9" name="直線コネクタ 8">
            <a:extLst>
              <a:ext uri="{FF2B5EF4-FFF2-40B4-BE49-F238E27FC236}">
                <a16:creationId xmlns:a16="http://schemas.microsoft.com/office/drawing/2014/main" id="{5A648A99-E89B-4272-A717-5FF400A9EC50}"/>
              </a:ext>
            </a:extLst>
          </p:cNvPr>
          <p:cNvCxnSpPr/>
          <p:nvPr/>
        </p:nvCxnSpPr>
        <p:spPr>
          <a:xfrm>
            <a:off x="107504" y="2132103"/>
            <a:ext cx="88569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550D483C-9075-4AE7-B0CD-EE896B8521D7}"/>
              </a:ext>
            </a:extLst>
          </p:cNvPr>
          <p:cNvSpPr txBox="1"/>
          <p:nvPr/>
        </p:nvSpPr>
        <p:spPr>
          <a:xfrm>
            <a:off x="1403648" y="2573929"/>
            <a:ext cx="441146" cy="400110"/>
          </a:xfrm>
          <a:prstGeom prst="rect">
            <a:avLst/>
          </a:prstGeom>
          <a:noFill/>
        </p:spPr>
        <p:txBody>
          <a:bodyPr wrap="none" rtlCol="0">
            <a:spAutoFit/>
          </a:bodyPr>
          <a:lstStyle/>
          <a:p>
            <a:r>
              <a:rPr kumimoji="1" lang="ja-JP" altLang="en-US" sz="2000" dirty="0"/>
              <a:t>－</a:t>
            </a:r>
            <a:endParaRPr kumimoji="1" lang="ja-JP" altLang="en-US" dirty="0"/>
          </a:p>
        </p:txBody>
      </p:sp>
    </p:spTree>
    <p:extLst>
      <p:ext uri="{BB962C8B-B14F-4D97-AF65-F5344CB8AC3E}">
        <p14:creationId xmlns:p14="http://schemas.microsoft.com/office/powerpoint/2010/main" val="28731929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238</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平成２８年度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問３１</a:t>
            </a:r>
          </a:p>
        </p:txBody>
      </p:sp>
      <p:sp>
        <p:nvSpPr>
          <p:cNvPr id="7" name="テキスト ボックス 6"/>
          <p:cNvSpPr txBox="1"/>
          <p:nvPr/>
        </p:nvSpPr>
        <p:spPr>
          <a:xfrm>
            <a:off x="611560" y="1412776"/>
            <a:ext cx="7920880" cy="1077218"/>
          </a:xfrm>
          <a:prstGeom prst="rect">
            <a:avLst/>
          </a:prstGeom>
          <a:noFill/>
        </p:spPr>
        <p:txBody>
          <a:bodyPr wrap="square" rtlCol="0">
            <a:spAutoFit/>
          </a:bodyPr>
          <a:lstStyle/>
          <a:p>
            <a:r>
              <a:rPr lang="ja-JP" altLang="en-US" sz="3200" dirty="0"/>
              <a:t>以下のうち、ハロゲン元素であるものを一つ選び、その番号を解答欄に記入しなさい。</a:t>
            </a:r>
            <a:endParaRPr kumimoji="1" lang="ja-JP" altLang="en-US" sz="3200" dirty="0"/>
          </a:p>
        </p:txBody>
      </p:sp>
      <p:sp>
        <p:nvSpPr>
          <p:cNvPr id="8" name="テキスト ボックス 7"/>
          <p:cNvSpPr txBox="1"/>
          <p:nvPr/>
        </p:nvSpPr>
        <p:spPr>
          <a:xfrm>
            <a:off x="2123728" y="3115193"/>
            <a:ext cx="1888659" cy="3046988"/>
          </a:xfrm>
          <a:prstGeom prst="rect">
            <a:avLst/>
          </a:prstGeom>
          <a:noFill/>
        </p:spPr>
        <p:txBody>
          <a:bodyPr wrap="none" rtlCol="0">
            <a:spAutoFit/>
          </a:bodyPr>
          <a:lstStyle/>
          <a:p>
            <a:r>
              <a:rPr kumimoji="1" lang="ja-JP" altLang="en-US" sz="4800" b="1" dirty="0">
                <a:latin typeface="+mn-ea"/>
                <a:ea typeface="+mn-ea"/>
              </a:rPr>
              <a:t>１　</a:t>
            </a:r>
            <a:r>
              <a:rPr kumimoji="1" lang="ja-JP" altLang="en-US" sz="4800" b="1" dirty="0">
                <a:latin typeface="ＭＳ Ｐ明朝" pitchFamily="18" charset="-128"/>
                <a:ea typeface="ＭＳ Ｐ明朝" pitchFamily="18" charset="-128"/>
              </a:rPr>
              <a:t>Ｈｅ</a:t>
            </a:r>
            <a:endParaRPr kumimoji="1" lang="en-US" altLang="ja-JP" sz="4800" b="1" dirty="0">
              <a:latin typeface="ＭＳ Ｐ明朝" pitchFamily="18" charset="-128"/>
              <a:ea typeface="ＭＳ Ｐ明朝" pitchFamily="18" charset="-128"/>
            </a:endParaRPr>
          </a:p>
          <a:p>
            <a:r>
              <a:rPr lang="ja-JP" altLang="en-US" sz="4800" b="1" dirty="0">
                <a:latin typeface="+mn-ea"/>
                <a:ea typeface="+mn-ea"/>
              </a:rPr>
              <a:t>２　　</a:t>
            </a:r>
            <a:r>
              <a:rPr lang="ja-JP" altLang="en-US" sz="4800" b="1" dirty="0">
                <a:latin typeface="ＭＳ Ｐ明朝" pitchFamily="18" charset="-128"/>
                <a:ea typeface="ＭＳ Ｐ明朝" pitchFamily="18" charset="-128"/>
              </a:rPr>
              <a:t>Ｉ</a:t>
            </a:r>
            <a:endParaRPr lang="en-US" altLang="ja-JP" sz="4800" b="1" dirty="0">
              <a:latin typeface="ＭＳ Ｐ明朝" pitchFamily="18" charset="-128"/>
              <a:ea typeface="ＭＳ Ｐ明朝" pitchFamily="18" charset="-128"/>
            </a:endParaRPr>
          </a:p>
          <a:p>
            <a:r>
              <a:rPr lang="ja-JP" altLang="en-US" sz="4800" b="1" dirty="0">
                <a:latin typeface="+mn-ea"/>
                <a:ea typeface="+mn-ea"/>
              </a:rPr>
              <a:t>３　  </a:t>
            </a:r>
            <a:r>
              <a:rPr lang="en-US" altLang="ja-JP" sz="4800" b="1" dirty="0">
                <a:latin typeface="ＭＳ 明朝" pitchFamily="17" charset="-128"/>
                <a:ea typeface="ＭＳ 明朝" pitchFamily="17" charset="-128"/>
              </a:rPr>
              <a:t>P</a:t>
            </a:r>
          </a:p>
          <a:p>
            <a:r>
              <a:rPr lang="ja-JP" altLang="en-US" sz="4800" b="1" dirty="0">
                <a:latin typeface="+mn-ea"/>
              </a:rPr>
              <a:t>４　  </a:t>
            </a:r>
            <a:r>
              <a:rPr lang="en-US" altLang="ja-JP" sz="4800" b="1" dirty="0">
                <a:latin typeface="ＭＳ Ｐ明朝" pitchFamily="18" charset="-128"/>
                <a:ea typeface="ＭＳ Ｐ明朝" pitchFamily="18" charset="-128"/>
              </a:rPr>
              <a:t>N</a:t>
            </a:r>
            <a:endParaRPr kumimoji="1" lang="ja-JP" altLang="en-US" sz="4800" b="1" dirty="0">
              <a:latin typeface="ＭＳ Ｐ明朝" pitchFamily="18" charset="-128"/>
              <a:ea typeface="ＭＳ Ｐ明朝" pitchFamily="18" charset="-128"/>
            </a:endParaRPr>
          </a:p>
        </p:txBody>
      </p:sp>
      <p:sp>
        <p:nvSpPr>
          <p:cNvPr id="9" name="正方形/長方形 8"/>
          <p:cNvSpPr/>
          <p:nvPr/>
        </p:nvSpPr>
        <p:spPr>
          <a:xfrm>
            <a:off x="2123728" y="3933056"/>
            <a:ext cx="2016224"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719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239</a:t>
            </a:fld>
            <a:endParaRPr lang="en-US" altLang="ja-JP"/>
          </a:p>
        </p:txBody>
      </p:sp>
      <p:pic>
        <p:nvPicPr>
          <p:cNvPr id="6" name="Picture 2" descr="ファイル:元素の分類.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80" y="475375"/>
            <a:ext cx="7560840" cy="423407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452320" y="1152250"/>
            <a:ext cx="432048" cy="288032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779912" y="692696"/>
            <a:ext cx="1296144" cy="36004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BF4D257-4497-42C4-A161-676F765AC6A2}"/>
              </a:ext>
            </a:extLst>
          </p:cNvPr>
          <p:cNvSpPr txBox="1"/>
          <p:nvPr/>
        </p:nvSpPr>
        <p:spPr>
          <a:xfrm>
            <a:off x="791580" y="4926766"/>
            <a:ext cx="8029326" cy="1692771"/>
          </a:xfrm>
          <a:prstGeom prst="rect">
            <a:avLst/>
          </a:prstGeom>
          <a:noFill/>
        </p:spPr>
        <p:txBody>
          <a:bodyPr wrap="square" rtlCol="0">
            <a:spAutoFit/>
          </a:bodyPr>
          <a:lstStyle/>
          <a:p>
            <a:r>
              <a:rPr lang="ja-JP" altLang="en-US" dirty="0"/>
              <a:t>ハロゲン元素</a:t>
            </a:r>
            <a:endParaRPr lang="en-US" altLang="ja-JP" dirty="0"/>
          </a:p>
          <a:p>
            <a:r>
              <a:rPr lang="ja-JP" altLang="en-US" sz="2000" dirty="0"/>
              <a:t>周期表第</a:t>
            </a:r>
            <a:r>
              <a:rPr lang="en-US" altLang="ja-JP" sz="2000" dirty="0"/>
              <a:t>17</a:t>
            </a:r>
            <a:r>
              <a:rPr lang="ja-JP" altLang="en-US" sz="2000" dirty="0"/>
              <a:t>族に属する</a:t>
            </a:r>
            <a:r>
              <a:rPr lang="en-US" altLang="ja-JP" sz="2000" dirty="0"/>
              <a:t>F</a:t>
            </a:r>
            <a:r>
              <a:rPr lang="ja-JP" altLang="en-US" sz="2000" dirty="0" err="1"/>
              <a:t>，</a:t>
            </a:r>
            <a:r>
              <a:rPr lang="en-US" altLang="ja-JP" sz="2000" dirty="0"/>
              <a:t>Cl</a:t>
            </a:r>
            <a:r>
              <a:rPr lang="ja-JP" altLang="en-US" sz="2000" dirty="0" err="1"/>
              <a:t>，</a:t>
            </a:r>
            <a:r>
              <a:rPr lang="en-US" altLang="ja-JP" sz="2000" dirty="0"/>
              <a:t>Br</a:t>
            </a:r>
            <a:r>
              <a:rPr lang="ja-JP" altLang="en-US" sz="2000" dirty="0" err="1"/>
              <a:t>，</a:t>
            </a:r>
            <a:r>
              <a:rPr lang="en-US" altLang="ja-JP" sz="2000" dirty="0"/>
              <a:t>I</a:t>
            </a:r>
            <a:r>
              <a:rPr lang="ja-JP" altLang="en-US" sz="2000" dirty="0" err="1"/>
              <a:t>，</a:t>
            </a:r>
            <a:r>
              <a:rPr lang="en-US" altLang="ja-JP" sz="2000" dirty="0"/>
              <a:t>At</a:t>
            </a:r>
            <a:r>
              <a:rPr lang="ja-JP" altLang="en-US" sz="2000" dirty="0"/>
              <a:t>の元素をいう。元素中最も電気的に陰性で，すべて１価の陰イオンとなりやすく，金属イオンと塩</a:t>
            </a:r>
            <a:r>
              <a:rPr lang="en-US" altLang="ja-JP" sz="2000" dirty="0"/>
              <a:t>(</a:t>
            </a:r>
            <a:r>
              <a:rPr lang="ja-JP" altLang="en-US" sz="2000" dirty="0"/>
              <a:t>えん</a:t>
            </a:r>
            <a:r>
              <a:rPr lang="en-US" altLang="ja-JP" sz="2000" dirty="0"/>
              <a:t>)</a:t>
            </a:r>
            <a:r>
              <a:rPr lang="ja-JP" altLang="en-US" sz="2000" dirty="0"/>
              <a:t>をつくりやすい。ハロゲン</a:t>
            </a:r>
            <a:r>
              <a:rPr lang="en-US" altLang="ja-JP" sz="2000" dirty="0"/>
              <a:t>halogen</a:t>
            </a:r>
            <a:r>
              <a:rPr lang="ja-JP" altLang="en-US" sz="2000" dirty="0"/>
              <a:t>はギリシア語の</a:t>
            </a:r>
            <a:r>
              <a:rPr lang="en-US" altLang="ja-JP" sz="2000" dirty="0"/>
              <a:t>〈</a:t>
            </a:r>
            <a:r>
              <a:rPr lang="ja-JP" altLang="en-US" sz="2000" dirty="0"/>
              <a:t>塩をつくる</a:t>
            </a:r>
            <a:r>
              <a:rPr lang="en-US" altLang="ja-JP" sz="2000" dirty="0"/>
              <a:t>〉</a:t>
            </a:r>
            <a:r>
              <a:rPr lang="ja-JP" altLang="en-US" sz="2000" dirty="0"/>
              <a:t>を意味する語に由来。</a:t>
            </a:r>
            <a:endParaRPr kumimoji="1" lang="ja-JP" altLang="en-US" sz="2000" dirty="0"/>
          </a:p>
        </p:txBody>
      </p:sp>
    </p:spTree>
    <p:extLst>
      <p:ext uri="{BB962C8B-B14F-4D97-AF65-F5344CB8AC3E}">
        <p14:creationId xmlns:p14="http://schemas.microsoft.com/office/powerpoint/2010/main" val="2881183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24</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平成１９年度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問４０</a:t>
            </a:r>
          </a:p>
        </p:txBody>
      </p:sp>
      <p:sp>
        <p:nvSpPr>
          <p:cNvPr id="7" name="テキスト ボックス 6"/>
          <p:cNvSpPr txBox="1"/>
          <p:nvPr/>
        </p:nvSpPr>
        <p:spPr>
          <a:xfrm>
            <a:off x="771436" y="1396145"/>
            <a:ext cx="8049036" cy="1815882"/>
          </a:xfrm>
          <a:prstGeom prst="rect">
            <a:avLst/>
          </a:prstGeom>
          <a:noFill/>
        </p:spPr>
        <p:txBody>
          <a:bodyPr wrap="square" rtlCol="0">
            <a:spAutoFit/>
          </a:bodyPr>
          <a:lstStyle/>
          <a:p>
            <a:r>
              <a:rPr kumimoji="1" lang="ja-JP" altLang="en-US" sz="2800" dirty="0"/>
              <a:t>次の器具のうち、正確な濃度の溶液を調整するときに溶液の体積を正確に一定にするために用いるもので、正しいものを下から一つ選び、その番号を解答欄に記入しなさい。</a:t>
            </a:r>
            <a:endParaRPr kumimoji="1" lang="en-US" altLang="ja-JP" sz="2800" dirty="0"/>
          </a:p>
        </p:txBody>
      </p:sp>
      <p:sp>
        <p:nvSpPr>
          <p:cNvPr id="8" name="テキスト ボックス 7"/>
          <p:cNvSpPr txBox="1"/>
          <p:nvPr/>
        </p:nvSpPr>
        <p:spPr>
          <a:xfrm>
            <a:off x="2627784" y="3642958"/>
            <a:ext cx="3616696" cy="2554545"/>
          </a:xfrm>
          <a:prstGeom prst="rect">
            <a:avLst/>
          </a:prstGeom>
          <a:noFill/>
        </p:spPr>
        <p:txBody>
          <a:bodyPr wrap="none" rtlCol="0">
            <a:spAutoFit/>
          </a:bodyPr>
          <a:lstStyle/>
          <a:p>
            <a:r>
              <a:rPr kumimoji="1" lang="ja-JP" altLang="en-US" sz="4000" b="1" dirty="0">
                <a:latin typeface="+mn-ea"/>
                <a:ea typeface="+mn-ea"/>
              </a:rPr>
              <a:t>１　試験管</a:t>
            </a:r>
            <a:endParaRPr kumimoji="1" lang="en-US" altLang="ja-JP" sz="4000" b="1" dirty="0">
              <a:latin typeface="+mn-ea"/>
              <a:ea typeface="+mn-ea"/>
            </a:endParaRPr>
          </a:p>
          <a:p>
            <a:r>
              <a:rPr lang="ja-JP" altLang="en-US" sz="4000" b="1" dirty="0">
                <a:latin typeface="+mn-ea"/>
                <a:ea typeface="+mn-ea"/>
              </a:rPr>
              <a:t>２　ビーカー</a:t>
            </a:r>
            <a:endParaRPr lang="en-US" altLang="ja-JP" sz="4000" b="1" dirty="0">
              <a:latin typeface="+mn-ea"/>
              <a:ea typeface="+mn-ea"/>
            </a:endParaRPr>
          </a:p>
          <a:p>
            <a:r>
              <a:rPr lang="ja-JP" altLang="en-US" sz="4000" b="1" dirty="0">
                <a:latin typeface="+mn-ea"/>
                <a:ea typeface="+mn-ea"/>
              </a:rPr>
              <a:t>３　メスフラスコ</a:t>
            </a:r>
            <a:endParaRPr lang="en-US" altLang="ja-JP" sz="4000" b="1" dirty="0">
              <a:latin typeface="+mn-ea"/>
              <a:ea typeface="+mn-ea"/>
            </a:endParaRPr>
          </a:p>
          <a:p>
            <a:r>
              <a:rPr lang="ja-JP" altLang="en-US" sz="4000" b="1" dirty="0">
                <a:latin typeface="+mn-ea"/>
                <a:ea typeface="+mn-ea"/>
              </a:rPr>
              <a:t>４　三角フラスコ</a:t>
            </a:r>
            <a:endParaRPr lang="en-US" altLang="ja-JP" sz="4000" b="1" dirty="0">
              <a:latin typeface="+mn-ea"/>
              <a:ea typeface="+mn-ea"/>
            </a:endParaRPr>
          </a:p>
        </p:txBody>
      </p:sp>
      <p:sp>
        <p:nvSpPr>
          <p:cNvPr id="9" name="正方形/長方形 8"/>
          <p:cNvSpPr/>
          <p:nvPr/>
        </p:nvSpPr>
        <p:spPr>
          <a:xfrm>
            <a:off x="2512476" y="4920231"/>
            <a:ext cx="3859724" cy="59700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760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240</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２８</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問３２</a:t>
            </a:r>
          </a:p>
        </p:txBody>
      </p:sp>
      <p:sp>
        <p:nvSpPr>
          <p:cNvPr id="7" name="テキスト ボックス 6"/>
          <p:cNvSpPr txBox="1"/>
          <p:nvPr/>
        </p:nvSpPr>
        <p:spPr>
          <a:xfrm>
            <a:off x="611560" y="1277295"/>
            <a:ext cx="7920880" cy="830997"/>
          </a:xfrm>
          <a:prstGeom prst="rect">
            <a:avLst/>
          </a:prstGeom>
          <a:noFill/>
        </p:spPr>
        <p:txBody>
          <a:bodyPr wrap="square" rtlCol="0">
            <a:spAutoFit/>
          </a:bodyPr>
          <a:lstStyle/>
          <a:p>
            <a:r>
              <a:rPr kumimoji="1" lang="ja-JP" altLang="en-US" dirty="0"/>
              <a:t>アルカンに関する以下の記述のうち、正しい組合せを下から一つ選び、その番号を解答欄に記入しなさい。</a:t>
            </a:r>
          </a:p>
        </p:txBody>
      </p:sp>
      <p:sp>
        <p:nvSpPr>
          <p:cNvPr id="13" name="正方形/長方形 12"/>
          <p:cNvSpPr/>
          <p:nvPr/>
        </p:nvSpPr>
        <p:spPr>
          <a:xfrm>
            <a:off x="2987824" y="5032241"/>
            <a:ext cx="2592288" cy="49927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3D575021-FA62-443C-B6CD-303E1B0DBCEE}"/>
              </a:ext>
            </a:extLst>
          </p:cNvPr>
          <p:cNvSpPr txBox="1"/>
          <p:nvPr/>
        </p:nvSpPr>
        <p:spPr>
          <a:xfrm>
            <a:off x="572593" y="2415613"/>
            <a:ext cx="7984878" cy="1323439"/>
          </a:xfrm>
          <a:prstGeom prst="rect">
            <a:avLst/>
          </a:prstGeom>
          <a:noFill/>
        </p:spPr>
        <p:txBody>
          <a:bodyPr wrap="none" rtlCol="0">
            <a:spAutoFit/>
          </a:bodyPr>
          <a:lstStyle/>
          <a:p>
            <a:r>
              <a:rPr kumimoji="1" lang="ja-JP" altLang="en-US" sz="2000" dirty="0"/>
              <a:t>ア　室温において、炭素原子の数が</a:t>
            </a:r>
            <a:r>
              <a:rPr kumimoji="1" lang="en-US" altLang="ja-JP" sz="2000" dirty="0"/>
              <a:t>6</a:t>
            </a:r>
            <a:r>
              <a:rPr kumimoji="1" lang="ja-JP" altLang="en-US" sz="2000" dirty="0"/>
              <a:t>以上の直鎖アルカンは気体である。</a:t>
            </a:r>
            <a:endParaRPr kumimoji="1" lang="en-US" altLang="ja-JP" sz="2000" dirty="0"/>
          </a:p>
          <a:p>
            <a:r>
              <a:rPr kumimoji="1" lang="ja-JP" altLang="en-US" sz="2000" dirty="0"/>
              <a:t>イ　分子式Ｃ</a:t>
            </a:r>
            <a:r>
              <a:rPr kumimoji="1" lang="en-US" altLang="ja-JP" sz="2000" dirty="0"/>
              <a:t>6</a:t>
            </a:r>
            <a:r>
              <a:rPr kumimoji="1" lang="ja-JP" altLang="en-US" sz="2000" dirty="0"/>
              <a:t>Ｈ</a:t>
            </a:r>
            <a:r>
              <a:rPr kumimoji="1" lang="en-US" altLang="ja-JP" sz="2000" dirty="0"/>
              <a:t>14</a:t>
            </a:r>
            <a:r>
              <a:rPr kumimoji="1" lang="ja-JP" altLang="en-US" sz="2000" dirty="0"/>
              <a:t>のアルカンの構造異性体は</a:t>
            </a:r>
            <a:r>
              <a:rPr kumimoji="1" lang="en-US" altLang="ja-JP" sz="2000" dirty="0"/>
              <a:t>5</a:t>
            </a:r>
            <a:r>
              <a:rPr kumimoji="1" lang="ja-JP" altLang="en-US" sz="2000" dirty="0"/>
              <a:t>種類である。</a:t>
            </a:r>
            <a:endParaRPr kumimoji="1" lang="en-US" altLang="ja-JP" sz="2000" dirty="0"/>
          </a:p>
          <a:p>
            <a:r>
              <a:rPr kumimoji="1" lang="ja-JP" altLang="en-US" sz="2000" dirty="0"/>
              <a:t>ウ　メタン分子は立方体の形をしている</a:t>
            </a:r>
            <a:endParaRPr kumimoji="1" lang="en-US" altLang="ja-JP" sz="2000" dirty="0"/>
          </a:p>
          <a:p>
            <a:r>
              <a:rPr kumimoji="1" lang="ja-JP" altLang="en-US" sz="2000" dirty="0"/>
              <a:t>エ　Ｃ</a:t>
            </a:r>
            <a:r>
              <a:rPr kumimoji="1" lang="en-US" altLang="ja-JP" sz="2000" dirty="0"/>
              <a:t>3</a:t>
            </a:r>
            <a:r>
              <a:rPr kumimoji="1" lang="ja-JP" altLang="en-US" sz="2000" dirty="0"/>
              <a:t>Ｈ</a:t>
            </a:r>
            <a:r>
              <a:rPr kumimoji="1" lang="en-US" altLang="ja-JP" sz="2000" dirty="0"/>
              <a:t>8</a:t>
            </a:r>
            <a:r>
              <a:rPr kumimoji="1" lang="ja-JP" altLang="en-US" sz="2000" dirty="0"/>
              <a:t>はプロパンである。</a:t>
            </a:r>
            <a:endParaRPr kumimoji="1" lang="en-US" altLang="ja-JP" sz="2000" dirty="0"/>
          </a:p>
        </p:txBody>
      </p:sp>
      <p:sp>
        <p:nvSpPr>
          <p:cNvPr id="10" name="テキスト ボックス 9">
            <a:extLst>
              <a:ext uri="{FF2B5EF4-FFF2-40B4-BE49-F238E27FC236}">
                <a16:creationId xmlns:a16="http://schemas.microsoft.com/office/drawing/2014/main" id="{9BC88ED3-971D-40B0-8F80-BC36D86B3B0A}"/>
              </a:ext>
            </a:extLst>
          </p:cNvPr>
          <p:cNvSpPr txBox="1"/>
          <p:nvPr/>
        </p:nvSpPr>
        <p:spPr>
          <a:xfrm>
            <a:off x="3131840" y="4003013"/>
            <a:ext cx="2175596" cy="2062103"/>
          </a:xfrm>
          <a:prstGeom prst="rect">
            <a:avLst/>
          </a:prstGeom>
          <a:noFill/>
        </p:spPr>
        <p:txBody>
          <a:bodyPr wrap="none" rtlCol="0">
            <a:spAutoFit/>
          </a:bodyPr>
          <a:lstStyle/>
          <a:p>
            <a:r>
              <a:rPr kumimoji="1" lang="ja-JP" altLang="en-US" sz="3200" dirty="0"/>
              <a:t>１　（ア、イ）</a:t>
            </a:r>
            <a:endParaRPr kumimoji="1" lang="en-US" altLang="ja-JP" sz="3200" dirty="0"/>
          </a:p>
          <a:p>
            <a:r>
              <a:rPr kumimoji="1" lang="ja-JP" altLang="en-US" sz="3200" dirty="0"/>
              <a:t>２　（ア、ウ）</a:t>
            </a:r>
            <a:endParaRPr kumimoji="1" lang="en-US" altLang="ja-JP" sz="3200" dirty="0"/>
          </a:p>
          <a:p>
            <a:r>
              <a:rPr kumimoji="1" lang="ja-JP" altLang="en-US" sz="3200" dirty="0"/>
              <a:t>３　（イ、エ）</a:t>
            </a:r>
            <a:endParaRPr kumimoji="1" lang="en-US" altLang="ja-JP" sz="3200" dirty="0"/>
          </a:p>
          <a:p>
            <a:r>
              <a:rPr kumimoji="1" lang="ja-JP" altLang="en-US" sz="3200" dirty="0"/>
              <a:t>４　（ウ、エ）</a:t>
            </a:r>
          </a:p>
        </p:txBody>
      </p:sp>
    </p:spTree>
    <p:extLst>
      <p:ext uri="{BB962C8B-B14F-4D97-AF65-F5344CB8AC3E}">
        <p14:creationId xmlns:p14="http://schemas.microsoft.com/office/powerpoint/2010/main" val="115888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5D9EBE4-0529-4B25-A40B-74289004BE70}"/>
              </a:ext>
            </a:extLst>
          </p:cNvPr>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a:extLst>
              <a:ext uri="{FF2B5EF4-FFF2-40B4-BE49-F238E27FC236}">
                <a16:creationId xmlns:a16="http://schemas.microsoft.com/office/drawing/2014/main" id="{150BA7BF-3BB7-498B-BBF8-9885C7731308}"/>
              </a:ext>
            </a:extLst>
          </p:cNvPr>
          <p:cNvSpPr>
            <a:spLocks noGrp="1"/>
          </p:cNvSpPr>
          <p:nvPr>
            <p:ph type="sldNum" sz="quarter" idx="12"/>
          </p:nvPr>
        </p:nvSpPr>
        <p:spPr/>
        <p:txBody>
          <a:bodyPr/>
          <a:lstStyle/>
          <a:p>
            <a:pPr>
              <a:defRPr/>
            </a:pPr>
            <a:fld id="{932DFECD-DFEF-4472-8401-E574EC170895}" type="slidenum">
              <a:rPr lang="en-US" altLang="ja-JP" smtClean="0"/>
              <a:pPr>
                <a:defRPr/>
              </a:pPr>
              <a:t>241</a:t>
            </a:fld>
            <a:endParaRPr lang="en-US" altLang="ja-JP"/>
          </a:p>
        </p:txBody>
      </p:sp>
      <p:pic>
        <p:nvPicPr>
          <p:cNvPr id="18" name="図 17">
            <a:extLst>
              <a:ext uri="{FF2B5EF4-FFF2-40B4-BE49-F238E27FC236}">
                <a16:creationId xmlns:a16="http://schemas.microsoft.com/office/drawing/2014/main" id="{2CDB2ACF-2BB5-4CEA-9B12-1F06E36BD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548680"/>
            <a:ext cx="8877300" cy="5334000"/>
          </a:xfrm>
          <a:prstGeom prst="rect">
            <a:avLst/>
          </a:prstGeom>
        </p:spPr>
      </p:pic>
    </p:spTree>
    <p:extLst>
      <p:ext uri="{BB962C8B-B14F-4D97-AF65-F5344CB8AC3E}">
        <p14:creationId xmlns:p14="http://schemas.microsoft.com/office/powerpoint/2010/main" val="1005601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A7D184A-4FF0-4F67-94FD-06492ED24192}"/>
              </a:ext>
            </a:extLst>
          </p:cNvPr>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a:extLst>
              <a:ext uri="{FF2B5EF4-FFF2-40B4-BE49-F238E27FC236}">
                <a16:creationId xmlns:a16="http://schemas.microsoft.com/office/drawing/2014/main" id="{EC821C19-47A3-4621-B429-E1C525645191}"/>
              </a:ext>
            </a:extLst>
          </p:cNvPr>
          <p:cNvSpPr>
            <a:spLocks noGrp="1"/>
          </p:cNvSpPr>
          <p:nvPr>
            <p:ph type="sldNum" sz="quarter" idx="12"/>
          </p:nvPr>
        </p:nvSpPr>
        <p:spPr/>
        <p:txBody>
          <a:bodyPr/>
          <a:lstStyle/>
          <a:p>
            <a:pPr>
              <a:defRPr/>
            </a:pPr>
            <a:fld id="{932DFECD-DFEF-4472-8401-E574EC170895}" type="slidenum">
              <a:rPr lang="en-US" altLang="ja-JP" smtClean="0"/>
              <a:pPr>
                <a:defRPr/>
              </a:pPr>
              <a:t>242</a:t>
            </a:fld>
            <a:endParaRPr lang="en-US" altLang="ja-JP"/>
          </a:p>
        </p:txBody>
      </p:sp>
      <p:pic>
        <p:nvPicPr>
          <p:cNvPr id="7" name="図 6">
            <a:extLst>
              <a:ext uri="{FF2B5EF4-FFF2-40B4-BE49-F238E27FC236}">
                <a16:creationId xmlns:a16="http://schemas.microsoft.com/office/drawing/2014/main" id="{4C8EF2AB-90C3-4E7E-BF3E-974C1A2CD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 y="476672"/>
            <a:ext cx="8934450" cy="5257800"/>
          </a:xfrm>
          <a:prstGeom prst="rect">
            <a:avLst/>
          </a:prstGeom>
        </p:spPr>
      </p:pic>
    </p:spTree>
    <p:extLst>
      <p:ext uri="{BB962C8B-B14F-4D97-AF65-F5344CB8AC3E}">
        <p14:creationId xmlns:p14="http://schemas.microsoft.com/office/powerpoint/2010/main" val="106502948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243</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２８</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問３３</a:t>
            </a:r>
          </a:p>
        </p:txBody>
      </p:sp>
      <p:sp>
        <p:nvSpPr>
          <p:cNvPr id="7" name="テキスト ボックス 6"/>
          <p:cNvSpPr txBox="1"/>
          <p:nvPr/>
        </p:nvSpPr>
        <p:spPr>
          <a:xfrm>
            <a:off x="251520" y="1120615"/>
            <a:ext cx="8640960" cy="923330"/>
          </a:xfrm>
          <a:prstGeom prst="rect">
            <a:avLst/>
          </a:prstGeom>
          <a:noFill/>
        </p:spPr>
        <p:txBody>
          <a:bodyPr wrap="square" rtlCol="0">
            <a:spAutoFit/>
          </a:bodyPr>
          <a:lstStyle/>
          <a:p>
            <a:r>
              <a:rPr lang="ja-JP" altLang="en-US" sz="1800" dirty="0"/>
              <a:t>エタノールの反応に関する以下の記述について、（　 ）の中に入れるべき字句の正しい組み合わせを下から一つ選び、その番号を解答欄に記入しなさい。なお、同じ記号の（ 　）内には同じ字句が入ります。</a:t>
            </a:r>
            <a:endParaRPr kumimoji="1" lang="ja-JP" altLang="en-US" sz="1800" dirty="0"/>
          </a:p>
        </p:txBody>
      </p:sp>
      <p:sp>
        <p:nvSpPr>
          <p:cNvPr id="13" name="正方形/長方形 12"/>
          <p:cNvSpPr/>
          <p:nvPr/>
        </p:nvSpPr>
        <p:spPr>
          <a:xfrm>
            <a:off x="539552" y="4264871"/>
            <a:ext cx="8352928" cy="38826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3D575021-FA62-443C-B6CD-303E1B0DBCEE}"/>
              </a:ext>
            </a:extLst>
          </p:cNvPr>
          <p:cNvSpPr txBox="1"/>
          <p:nvPr/>
        </p:nvSpPr>
        <p:spPr>
          <a:xfrm>
            <a:off x="327597" y="2354261"/>
            <a:ext cx="8640960" cy="1061829"/>
          </a:xfrm>
          <a:prstGeom prst="rect">
            <a:avLst/>
          </a:prstGeom>
          <a:noFill/>
        </p:spPr>
        <p:txBody>
          <a:bodyPr wrap="square" rtlCol="0">
            <a:spAutoFit/>
          </a:bodyPr>
          <a:lstStyle/>
          <a:p>
            <a:r>
              <a:rPr lang="ja-JP" altLang="en-US" sz="2100" dirty="0"/>
              <a:t>エタノールに希硫酸と二クロム酸カリウムを加えて熱すると（ ア ）を発生する。</a:t>
            </a:r>
          </a:p>
          <a:p>
            <a:r>
              <a:rPr lang="ja-JP" altLang="en-US" sz="2100" dirty="0"/>
              <a:t>（ ア ）は水に溶けやすく、容易に酸化されて（ イ ）になる。また、エタノールに濃硫酸を加えて１６０℃～１７０℃に熱すると、（ ウ ）を生じる。</a:t>
            </a:r>
            <a:endParaRPr kumimoji="1" lang="en-US" altLang="ja-JP" sz="2100" dirty="0"/>
          </a:p>
        </p:txBody>
      </p:sp>
      <p:sp>
        <p:nvSpPr>
          <p:cNvPr id="10" name="テキスト ボックス 9">
            <a:extLst>
              <a:ext uri="{FF2B5EF4-FFF2-40B4-BE49-F238E27FC236}">
                <a16:creationId xmlns:a16="http://schemas.microsoft.com/office/drawing/2014/main" id="{9BC88ED3-971D-40B0-8F80-BC36D86B3B0A}"/>
              </a:ext>
            </a:extLst>
          </p:cNvPr>
          <p:cNvSpPr txBox="1"/>
          <p:nvPr/>
        </p:nvSpPr>
        <p:spPr>
          <a:xfrm>
            <a:off x="539552" y="3885489"/>
            <a:ext cx="8352928" cy="1938992"/>
          </a:xfrm>
          <a:prstGeom prst="rect">
            <a:avLst/>
          </a:prstGeom>
          <a:noFill/>
        </p:spPr>
        <p:txBody>
          <a:bodyPr wrap="square" rtlCol="0">
            <a:spAutoFit/>
          </a:bodyPr>
          <a:lstStyle/>
          <a:p>
            <a:r>
              <a:rPr lang="en-US" altLang="ja-JP" dirty="0"/>
              <a:t>	</a:t>
            </a:r>
            <a:r>
              <a:rPr lang="ja-JP" altLang="en-US" dirty="0"/>
              <a:t>ア</a:t>
            </a:r>
            <a:r>
              <a:rPr lang="en-US" altLang="ja-JP" dirty="0"/>
              <a:t>		</a:t>
            </a:r>
            <a:r>
              <a:rPr lang="ja-JP" altLang="en-US" dirty="0"/>
              <a:t>　　</a:t>
            </a:r>
            <a:r>
              <a:rPr lang="en-US" altLang="ja-JP" dirty="0"/>
              <a:t>	</a:t>
            </a:r>
            <a:r>
              <a:rPr lang="ja-JP" altLang="en-US" dirty="0"/>
              <a:t>　イ</a:t>
            </a:r>
            <a:r>
              <a:rPr lang="en-US" altLang="ja-JP" dirty="0"/>
              <a:t>		</a:t>
            </a:r>
            <a:r>
              <a:rPr lang="ja-JP" altLang="en-US" dirty="0"/>
              <a:t>　　　　ウ</a:t>
            </a:r>
          </a:p>
          <a:p>
            <a:r>
              <a:rPr lang="ja-JP" altLang="en-US" dirty="0"/>
              <a:t>１　 アセトアルデヒド</a:t>
            </a:r>
            <a:r>
              <a:rPr lang="en-US" altLang="ja-JP" dirty="0"/>
              <a:t>		</a:t>
            </a:r>
            <a:r>
              <a:rPr lang="ja-JP" altLang="en-US" dirty="0"/>
              <a:t>酢酸</a:t>
            </a:r>
            <a:r>
              <a:rPr lang="en-US" altLang="ja-JP" dirty="0"/>
              <a:t>		</a:t>
            </a:r>
            <a:r>
              <a:rPr lang="ja-JP" altLang="en-US" dirty="0"/>
              <a:t>エチレン</a:t>
            </a:r>
          </a:p>
          <a:p>
            <a:r>
              <a:rPr lang="ja-JP" altLang="en-US" dirty="0"/>
              <a:t>２ 　ホルムアルデヒド</a:t>
            </a:r>
            <a:r>
              <a:rPr lang="en-US" altLang="ja-JP" dirty="0"/>
              <a:t>		</a:t>
            </a:r>
            <a:r>
              <a:rPr lang="ja-JP" altLang="en-US" dirty="0"/>
              <a:t>ぎ酸</a:t>
            </a:r>
            <a:r>
              <a:rPr lang="en-US" altLang="ja-JP" dirty="0"/>
              <a:t>		</a:t>
            </a:r>
            <a:r>
              <a:rPr lang="ja-JP" altLang="en-US" dirty="0"/>
              <a:t>エチレン</a:t>
            </a:r>
          </a:p>
          <a:p>
            <a:r>
              <a:rPr lang="ja-JP" altLang="en-US" dirty="0"/>
              <a:t>３ 　アセトアルデヒド</a:t>
            </a:r>
            <a:r>
              <a:rPr lang="en-US" altLang="ja-JP" dirty="0"/>
              <a:t>		</a:t>
            </a:r>
            <a:r>
              <a:rPr lang="ja-JP" altLang="en-US" dirty="0"/>
              <a:t>ぎ酸</a:t>
            </a:r>
            <a:r>
              <a:rPr lang="en-US" altLang="ja-JP" dirty="0"/>
              <a:t>		</a:t>
            </a:r>
            <a:r>
              <a:rPr lang="ja-JP" altLang="en-US" dirty="0"/>
              <a:t>ジエチルエーテル</a:t>
            </a:r>
          </a:p>
          <a:p>
            <a:r>
              <a:rPr lang="ja-JP" altLang="en-US" dirty="0"/>
              <a:t>４ 　ホルムアルデヒド</a:t>
            </a:r>
            <a:r>
              <a:rPr lang="en-US" altLang="ja-JP" dirty="0"/>
              <a:t>		</a:t>
            </a:r>
            <a:r>
              <a:rPr lang="ja-JP" altLang="en-US" dirty="0"/>
              <a:t>酢酸 </a:t>
            </a:r>
            <a:r>
              <a:rPr lang="en-US" altLang="ja-JP" dirty="0"/>
              <a:t>		</a:t>
            </a:r>
            <a:r>
              <a:rPr lang="ja-JP" altLang="en-US" dirty="0"/>
              <a:t>ジエチルエーテル</a:t>
            </a:r>
            <a:endParaRPr kumimoji="1" lang="ja-JP" altLang="en-US" sz="3200" dirty="0"/>
          </a:p>
        </p:txBody>
      </p:sp>
    </p:spTree>
    <p:extLst>
      <p:ext uri="{BB962C8B-B14F-4D97-AF65-F5344CB8AC3E}">
        <p14:creationId xmlns:p14="http://schemas.microsoft.com/office/powerpoint/2010/main" val="176707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76A0C07-6290-4E65-9420-F0D7191F3C1B}"/>
              </a:ext>
            </a:extLst>
          </p:cNvPr>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a:extLst>
              <a:ext uri="{FF2B5EF4-FFF2-40B4-BE49-F238E27FC236}">
                <a16:creationId xmlns:a16="http://schemas.microsoft.com/office/drawing/2014/main" id="{4FFBC373-6C7A-4870-A928-FCF9AB2B8F1C}"/>
              </a:ext>
            </a:extLst>
          </p:cNvPr>
          <p:cNvSpPr>
            <a:spLocks noGrp="1"/>
          </p:cNvSpPr>
          <p:nvPr>
            <p:ph type="sldNum" sz="quarter" idx="12"/>
          </p:nvPr>
        </p:nvSpPr>
        <p:spPr/>
        <p:txBody>
          <a:bodyPr/>
          <a:lstStyle/>
          <a:p>
            <a:pPr>
              <a:defRPr/>
            </a:pPr>
            <a:fld id="{932DFECD-DFEF-4472-8401-E574EC170895}" type="slidenum">
              <a:rPr lang="en-US" altLang="ja-JP" smtClean="0"/>
              <a:pPr>
                <a:defRPr/>
              </a:pPr>
              <a:t>244</a:t>
            </a:fld>
            <a:endParaRPr lang="en-US" altLang="ja-JP"/>
          </a:p>
        </p:txBody>
      </p:sp>
      <p:sp>
        <p:nvSpPr>
          <p:cNvPr id="4" name="テキスト ボックス 3">
            <a:extLst>
              <a:ext uri="{FF2B5EF4-FFF2-40B4-BE49-F238E27FC236}">
                <a16:creationId xmlns:a16="http://schemas.microsoft.com/office/drawing/2014/main" id="{59896B56-7178-4B70-840C-6291E5FE98C9}"/>
              </a:ext>
            </a:extLst>
          </p:cNvPr>
          <p:cNvSpPr txBox="1"/>
          <p:nvPr/>
        </p:nvSpPr>
        <p:spPr>
          <a:xfrm>
            <a:off x="323528" y="891952"/>
            <a:ext cx="8352928" cy="4031873"/>
          </a:xfrm>
          <a:prstGeom prst="rect">
            <a:avLst/>
          </a:prstGeom>
          <a:noFill/>
        </p:spPr>
        <p:txBody>
          <a:bodyPr wrap="square" rtlCol="0">
            <a:spAutoFit/>
          </a:bodyPr>
          <a:lstStyle/>
          <a:p>
            <a:r>
              <a:rPr lang="ja-JP" altLang="en-US" sz="3200" dirty="0"/>
              <a:t>エタノールに</a:t>
            </a:r>
            <a:r>
              <a:rPr lang="ja-JP" altLang="en-US" sz="3200" dirty="0">
                <a:solidFill>
                  <a:srgbClr val="0070C0"/>
                </a:solidFill>
              </a:rPr>
              <a:t>希硫酸</a:t>
            </a:r>
            <a:r>
              <a:rPr lang="ja-JP" altLang="en-US" sz="3200" dirty="0"/>
              <a:t>と</a:t>
            </a:r>
            <a:r>
              <a:rPr lang="ja-JP" altLang="en-US" sz="3200" dirty="0">
                <a:solidFill>
                  <a:srgbClr val="0070C0"/>
                </a:solidFill>
              </a:rPr>
              <a:t>二クロム酸カリウム</a:t>
            </a:r>
            <a:r>
              <a:rPr lang="ja-JP" altLang="en-US" sz="3200" dirty="0"/>
              <a:t>を加えて熱すると</a:t>
            </a:r>
            <a:r>
              <a:rPr lang="ja-JP" altLang="en-US" sz="3200" dirty="0">
                <a:solidFill>
                  <a:srgbClr val="FF0000"/>
                </a:solidFill>
              </a:rPr>
              <a:t>アセトアルデヒド</a:t>
            </a:r>
            <a:r>
              <a:rPr lang="ja-JP" altLang="en-US" sz="3200" dirty="0"/>
              <a:t>を発生する。</a:t>
            </a:r>
            <a:endParaRPr lang="en-US" altLang="ja-JP" sz="3200" dirty="0"/>
          </a:p>
          <a:p>
            <a:endParaRPr lang="ja-JP" altLang="en-US" sz="3200" dirty="0"/>
          </a:p>
          <a:p>
            <a:r>
              <a:rPr lang="ja-JP" altLang="en-US" sz="3200" dirty="0">
                <a:solidFill>
                  <a:srgbClr val="0070C0"/>
                </a:solidFill>
              </a:rPr>
              <a:t>アセトアルデヒド</a:t>
            </a:r>
            <a:r>
              <a:rPr lang="ja-JP" altLang="en-US" sz="3200" dirty="0"/>
              <a:t>は水に溶けやすく、容易に酸化されて</a:t>
            </a:r>
            <a:r>
              <a:rPr lang="ja-JP" altLang="en-US" sz="3200" dirty="0">
                <a:solidFill>
                  <a:srgbClr val="FF0000"/>
                </a:solidFill>
              </a:rPr>
              <a:t>酢酸</a:t>
            </a:r>
            <a:r>
              <a:rPr lang="ja-JP" altLang="en-US" sz="3200" dirty="0"/>
              <a:t>になる。</a:t>
            </a:r>
            <a:endParaRPr lang="en-US" altLang="ja-JP" sz="3200" dirty="0"/>
          </a:p>
          <a:p>
            <a:endParaRPr lang="en-US" altLang="ja-JP" sz="3200" dirty="0"/>
          </a:p>
          <a:p>
            <a:r>
              <a:rPr lang="ja-JP" altLang="en-US" sz="3200" dirty="0"/>
              <a:t>また、エタノールに</a:t>
            </a:r>
            <a:r>
              <a:rPr lang="ja-JP" altLang="en-US" sz="3200" dirty="0">
                <a:solidFill>
                  <a:srgbClr val="0070C0"/>
                </a:solidFill>
              </a:rPr>
              <a:t>濃硫酸</a:t>
            </a:r>
            <a:r>
              <a:rPr lang="ja-JP" altLang="en-US" sz="3200" dirty="0"/>
              <a:t>を加えて１６０℃～１７０℃に熱すると、</a:t>
            </a:r>
            <a:r>
              <a:rPr lang="ja-JP" altLang="en-US" sz="3200" dirty="0">
                <a:solidFill>
                  <a:srgbClr val="FF0000"/>
                </a:solidFill>
              </a:rPr>
              <a:t>エチレン</a:t>
            </a:r>
            <a:r>
              <a:rPr lang="ja-JP" altLang="en-US" sz="3200" dirty="0"/>
              <a:t>を生じる。</a:t>
            </a:r>
            <a:endParaRPr lang="en-US" altLang="ja-JP" sz="3200" dirty="0"/>
          </a:p>
        </p:txBody>
      </p:sp>
    </p:spTree>
    <p:extLst>
      <p:ext uri="{BB962C8B-B14F-4D97-AF65-F5344CB8AC3E}">
        <p14:creationId xmlns:p14="http://schemas.microsoft.com/office/powerpoint/2010/main" val="163039265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245</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２８</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問３４</a:t>
            </a:r>
          </a:p>
        </p:txBody>
      </p:sp>
      <p:sp>
        <p:nvSpPr>
          <p:cNvPr id="7" name="テキスト ボックス 6"/>
          <p:cNvSpPr txBox="1"/>
          <p:nvPr/>
        </p:nvSpPr>
        <p:spPr>
          <a:xfrm>
            <a:off x="327201" y="1119704"/>
            <a:ext cx="8640960" cy="707886"/>
          </a:xfrm>
          <a:prstGeom prst="rect">
            <a:avLst/>
          </a:prstGeom>
          <a:noFill/>
        </p:spPr>
        <p:txBody>
          <a:bodyPr wrap="square" rtlCol="0">
            <a:spAutoFit/>
          </a:bodyPr>
          <a:lstStyle/>
          <a:p>
            <a:r>
              <a:rPr lang="ja-JP" altLang="en-US" sz="2000" dirty="0"/>
              <a:t>分解速度に関する以下の記述について、（ 　　）の中に入れるべき数字を下から一つ選び、その番号を解答欄に記入しなさい。</a:t>
            </a:r>
            <a:endParaRPr kumimoji="1" lang="ja-JP" altLang="en-US" sz="2000" dirty="0"/>
          </a:p>
        </p:txBody>
      </p:sp>
      <p:sp>
        <p:nvSpPr>
          <p:cNvPr id="13" name="正方形/長方形 12"/>
          <p:cNvSpPr/>
          <p:nvPr/>
        </p:nvSpPr>
        <p:spPr>
          <a:xfrm>
            <a:off x="612545" y="4545288"/>
            <a:ext cx="3599415" cy="46788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3D575021-FA62-443C-B6CD-303E1B0DBCEE}"/>
              </a:ext>
            </a:extLst>
          </p:cNvPr>
          <p:cNvSpPr txBox="1"/>
          <p:nvPr/>
        </p:nvSpPr>
        <p:spPr>
          <a:xfrm>
            <a:off x="395536" y="2071709"/>
            <a:ext cx="8640960" cy="1569660"/>
          </a:xfrm>
          <a:prstGeom prst="rect">
            <a:avLst/>
          </a:prstGeom>
          <a:noFill/>
        </p:spPr>
        <p:txBody>
          <a:bodyPr wrap="square" rtlCol="0">
            <a:spAutoFit/>
          </a:bodyPr>
          <a:lstStyle/>
          <a:p>
            <a:r>
              <a:rPr lang="ja-JP" altLang="en-US" dirty="0"/>
              <a:t>ある温度で、少量の酸化マンガン（</a:t>
            </a:r>
            <a:r>
              <a:rPr lang="en-US" altLang="ja-JP" dirty="0"/>
              <a:t>Ⅳ</a:t>
            </a:r>
            <a:r>
              <a:rPr lang="ja-JP" altLang="en-US" dirty="0"/>
              <a:t>）ＭｎＯ</a:t>
            </a:r>
            <a:r>
              <a:rPr lang="ja-JP" altLang="en-US" sz="2000" dirty="0"/>
              <a:t>２</a:t>
            </a:r>
            <a:r>
              <a:rPr lang="ja-JP" altLang="en-US" dirty="0"/>
              <a:t>に１．０ｍｏｌ／Ｌ過酸化水素Ｈ</a:t>
            </a:r>
            <a:r>
              <a:rPr lang="ja-JP" altLang="en-US" sz="2000" dirty="0"/>
              <a:t>２</a:t>
            </a:r>
            <a:r>
              <a:rPr lang="ja-JP" altLang="en-US" dirty="0"/>
              <a:t>Ｏ</a:t>
            </a:r>
            <a:r>
              <a:rPr lang="ja-JP" altLang="en-US" sz="2000" dirty="0"/>
              <a:t>２</a:t>
            </a:r>
            <a:r>
              <a:rPr lang="ja-JP" altLang="en-US" dirty="0"/>
              <a:t>水溶液８０．０ｃｍ</a:t>
            </a:r>
            <a:r>
              <a:rPr lang="ja-JP" altLang="en-US" baseline="30000" dirty="0"/>
              <a:t>３</a:t>
            </a:r>
            <a:r>
              <a:rPr lang="ja-JP" altLang="en-US" dirty="0"/>
              <a:t>を加えると、酸素Ｏ</a:t>
            </a:r>
            <a:r>
              <a:rPr lang="ja-JP" altLang="en-US" sz="2000" dirty="0"/>
              <a:t>２</a:t>
            </a:r>
            <a:r>
              <a:rPr lang="ja-JP" altLang="en-US" dirty="0"/>
              <a:t>が２０秒間に２．０</a:t>
            </a:r>
            <a:r>
              <a:rPr lang="en-US" altLang="ja-JP" dirty="0"/>
              <a:t>×</a:t>
            </a:r>
            <a:r>
              <a:rPr lang="ja-JP" altLang="en-US" dirty="0"/>
              <a:t>１０</a:t>
            </a:r>
            <a:r>
              <a:rPr lang="ja-JP" altLang="en-US" baseline="30000" dirty="0"/>
              <a:t>－３</a:t>
            </a:r>
            <a:r>
              <a:rPr lang="ja-JP" altLang="en-US" dirty="0"/>
              <a:t>ｍｏｌ発生した。</a:t>
            </a:r>
          </a:p>
          <a:p>
            <a:r>
              <a:rPr lang="ja-JP" altLang="en-US" dirty="0"/>
              <a:t>この間のＨ</a:t>
            </a:r>
            <a:r>
              <a:rPr lang="ja-JP" altLang="en-US" sz="2000" dirty="0"/>
              <a:t>２</a:t>
            </a:r>
            <a:r>
              <a:rPr lang="ja-JP" altLang="en-US" dirty="0"/>
              <a:t>Ｏ</a:t>
            </a:r>
            <a:r>
              <a:rPr lang="ja-JP" altLang="en-US" sz="2000" dirty="0"/>
              <a:t>２</a:t>
            </a:r>
            <a:r>
              <a:rPr lang="ja-JP" altLang="en-US" dirty="0"/>
              <a:t>の分解速度は（　　　　 ）ｍｏｌ／（Ｌ・ｓ）である。</a:t>
            </a:r>
            <a:endParaRPr kumimoji="1" lang="en-US" altLang="ja-JP" sz="2100" dirty="0"/>
          </a:p>
        </p:txBody>
      </p:sp>
      <p:sp>
        <p:nvSpPr>
          <p:cNvPr id="10" name="テキスト ボックス 9">
            <a:extLst>
              <a:ext uri="{FF2B5EF4-FFF2-40B4-BE49-F238E27FC236}">
                <a16:creationId xmlns:a16="http://schemas.microsoft.com/office/drawing/2014/main" id="{9BC88ED3-971D-40B0-8F80-BC36D86B3B0A}"/>
              </a:ext>
            </a:extLst>
          </p:cNvPr>
          <p:cNvSpPr txBox="1"/>
          <p:nvPr/>
        </p:nvSpPr>
        <p:spPr>
          <a:xfrm>
            <a:off x="612545" y="4010671"/>
            <a:ext cx="5543631" cy="2062103"/>
          </a:xfrm>
          <a:prstGeom prst="rect">
            <a:avLst/>
          </a:prstGeom>
          <a:noFill/>
        </p:spPr>
        <p:txBody>
          <a:bodyPr wrap="square" rtlCol="0">
            <a:spAutoFit/>
          </a:bodyPr>
          <a:lstStyle/>
          <a:p>
            <a:r>
              <a:rPr lang="ja-JP" altLang="en-US" sz="3200" dirty="0"/>
              <a:t>１　 １．２５</a:t>
            </a:r>
            <a:r>
              <a:rPr lang="en-US" altLang="ja-JP" sz="3200" dirty="0"/>
              <a:t>×</a:t>
            </a:r>
            <a:r>
              <a:rPr lang="ja-JP" altLang="en-US" sz="3200" dirty="0"/>
              <a:t>１０</a:t>
            </a:r>
            <a:r>
              <a:rPr lang="ja-JP" altLang="en-US" sz="3200" baseline="30000" dirty="0"/>
              <a:t>－３</a:t>
            </a:r>
          </a:p>
          <a:p>
            <a:r>
              <a:rPr lang="ja-JP" altLang="en-US" sz="3200" dirty="0"/>
              <a:t>２ 　２．５</a:t>
            </a:r>
            <a:r>
              <a:rPr lang="en-US" altLang="ja-JP" sz="3200" dirty="0"/>
              <a:t>×</a:t>
            </a:r>
            <a:r>
              <a:rPr lang="ja-JP" altLang="en-US" sz="3200" dirty="0"/>
              <a:t>１０</a:t>
            </a:r>
            <a:r>
              <a:rPr lang="ja-JP" altLang="en-US" sz="3200" baseline="30000" dirty="0"/>
              <a:t>－３</a:t>
            </a:r>
          </a:p>
          <a:p>
            <a:r>
              <a:rPr lang="ja-JP" altLang="en-US" sz="3200" dirty="0"/>
              <a:t>３ 　４．０</a:t>
            </a:r>
            <a:r>
              <a:rPr lang="en-US" altLang="ja-JP" sz="3200" dirty="0"/>
              <a:t>×</a:t>
            </a:r>
            <a:r>
              <a:rPr lang="ja-JP" altLang="en-US" sz="3200" dirty="0"/>
              <a:t>１０</a:t>
            </a:r>
            <a:r>
              <a:rPr lang="ja-JP" altLang="en-US" sz="3200" baseline="30000" dirty="0"/>
              <a:t>－３</a:t>
            </a:r>
          </a:p>
          <a:p>
            <a:r>
              <a:rPr lang="ja-JP" altLang="en-US" sz="3200" dirty="0"/>
              <a:t>４ 　８．０</a:t>
            </a:r>
            <a:r>
              <a:rPr lang="en-US" altLang="ja-JP" sz="3200" dirty="0"/>
              <a:t>×</a:t>
            </a:r>
            <a:r>
              <a:rPr lang="ja-JP" altLang="en-US" sz="3200" dirty="0"/>
              <a:t>１０</a:t>
            </a:r>
            <a:r>
              <a:rPr lang="ja-JP" altLang="en-US" sz="3200" baseline="30000" dirty="0"/>
              <a:t>－３</a:t>
            </a:r>
            <a:endParaRPr kumimoji="1" lang="ja-JP" altLang="en-US" sz="4000" baseline="30000" dirty="0"/>
          </a:p>
        </p:txBody>
      </p:sp>
    </p:spTree>
    <p:extLst>
      <p:ext uri="{BB962C8B-B14F-4D97-AF65-F5344CB8AC3E}">
        <p14:creationId xmlns:p14="http://schemas.microsoft.com/office/powerpoint/2010/main" val="377222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3F0A639-7BA7-45B4-A8FC-EAF21693B3D3}"/>
              </a:ext>
            </a:extLst>
          </p:cNvPr>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a:extLst>
              <a:ext uri="{FF2B5EF4-FFF2-40B4-BE49-F238E27FC236}">
                <a16:creationId xmlns:a16="http://schemas.microsoft.com/office/drawing/2014/main" id="{B2537F96-B082-403C-96DA-78735209E7F6}"/>
              </a:ext>
            </a:extLst>
          </p:cNvPr>
          <p:cNvSpPr>
            <a:spLocks noGrp="1"/>
          </p:cNvSpPr>
          <p:nvPr>
            <p:ph type="sldNum" sz="quarter" idx="12"/>
          </p:nvPr>
        </p:nvSpPr>
        <p:spPr/>
        <p:txBody>
          <a:bodyPr/>
          <a:lstStyle/>
          <a:p>
            <a:pPr>
              <a:defRPr/>
            </a:pPr>
            <a:fld id="{932DFECD-DFEF-4472-8401-E574EC170895}" type="slidenum">
              <a:rPr lang="en-US" altLang="ja-JP" smtClean="0"/>
              <a:pPr>
                <a:defRPr/>
              </a:pPr>
              <a:t>246</a:t>
            </a:fld>
            <a:endParaRPr lang="en-US" altLang="ja-JP"/>
          </a:p>
        </p:txBody>
      </p:sp>
      <p:sp>
        <p:nvSpPr>
          <p:cNvPr id="4" name="正方形/長方形 3">
            <a:extLst>
              <a:ext uri="{FF2B5EF4-FFF2-40B4-BE49-F238E27FC236}">
                <a16:creationId xmlns:a16="http://schemas.microsoft.com/office/drawing/2014/main" id="{DF629D8F-3C90-4BD2-BD02-7E8A23FCA134}"/>
              </a:ext>
            </a:extLst>
          </p:cNvPr>
          <p:cNvSpPr/>
          <p:nvPr/>
        </p:nvSpPr>
        <p:spPr>
          <a:xfrm>
            <a:off x="251520" y="243513"/>
            <a:ext cx="8784976" cy="5262979"/>
          </a:xfrm>
          <a:prstGeom prst="rect">
            <a:avLst/>
          </a:prstGeom>
        </p:spPr>
        <p:txBody>
          <a:bodyPr wrap="square">
            <a:spAutoFit/>
          </a:bodyPr>
          <a:lstStyle/>
          <a:p>
            <a:r>
              <a:rPr lang="ja-JP" altLang="en-US" sz="2800" dirty="0">
                <a:solidFill>
                  <a:srgbClr val="111111"/>
                </a:solidFill>
                <a:latin typeface="ヒラギノ角ゴ Pro W3"/>
              </a:rPr>
              <a:t>過酸化水素の分解反応</a:t>
            </a:r>
            <a:br>
              <a:rPr lang="ja-JP" altLang="en-US" sz="2800" dirty="0"/>
            </a:br>
            <a:r>
              <a:rPr lang="ja-JP" altLang="en-US" sz="2800" dirty="0">
                <a:solidFill>
                  <a:srgbClr val="111111"/>
                </a:solidFill>
                <a:latin typeface="ヒラギノ角ゴ Pro W3"/>
              </a:rPr>
              <a:t>２</a:t>
            </a:r>
            <a:r>
              <a:rPr lang="en-US" altLang="ja-JP" sz="2800" dirty="0">
                <a:solidFill>
                  <a:srgbClr val="111111"/>
                </a:solidFill>
                <a:latin typeface="ヒラギノ角ゴ Pro W3"/>
              </a:rPr>
              <a:t>H</a:t>
            </a:r>
            <a:r>
              <a:rPr lang="en-US" altLang="ja-JP" dirty="0">
                <a:solidFill>
                  <a:srgbClr val="111111"/>
                </a:solidFill>
                <a:latin typeface="ヒラギノ角ゴ Pro W3"/>
              </a:rPr>
              <a:t>2</a:t>
            </a:r>
            <a:r>
              <a:rPr lang="en-US" altLang="ja-JP" sz="2800" dirty="0">
                <a:solidFill>
                  <a:srgbClr val="111111"/>
                </a:solidFill>
                <a:latin typeface="ヒラギノ角ゴ Pro W3"/>
              </a:rPr>
              <a:t>O</a:t>
            </a:r>
            <a:r>
              <a:rPr lang="en-US" altLang="ja-JP" dirty="0">
                <a:solidFill>
                  <a:srgbClr val="111111"/>
                </a:solidFill>
                <a:latin typeface="ヒラギノ角ゴ Pro W3"/>
              </a:rPr>
              <a:t>2</a:t>
            </a:r>
            <a:r>
              <a:rPr lang="en-US" altLang="ja-JP" sz="2800" dirty="0">
                <a:solidFill>
                  <a:srgbClr val="111111"/>
                </a:solidFill>
                <a:latin typeface="ヒラギノ角ゴ Pro W3"/>
              </a:rPr>
              <a:t> → </a:t>
            </a:r>
            <a:r>
              <a:rPr lang="ja-JP" altLang="en-US" sz="2800" dirty="0">
                <a:solidFill>
                  <a:srgbClr val="111111"/>
                </a:solidFill>
                <a:latin typeface="ヒラギノ角ゴ Pro W3"/>
              </a:rPr>
              <a:t>２</a:t>
            </a:r>
            <a:r>
              <a:rPr lang="en-US" altLang="ja-JP" sz="2800" dirty="0">
                <a:solidFill>
                  <a:srgbClr val="111111"/>
                </a:solidFill>
                <a:latin typeface="ヒラギノ角ゴ Pro W3"/>
              </a:rPr>
              <a:t>H</a:t>
            </a:r>
            <a:r>
              <a:rPr lang="en-US" altLang="ja-JP" dirty="0">
                <a:solidFill>
                  <a:srgbClr val="111111"/>
                </a:solidFill>
                <a:latin typeface="ヒラギノ角ゴ Pro W3"/>
              </a:rPr>
              <a:t>2</a:t>
            </a:r>
            <a:r>
              <a:rPr lang="en-US" altLang="ja-JP" sz="2800" dirty="0">
                <a:solidFill>
                  <a:srgbClr val="111111"/>
                </a:solidFill>
                <a:latin typeface="ヒラギノ角ゴ Pro W3"/>
              </a:rPr>
              <a:t>O </a:t>
            </a:r>
            <a:r>
              <a:rPr lang="ja-JP" altLang="en-US" sz="2800" dirty="0">
                <a:solidFill>
                  <a:srgbClr val="111111"/>
                </a:solidFill>
                <a:latin typeface="ヒラギノ角ゴ Pro W3"/>
              </a:rPr>
              <a:t>＋ </a:t>
            </a:r>
            <a:r>
              <a:rPr lang="en-US" altLang="ja-JP" sz="2800" dirty="0">
                <a:solidFill>
                  <a:srgbClr val="111111"/>
                </a:solidFill>
                <a:latin typeface="ヒラギノ角ゴ Pro W3"/>
              </a:rPr>
              <a:t>O</a:t>
            </a:r>
            <a:r>
              <a:rPr lang="en-US" altLang="ja-JP" dirty="0">
                <a:solidFill>
                  <a:srgbClr val="111111"/>
                </a:solidFill>
                <a:latin typeface="ヒラギノ角ゴ Pro W3"/>
              </a:rPr>
              <a:t>2</a:t>
            </a:r>
            <a:br>
              <a:rPr lang="ja-JP" altLang="en-US" sz="2800" dirty="0"/>
            </a:br>
            <a:br>
              <a:rPr lang="ja-JP" altLang="en-US" sz="2800" dirty="0"/>
            </a:br>
            <a:r>
              <a:rPr lang="ja-JP" altLang="en-US" sz="2800" dirty="0">
                <a:solidFill>
                  <a:srgbClr val="111111"/>
                </a:solidFill>
                <a:latin typeface="ヒラギノ角ゴ Pro W3"/>
              </a:rPr>
              <a:t>において、</a:t>
            </a:r>
            <a:r>
              <a:rPr lang="en-US" altLang="ja-JP" sz="2800" dirty="0">
                <a:solidFill>
                  <a:srgbClr val="111111"/>
                </a:solidFill>
                <a:latin typeface="ヒラギノ角ゴ Pro W3"/>
              </a:rPr>
              <a:t>2.0×10</a:t>
            </a:r>
            <a:r>
              <a:rPr lang="en-US" altLang="ja-JP" sz="2800" baseline="30000" dirty="0">
                <a:solidFill>
                  <a:srgbClr val="111111"/>
                </a:solidFill>
                <a:latin typeface="ヒラギノ角ゴ Pro W3"/>
              </a:rPr>
              <a:t>-3</a:t>
            </a:r>
            <a:r>
              <a:rPr lang="en-US" altLang="ja-JP" sz="2800" dirty="0">
                <a:solidFill>
                  <a:srgbClr val="111111"/>
                </a:solidFill>
                <a:latin typeface="ヒラギノ角ゴ Pro W3"/>
              </a:rPr>
              <a:t> mol </a:t>
            </a:r>
            <a:r>
              <a:rPr lang="ja-JP" altLang="en-US" sz="2800" dirty="0">
                <a:solidFill>
                  <a:srgbClr val="111111"/>
                </a:solidFill>
                <a:latin typeface="ヒラギノ角ゴ Pro W3"/>
              </a:rPr>
              <a:t>の酸素が発生したとき、反応式より、</a:t>
            </a:r>
            <a:r>
              <a:rPr lang="en-US" altLang="ja-JP" sz="2800" dirty="0">
                <a:solidFill>
                  <a:srgbClr val="111111"/>
                </a:solidFill>
                <a:latin typeface="ヒラギノ角ゴ Pro W3"/>
              </a:rPr>
              <a:t>4.0×10</a:t>
            </a:r>
            <a:r>
              <a:rPr lang="en-US" altLang="ja-JP" sz="2800" baseline="30000" dirty="0">
                <a:solidFill>
                  <a:srgbClr val="111111"/>
                </a:solidFill>
                <a:latin typeface="ヒラギノ角ゴ Pro W3"/>
              </a:rPr>
              <a:t>-3</a:t>
            </a:r>
            <a:r>
              <a:rPr lang="en-US" altLang="ja-JP" sz="2800" dirty="0">
                <a:solidFill>
                  <a:srgbClr val="111111"/>
                </a:solidFill>
                <a:latin typeface="ヒラギノ角ゴ Pro W3"/>
              </a:rPr>
              <a:t> mol </a:t>
            </a:r>
            <a:r>
              <a:rPr lang="ja-JP" altLang="en-US" sz="2800" dirty="0" err="1">
                <a:solidFill>
                  <a:srgbClr val="111111"/>
                </a:solidFill>
                <a:latin typeface="ヒラギノ角ゴ Pro W3"/>
              </a:rPr>
              <a:t>の過</a:t>
            </a:r>
            <a:r>
              <a:rPr lang="ja-JP" altLang="en-US" sz="2800" dirty="0">
                <a:solidFill>
                  <a:srgbClr val="111111"/>
                </a:solidFill>
                <a:latin typeface="ヒラギノ角ゴ Pro W3"/>
              </a:rPr>
              <a:t>酸化水素が分解したことがわかります。</a:t>
            </a:r>
            <a:br>
              <a:rPr lang="ja-JP" altLang="en-US" sz="2800" dirty="0"/>
            </a:br>
            <a:br>
              <a:rPr lang="ja-JP" altLang="en-US" sz="2800" dirty="0"/>
            </a:br>
            <a:r>
              <a:rPr lang="ja-JP" altLang="en-US" sz="2800" dirty="0">
                <a:solidFill>
                  <a:srgbClr val="111111"/>
                </a:solidFill>
                <a:latin typeface="ヒラギノ角ゴ Pro W3"/>
              </a:rPr>
              <a:t>その濃度は、</a:t>
            </a:r>
            <a:br>
              <a:rPr lang="ja-JP" altLang="en-US" sz="2800" dirty="0"/>
            </a:br>
            <a:r>
              <a:rPr lang="en-US" altLang="ja-JP" sz="2800" dirty="0">
                <a:solidFill>
                  <a:srgbClr val="111111"/>
                </a:solidFill>
                <a:latin typeface="ヒラギノ角ゴ Pro W3"/>
              </a:rPr>
              <a:t>4.0×10</a:t>
            </a:r>
            <a:r>
              <a:rPr lang="en-US" altLang="ja-JP" sz="2800" baseline="30000" dirty="0">
                <a:solidFill>
                  <a:srgbClr val="111111"/>
                </a:solidFill>
                <a:latin typeface="ヒラギノ角ゴ Pro W3"/>
              </a:rPr>
              <a:t>-3</a:t>
            </a:r>
            <a:r>
              <a:rPr lang="en-US" altLang="ja-JP" sz="2800" dirty="0">
                <a:solidFill>
                  <a:srgbClr val="111111"/>
                </a:solidFill>
                <a:latin typeface="ヒラギノ角ゴ Pro W3"/>
              </a:rPr>
              <a:t>×1000/80=5.0×10</a:t>
            </a:r>
            <a:r>
              <a:rPr lang="en-US" altLang="ja-JP" sz="2800" baseline="30000" dirty="0">
                <a:solidFill>
                  <a:srgbClr val="111111"/>
                </a:solidFill>
                <a:latin typeface="ヒラギノ角ゴ Pro W3"/>
              </a:rPr>
              <a:t>-2</a:t>
            </a:r>
            <a:r>
              <a:rPr lang="en-US" altLang="ja-JP" sz="2800" dirty="0">
                <a:solidFill>
                  <a:srgbClr val="111111"/>
                </a:solidFill>
                <a:latin typeface="ヒラギノ角ゴ Pro W3"/>
              </a:rPr>
              <a:t> [mol/L]</a:t>
            </a:r>
            <a:br>
              <a:rPr lang="ja-JP" altLang="en-US" sz="2800" dirty="0"/>
            </a:br>
            <a:br>
              <a:rPr lang="ja-JP" altLang="en-US" sz="2800" dirty="0"/>
            </a:br>
            <a:r>
              <a:rPr lang="ja-JP" altLang="en-US" sz="2800" dirty="0">
                <a:solidFill>
                  <a:srgbClr val="111111"/>
                </a:solidFill>
                <a:latin typeface="ヒラギノ角ゴ Pro W3"/>
              </a:rPr>
              <a:t>これだけの濃度変化が</a:t>
            </a:r>
            <a:r>
              <a:rPr lang="en-US" altLang="ja-JP" sz="2800" dirty="0">
                <a:solidFill>
                  <a:srgbClr val="111111"/>
                </a:solidFill>
                <a:latin typeface="ヒラギノ角ゴ Pro W3"/>
              </a:rPr>
              <a:t>20</a:t>
            </a:r>
            <a:r>
              <a:rPr lang="ja-JP" altLang="en-US" sz="2800" dirty="0">
                <a:solidFill>
                  <a:srgbClr val="111111"/>
                </a:solidFill>
                <a:latin typeface="ヒラギノ角ゴ Pro W3"/>
              </a:rPr>
              <a:t>秒間におきたので、分解速度 </a:t>
            </a:r>
            <a:r>
              <a:rPr lang="en-US" altLang="ja-JP" sz="2800" dirty="0">
                <a:solidFill>
                  <a:srgbClr val="111111"/>
                </a:solidFill>
                <a:latin typeface="ヒラギノ角ゴ Pro W3"/>
              </a:rPr>
              <a:t>v </a:t>
            </a:r>
            <a:r>
              <a:rPr lang="ja-JP" altLang="en-US" sz="2800" dirty="0">
                <a:solidFill>
                  <a:srgbClr val="111111"/>
                </a:solidFill>
                <a:latin typeface="ヒラギノ角ゴ Pro W3"/>
              </a:rPr>
              <a:t>は、</a:t>
            </a:r>
            <a:r>
              <a:rPr lang="en-US" altLang="ja-JP" sz="2800" dirty="0">
                <a:solidFill>
                  <a:srgbClr val="111111"/>
                </a:solidFill>
                <a:latin typeface="ヒラギノ角ゴ Pro W3"/>
              </a:rPr>
              <a:t>v</a:t>
            </a:r>
            <a:r>
              <a:rPr lang="ja-JP" altLang="en-US" sz="2800" dirty="0">
                <a:solidFill>
                  <a:srgbClr val="111111"/>
                </a:solidFill>
                <a:latin typeface="ヒラギノ角ゴ Pro W3"/>
              </a:rPr>
              <a:t>＝</a:t>
            </a:r>
            <a:r>
              <a:rPr lang="en-US" altLang="ja-JP" sz="2800" dirty="0">
                <a:solidFill>
                  <a:srgbClr val="111111"/>
                </a:solidFill>
                <a:latin typeface="ヒラギノ角ゴ Pro W3"/>
              </a:rPr>
              <a:t>5.0×10</a:t>
            </a:r>
            <a:r>
              <a:rPr lang="en-US" altLang="ja-JP" sz="2800" baseline="30000" dirty="0">
                <a:solidFill>
                  <a:srgbClr val="111111"/>
                </a:solidFill>
                <a:latin typeface="ヒラギノ角ゴ Pro W3"/>
              </a:rPr>
              <a:t>-2</a:t>
            </a:r>
            <a:r>
              <a:rPr lang="en-US" altLang="ja-JP" sz="2800" dirty="0">
                <a:solidFill>
                  <a:srgbClr val="111111"/>
                </a:solidFill>
                <a:latin typeface="ヒラギノ角ゴ Pro W3"/>
              </a:rPr>
              <a:t>/20=2.5×10</a:t>
            </a:r>
            <a:r>
              <a:rPr lang="en-US" altLang="ja-JP" sz="2800" baseline="30000" dirty="0">
                <a:solidFill>
                  <a:srgbClr val="111111"/>
                </a:solidFill>
                <a:latin typeface="ヒラギノ角ゴ Pro W3"/>
              </a:rPr>
              <a:t>-3 </a:t>
            </a:r>
            <a:r>
              <a:rPr lang="en-US" altLang="ja-JP" sz="2800" dirty="0">
                <a:solidFill>
                  <a:srgbClr val="111111"/>
                </a:solidFill>
                <a:latin typeface="ヒラギノ角ゴ Pro W3"/>
              </a:rPr>
              <a:t>[mol/L</a:t>
            </a:r>
            <a:r>
              <a:rPr lang="ja-JP" altLang="en-US" sz="2800" dirty="0">
                <a:solidFill>
                  <a:srgbClr val="111111"/>
                </a:solidFill>
                <a:latin typeface="ヒラギノ角ゴ Pro W3"/>
              </a:rPr>
              <a:t>･</a:t>
            </a:r>
            <a:r>
              <a:rPr lang="en-US" altLang="ja-JP" sz="2800" dirty="0">
                <a:solidFill>
                  <a:srgbClr val="111111"/>
                </a:solidFill>
                <a:latin typeface="ヒラギノ角ゴ Pro W3"/>
              </a:rPr>
              <a:t>s]</a:t>
            </a:r>
            <a:r>
              <a:rPr lang="ja-JP" altLang="en-US" sz="2800" dirty="0">
                <a:solidFill>
                  <a:srgbClr val="111111"/>
                </a:solidFill>
                <a:latin typeface="ヒラギノ角ゴ Pro W3"/>
              </a:rPr>
              <a:t>となります。</a:t>
            </a:r>
            <a:endParaRPr lang="ja-JP" altLang="en-US" sz="2800" dirty="0"/>
          </a:p>
        </p:txBody>
      </p:sp>
    </p:spTree>
    <p:extLst>
      <p:ext uri="{BB962C8B-B14F-4D97-AF65-F5344CB8AC3E}">
        <p14:creationId xmlns:p14="http://schemas.microsoft.com/office/powerpoint/2010/main" val="159613932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247</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平成２８年度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問３５</a:t>
            </a:r>
          </a:p>
        </p:txBody>
      </p:sp>
      <p:sp>
        <p:nvSpPr>
          <p:cNvPr id="7" name="テキスト ボックス 6"/>
          <p:cNvSpPr txBox="1"/>
          <p:nvPr/>
        </p:nvSpPr>
        <p:spPr>
          <a:xfrm>
            <a:off x="683568" y="1109691"/>
            <a:ext cx="7920880" cy="1569660"/>
          </a:xfrm>
          <a:prstGeom prst="rect">
            <a:avLst/>
          </a:prstGeom>
          <a:noFill/>
        </p:spPr>
        <p:txBody>
          <a:bodyPr wrap="square" rtlCol="0">
            <a:spAutoFit/>
          </a:bodyPr>
          <a:lstStyle/>
          <a:p>
            <a:r>
              <a:rPr kumimoji="1" lang="ja-JP" altLang="en-US" sz="3200" dirty="0"/>
              <a:t>次のうち、官能基（</a:t>
            </a:r>
            <a:r>
              <a:rPr lang="ja-JP" altLang="en-US" sz="3200" dirty="0">
                <a:latin typeface="ＭＳ Ｐ明朝" pitchFamily="18" charset="-128"/>
                <a:ea typeface="ＭＳ Ｐ明朝" pitchFamily="18" charset="-128"/>
              </a:rPr>
              <a:t>－</a:t>
            </a:r>
            <a:r>
              <a:rPr kumimoji="1" lang="ja-JP" altLang="en-US" sz="3200" dirty="0">
                <a:latin typeface="ＭＳ Ｐ明朝" pitchFamily="18" charset="-128"/>
                <a:ea typeface="ＭＳ Ｐ明朝" pitchFamily="18" charset="-128"/>
              </a:rPr>
              <a:t>ＮＨ</a:t>
            </a:r>
            <a:r>
              <a:rPr kumimoji="1" lang="ja-JP" altLang="en-US" sz="2000" dirty="0">
                <a:latin typeface="ＭＳ Ｐ明朝" pitchFamily="18" charset="-128"/>
                <a:ea typeface="ＭＳ Ｐ明朝" pitchFamily="18" charset="-128"/>
              </a:rPr>
              <a:t>２</a:t>
            </a:r>
            <a:r>
              <a:rPr kumimoji="1" lang="ja-JP" altLang="en-US" sz="3200" dirty="0"/>
              <a:t>）の名称として正しいものを下から一つ選び、その番号を解答欄に記入しなさい。</a:t>
            </a:r>
          </a:p>
        </p:txBody>
      </p:sp>
      <p:sp>
        <p:nvSpPr>
          <p:cNvPr id="8" name="テキスト ボックス 7"/>
          <p:cNvSpPr txBox="1"/>
          <p:nvPr/>
        </p:nvSpPr>
        <p:spPr>
          <a:xfrm>
            <a:off x="1870796" y="3356992"/>
            <a:ext cx="4854214" cy="3046988"/>
          </a:xfrm>
          <a:prstGeom prst="rect">
            <a:avLst/>
          </a:prstGeom>
          <a:noFill/>
        </p:spPr>
        <p:txBody>
          <a:bodyPr wrap="none" rtlCol="0">
            <a:spAutoFit/>
          </a:bodyPr>
          <a:lstStyle/>
          <a:p>
            <a:r>
              <a:rPr kumimoji="1" lang="ja-JP" altLang="en-US" sz="4800" dirty="0">
                <a:latin typeface="+mn-ea"/>
                <a:ea typeface="+mn-ea"/>
              </a:rPr>
              <a:t>１　ニトロ基</a:t>
            </a:r>
            <a:endParaRPr kumimoji="1" lang="en-US" altLang="ja-JP" sz="4800" dirty="0">
              <a:latin typeface="+mn-ea"/>
              <a:ea typeface="+mn-ea"/>
            </a:endParaRPr>
          </a:p>
          <a:p>
            <a:r>
              <a:rPr lang="ja-JP" altLang="en-US" sz="4800" dirty="0">
                <a:latin typeface="+mn-ea"/>
              </a:rPr>
              <a:t>２　アミノ基</a:t>
            </a:r>
            <a:endParaRPr lang="en-US" altLang="ja-JP" sz="3600" dirty="0">
              <a:latin typeface="ＭＳ Ｐ明朝" pitchFamily="18" charset="-128"/>
              <a:ea typeface="ＭＳ Ｐ明朝" pitchFamily="18" charset="-128"/>
            </a:endParaRPr>
          </a:p>
          <a:p>
            <a:r>
              <a:rPr lang="ja-JP" altLang="en-US" sz="4800" dirty="0">
                <a:latin typeface="+mn-ea"/>
                <a:ea typeface="+mn-ea"/>
              </a:rPr>
              <a:t>３　スルホ基</a:t>
            </a:r>
            <a:endParaRPr lang="en-US" altLang="ja-JP" sz="4800" dirty="0">
              <a:latin typeface="ＭＳ Ｐ明朝" pitchFamily="18" charset="-128"/>
              <a:ea typeface="ＭＳ Ｐ明朝" pitchFamily="18" charset="-128"/>
            </a:endParaRPr>
          </a:p>
          <a:p>
            <a:r>
              <a:rPr lang="ja-JP" altLang="en-US" sz="4800" dirty="0">
                <a:latin typeface="+mn-ea"/>
              </a:rPr>
              <a:t>４　ヒドロキシル基</a:t>
            </a:r>
            <a:endParaRPr kumimoji="1" lang="ja-JP" altLang="en-US" sz="4800" dirty="0">
              <a:latin typeface="ＭＳ Ｐ明朝" pitchFamily="18" charset="-128"/>
              <a:ea typeface="ＭＳ Ｐ明朝" pitchFamily="18" charset="-128"/>
            </a:endParaRPr>
          </a:p>
        </p:txBody>
      </p:sp>
      <p:sp>
        <p:nvSpPr>
          <p:cNvPr id="9" name="正方形/長方形 8"/>
          <p:cNvSpPr/>
          <p:nvPr/>
        </p:nvSpPr>
        <p:spPr>
          <a:xfrm>
            <a:off x="1848894" y="4209330"/>
            <a:ext cx="4839253" cy="65982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913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248</a:t>
            </a:fld>
            <a:endParaRPr lang="en-US" altLang="ja-JP"/>
          </a:p>
        </p:txBody>
      </p:sp>
      <p:sp>
        <p:nvSpPr>
          <p:cNvPr id="4" name="正方形/長方形 3"/>
          <p:cNvSpPr/>
          <p:nvPr/>
        </p:nvSpPr>
        <p:spPr>
          <a:xfrm>
            <a:off x="107504" y="620688"/>
            <a:ext cx="2678938" cy="400110"/>
          </a:xfrm>
          <a:prstGeom prst="rect">
            <a:avLst/>
          </a:prstGeom>
        </p:spPr>
        <p:txBody>
          <a:bodyPr wrap="none">
            <a:spAutoFit/>
          </a:bodyPr>
          <a:lstStyle/>
          <a:p>
            <a:r>
              <a:rPr lang="ja-JP" altLang="ja-JP" sz="2000" b="1" dirty="0">
                <a:highlight>
                  <a:srgbClr val="00FF00"/>
                </a:highlight>
                <a:ea typeface="ＭＳ Ｐゴシック"/>
              </a:rPr>
              <a:t>官能基や基による分類</a:t>
            </a:r>
            <a:endParaRPr lang="ja-JP" altLang="en-US" sz="2000" dirty="0"/>
          </a:p>
        </p:txBody>
      </p:sp>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３）炭化水素の分類</a:t>
            </a:r>
            <a:r>
              <a:rPr kumimoji="1" lang="ja-JP"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242" name="Picture 2" descr="C:\Users\okamotot\Desktop\sc0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85" y="3717032"/>
            <a:ext cx="8341029" cy="1800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251520" y="1196752"/>
            <a:ext cx="852527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　</a:t>
            </a:r>
            <a:r>
              <a:rPr kumimoji="1" 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炭化水素の水素原子を他の原子または原子団で置き換えるといろいろと性質の異なる化合物ができる。例えば、炭化水素であるメタン</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CH</a:t>
            </a:r>
            <a:r>
              <a:rPr kumimoji="1" lang="en-US" altLang="ja-JP" sz="2000" b="1" i="0" u="none" strike="noStrike" cap="none" normalizeH="0" baseline="-30000" dirty="0">
                <a:ln>
                  <a:noFill/>
                </a:ln>
                <a:solidFill>
                  <a:schemeClr val="tx1"/>
                </a:solidFill>
                <a:effectLst/>
                <a:latin typeface="ＭＳ Ｐゴシック" pitchFamily="50" charset="-128"/>
                <a:ea typeface="ＭＳ Ｐゴシック" pitchFamily="50" charset="-128"/>
                <a:cs typeface="ＭＳ Ｐゴシック" pitchFamily="50" charset="-128"/>
              </a:rPr>
              <a:t>4</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は水に溶けない気体だがメタンから</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原子１個を</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OH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（ヒドロキシ基）で置き換えたメタノール</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CH</a:t>
            </a:r>
            <a:r>
              <a:rPr kumimoji="1" lang="en-US" altLang="ja-JP" sz="2000" b="1" i="0" u="none" strike="noStrike" cap="none" normalizeH="0" baseline="-30000" dirty="0">
                <a:ln>
                  <a:noFill/>
                </a:ln>
                <a:solidFill>
                  <a:schemeClr val="tx1"/>
                </a:solidFill>
                <a:effectLst/>
                <a:latin typeface="ＭＳ Ｐゴシック" pitchFamily="50" charset="-128"/>
                <a:ea typeface="ＭＳ Ｐゴシック" pitchFamily="50" charset="-128"/>
                <a:cs typeface="ＭＳ Ｐゴシック" pitchFamily="50" charset="-128"/>
              </a:rPr>
              <a:t>3</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OH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は、液体でよく水に溶ける性質がある。炭化水素にヒドロキシ基のような特定の原子団が結合すると、化学的性質の良く似た一群の化合物ができる。このように、化合物の性質を特徴づける特定の原子団を</a:t>
            </a:r>
            <a:r>
              <a:rPr kumimoji="1" lang="ja-JP" altLang="en-US" sz="2000" b="1" i="0" u="none" strike="noStrike" cap="none" normalizeH="0" baseline="0" dirty="0">
                <a:ln>
                  <a:noFill/>
                </a:ln>
                <a:solidFill>
                  <a:srgbClr val="FF0000"/>
                </a:solidFill>
                <a:effectLst/>
                <a:latin typeface="ＭＳ Ｐゴシック" pitchFamily="50" charset="-128"/>
                <a:ea typeface="ＭＳ Ｐゴシック" pitchFamily="50" charset="-128"/>
                <a:cs typeface="ＭＳ Ｐゴシック" pitchFamily="50" charset="-128"/>
              </a:rPr>
              <a:t>官能基</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という。</a:t>
            </a:r>
            <a:r>
              <a:rPr kumimoji="1" lang="ja-JP" altLang="en-US"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en-US"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23750262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249</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平成２８年度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問３６</a:t>
            </a:r>
          </a:p>
        </p:txBody>
      </p:sp>
      <p:sp>
        <p:nvSpPr>
          <p:cNvPr id="7" name="テキスト ボックス 6"/>
          <p:cNvSpPr txBox="1"/>
          <p:nvPr/>
        </p:nvSpPr>
        <p:spPr>
          <a:xfrm>
            <a:off x="683568" y="1423877"/>
            <a:ext cx="7920880" cy="954107"/>
          </a:xfrm>
          <a:prstGeom prst="rect">
            <a:avLst/>
          </a:prstGeom>
          <a:noFill/>
        </p:spPr>
        <p:txBody>
          <a:bodyPr wrap="square" rtlCol="0">
            <a:spAutoFit/>
          </a:bodyPr>
          <a:lstStyle/>
          <a:p>
            <a:r>
              <a:rPr lang="ja-JP" altLang="en-US" sz="2800" dirty="0"/>
              <a:t>以下の分子のうち、</a:t>
            </a:r>
            <a:r>
              <a:rPr lang="ja-JP" altLang="en-US" sz="2800" b="1" dirty="0">
                <a:solidFill>
                  <a:srgbClr val="FF0000"/>
                </a:solidFill>
              </a:rPr>
              <a:t>共有結合</a:t>
            </a:r>
            <a:r>
              <a:rPr lang="ja-JP" altLang="en-US" sz="2800" dirty="0"/>
              <a:t>でできているものを一つ選び、その番号を解答欄に記入しなさい。</a:t>
            </a:r>
            <a:endParaRPr kumimoji="1" lang="ja-JP" altLang="en-US" sz="3200" dirty="0"/>
          </a:p>
        </p:txBody>
      </p:sp>
      <p:sp>
        <p:nvSpPr>
          <p:cNvPr id="8" name="テキスト ボックス 7"/>
          <p:cNvSpPr txBox="1"/>
          <p:nvPr/>
        </p:nvSpPr>
        <p:spPr>
          <a:xfrm>
            <a:off x="1870796" y="3356992"/>
            <a:ext cx="3809056" cy="2308324"/>
          </a:xfrm>
          <a:prstGeom prst="rect">
            <a:avLst/>
          </a:prstGeom>
          <a:noFill/>
        </p:spPr>
        <p:txBody>
          <a:bodyPr wrap="none" rtlCol="0">
            <a:spAutoFit/>
          </a:bodyPr>
          <a:lstStyle/>
          <a:p>
            <a:r>
              <a:rPr lang="ja-JP" altLang="en-US" sz="3600" dirty="0"/>
              <a:t>１ 　アンモニア</a:t>
            </a:r>
          </a:p>
          <a:p>
            <a:r>
              <a:rPr lang="ja-JP" altLang="en-US" sz="3600" dirty="0"/>
              <a:t>２ 　塩化ナトリウム</a:t>
            </a:r>
          </a:p>
          <a:p>
            <a:r>
              <a:rPr lang="ja-JP" altLang="en-US" sz="3600" dirty="0"/>
              <a:t>３ 　アルミニウム</a:t>
            </a:r>
          </a:p>
          <a:p>
            <a:r>
              <a:rPr lang="ja-JP" altLang="en-US" sz="3600" dirty="0"/>
              <a:t>４ 　フッ化カリウム</a:t>
            </a:r>
            <a:endParaRPr kumimoji="1" lang="ja-JP" altLang="en-US" sz="4800" dirty="0">
              <a:latin typeface="ＭＳ Ｐ明朝" pitchFamily="18" charset="-128"/>
              <a:ea typeface="ＭＳ Ｐ明朝" pitchFamily="18" charset="-128"/>
            </a:endParaRPr>
          </a:p>
        </p:txBody>
      </p:sp>
      <p:sp>
        <p:nvSpPr>
          <p:cNvPr id="10" name="正方形/長方形 9"/>
          <p:cNvSpPr/>
          <p:nvPr/>
        </p:nvSpPr>
        <p:spPr>
          <a:xfrm>
            <a:off x="1763688" y="3345945"/>
            <a:ext cx="4104456" cy="64144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1228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25</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問２６</a:t>
            </a:r>
          </a:p>
        </p:txBody>
      </p:sp>
      <p:sp>
        <p:nvSpPr>
          <p:cNvPr id="7" name="テキスト ボックス 6"/>
          <p:cNvSpPr txBox="1"/>
          <p:nvPr/>
        </p:nvSpPr>
        <p:spPr>
          <a:xfrm>
            <a:off x="636150" y="1196752"/>
            <a:ext cx="7920880" cy="2246769"/>
          </a:xfrm>
          <a:prstGeom prst="rect">
            <a:avLst/>
          </a:prstGeom>
          <a:noFill/>
        </p:spPr>
        <p:txBody>
          <a:bodyPr wrap="square" rtlCol="0">
            <a:spAutoFit/>
          </a:bodyPr>
          <a:lstStyle/>
          <a:p>
            <a:r>
              <a:rPr kumimoji="1" lang="ja-JP" altLang="en-US" sz="2800" dirty="0"/>
              <a:t>「</a:t>
            </a:r>
            <a:r>
              <a:rPr kumimoji="1" lang="ja-JP" altLang="en-US" sz="2800" b="1" dirty="0"/>
              <a:t>同じ数の分子を含む気体は、気体の温度と圧力が同じであれば、気体の種類に関係なく、同じ体積を占める。</a:t>
            </a:r>
            <a:r>
              <a:rPr kumimoji="1" lang="ja-JP" altLang="en-US" sz="2800" dirty="0"/>
              <a:t>」という法則がある。次の</a:t>
            </a:r>
            <a:r>
              <a:rPr lang="ja-JP" altLang="en-US" sz="2800" dirty="0"/>
              <a:t>うち、この法則の名称として、正しいものを下から一つ選び、その番号を回答欄に記入しなさい。</a:t>
            </a:r>
            <a:endParaRPr kumimoji="1" lang="ja-JP" altLang="en-US" sz="2800" dirty="0"/>
          </a:p>
        </p:txBody>
      </p:sp>
      <p:sp>
        <p:nvSpPr>
          <p:cNvPr id="8" name="テキスト ボックス 7"/>
          <p:cNvSpPr txBox="1"/>
          <p:nvPr/>
        </p:nvSpPr>
        <p:spPr>
          <a:xfrm>
            <a:off x="1475656" y="3826783"/>
            <a:ext cx="6026009" cy="2554545"/>
          </a:xfrm>
          <a:prstGeom prst="rect">
            <a:avLst/>
          </a:prstGeom>
          <a:noFill/>
        </p:spPr>
        <p:txBody>
          <a:bodyPr wrap="none" rtlCol="0">
            <a:spAutoFit/>
          </a:bodyPr>
          <a:lstStyle/>
          <a:p>
            <a:r>
              <a:rPr kumimoji="1" lang="ja-JP" altLang="en-US" sz="4000" b="1" dirty="0">
                <a:latin typeface="+mn-ea"/>
                <a:ea typeface="+mn-ea"/>
              </a:rPr>
              <a:t>１　</a:t>
            </a:r>
            <a:r>
              <a:rPr kumimoji="1" lang="ja-JP" altLang="en-US" sz="4000" b="1" dirty="0">
                <a:latin typeface="ＭＳ Ｐ明朝" pitchFamily="18" charset="-128"/>
                <a:ea typeface="ＭＳ Ｐ明朝" pitchFamily="18" charset="-128"/>
              </a:rPr>
              <a:t>アボガドロの法則</a:t>
            </a:r>
            <a:endParaRPr kumimoji="1" lang="en-US" altLang="ja-JP" sz="4000" b="1" dirty="0">
              <a:latin typeface="ＭＳ Ｐ明朝" pitchFamily="18" charset="-128"/>
              <a:ea typeface="ＭＳ Ｐ明朝" pitchFamily="18" charset="-128"/>
            </a:endParaRPr>
          </a:p>
          <a:p>
            <a:r>
              <a:rPr lang="ja-JP" altLang="en-US" sz="4000" b="1" dirty="0">
                <a:latin typeface="+mn-ea"/>
                <a:ea typeface="+mn-ea"/>
              </a:rPr>
              <a:t>２　</a:t>
            </a:r>
            <a:r>
              <a:rPr lang="ja-JP" altLang="en-US" sz="4000" b="1" dirty="0">
                <a:latin typeface="ＭＳ Ｐ明朝" pitchFamily="18" charset="-128"/>
                <a:ea typeface="ＭＳ Ｐ明朝" pitchFamily="18" charset="-128"/>
              </a:rPr>
              <a:t>ヘスの法則</a:t>
            </a:r>
            <a:endParaRPr lang="en-US" altLang="ja-JP" sz="4000" b="1" dirty="0">
              <a:latin typeface="ＭＳ Ｐ明朝" pitchFamily="18" charset="-128"/>
              <a:ea typeface="ＭＳ Ｐ明朝" pitchFamily="18" charset="-128"/>
            </a:endParaRPr>
          </a:p>
          <a:p>
            <a:r>
              <a:rPr lang="ja-JP" altLang="en-US" sz="4000" b="1" dirty="0">
                <a:latin typeface="+mn-ea"/>
                <a:ea typeface="+mn-ea"/>
              </a:rPr>
              <a:t>３　</a:t>
            </a:r>
            <a:r>
              <a:rPr lang="ja-JP" altLang="en-US" sz="4000" b="1" dirty="0">
                <a:latin typeface="ＭＳ 明朝" pitchFamily="17" charset="-128"/>
                <a:ea typeface="ＭＳ 明朝" pitchFamily="17" charset="-128"/>
              </a:rPr>
              <a:t>ボイルの法則</a:t>
            </a:r>
            <a:endParaRPr lang="en-US" altLang="ja-JP" sz="4000" b="1" dirty="0">
              <a:latin typeface="ＭＳ 明朝" pitchFamily="17" charset="-128"/>
              <a:ea typeface="ＭＳ 明朝" pitchFamily="17" charset="-128"/>
            </a:endParaRPr>
          </a:p>
          <a:p>
            <a:r>
              <a:rPr lang="ja-JP" altLang="en-US" sz="4000" b="1" dirty="0">
                <a:latin typeface="+mn-ea"/>
              </a:rPr>
              <a:t>４　</a:t>
            </a:r>
            <a:r>
              <a:rPr lang="ja-JP" altLang="en-US" sz="4000" b="1" dirty="0">
                <a:latin typeface="ＭＳ Ｐ明朝" pitchFamily="18" charset="-128"/>
                <a:ea typeface="ＭＳ Ｐ明朝" pitchFamily="18" charset="-128"/>
              </a:rPr>
              <a:t>ボイル・シャルルの法則</a:t>
            </a:r>
            <a:endParaRPr kumimoji="1" lang="ja-JP" altLang="en-US" sz="4000" b="1" dirty="0">
              <a:latin typeface="ＭＳ Ｐ明朝" pitchFamily="18" charset="-128"/>
              <a:ea typeface="ＭＳ Ｐ明朝" pitchFamily="18" charset="-128"/>
            </a:endParaRPr>
          </a:p>
        </p:txBody>
      </p:sp>
      <p:sp>
        <p:nvSpPr>
          <p:cNvPr id="9" name="正方形/長方形 8"/>
          <p:cNvSpPr/>
          <p:nvPr/>
        </p:nvSpPr>
        <p:spPr>
          <a:xfrm>
            <a:off x="1475656" y="3826783"/>
            <a:ext cx="4752528" cy="69678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048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250</a:t>
            </a:fld>
            <a:endParaRPr lang="en-US" altLang="ja-JP"/>
          </a:p>
        </p:txBody>
      </p:sp>
      <p:sp>
        <p:nvSpPr>
          <p:cNvPr id="4" name="正方形/長方形 3"/>
          <p:cNvSpPr/>
          <p:nvPr/>
        </p:nvSpPr>
        <p:spPr>
          <a:xfrm>
            <a:off x="251520" y="332656"/>
            <a:ext cx="8172400" cy="2092881"/>
          </a:xfrm>
          <a:prstGeom prst="rect">
            <a:avLst/>
          </a:prstGeom>
        </p:spPr>
        <p:txBody>
          <a:bodyPr wrap="square">
            <a:spAutoFit/>
          </a:bodyPr>
          <a:lstStyle/>
          <a:p>
            <a:r>
              <a:rPr lang="ja-JP" altLang="en-US" sz="2200" dirty="0">
                <a:latin typeface="Open Sans"/>
              </a:rPr>
              <a:t>原子間の結合は基本的に３種類（共有結合、イオン結合、金属結合）</a:t>
            </a:r>
            <a:br>
              <a:rPr lang="ja-JP" altLang="en-US" sz="2200" dirty="0"/>
            </a:br>
            <a:br>
              <a:rPr lang="ja-JP" altLang="en-US" dirty="0"/>
            </a:br>
            <a:r>
              <a:rPr lang="ja-JP" altLang="en-US" sz="2800" dirty="0">
                <a:latin typeface="Open Sans"/>
              </a:rPr>
              <a:t>共有結合</a:t>
            </a:r>
            <a:r>
              <a:rPr lang="en-US" altLang="ja-JP" sz="2800" dirty="0">
                <a:latin typeface="Open Sans"/>
              </a:rPr>
              <a:t>	</a:t>
            </a:r>
            <a:r>
              <a:rPr lang="ja-JP" altLang="en-US" sz="2800" dirty="0">
                <a:latin typeface="Open Sans"/>
              </a:rPr>
              <a:t>＝</a:t>
            </a:r>
            <a:r>
              <a:rPr lang="en-US" altLang="ja-JP" sz="2800" dirty="0">
                <a:latin typeface="Open Sans"/>
              </a:rPr>
              <a:t>	</a:t>
            </a:r>
            <a:r>
              <a:rPr lang="ja-JP" altLang="en-US" sz="2800" dirty="0">
                <a:latin typeface="Open Sans"/>
              </a:rPr>
              <a:t>非金属＋非金属</a:t>
            </a:r>
            <a:br>
              <a:rPr lang="ja-JP" altLang="en-US" sz="2800" dirty="0">
                <a:latin typeface="Open Sans"/>
              </a:rPr>
            </a:br>
            <a:r>
              <a:rPr lang="ja-JP" altLang="en-US" sz="2800" dirty="0">
                <a:latin typeface="Open Sans"/>
              </a:rPr>
              <a:t>イオン結合</a:t>
            </a:r>
            <a:r>
              <a:rPr lang="en-US" altLang="ja-JP" sz="2800" dirty="0">
                <a:latin typeface="Open Sans"/>
              </a:rPr>
              <a:t>	</a:t>
            </a:r>
            <a:r>
              <a:rPr lang="ja-JP" altLang="en-US" sz="2800" dirty="0">
                <a:latin typeface="Open Sans"/>
              </a:rPr>
              <a:t>＝</a:t>
            </a:r>
            <a:r>
              <a:rPr lang="en-US" altLang="ja-JP" sz="2800" dirty="0">
                <a:latin typeface="Open Sans"/>
              </a:rPr>
              <a:t>	</a:t>
            </a:r>
            <a:r>
              <a:rPr lang="ja-JP" altLang="en-US" sz="2800" dirty="0">
                <a:latin typeface="Open Sans"/>
              </a:rPr>
              <a:t>非金属＋金属</a:t>
            </a:r>
            <a:br>
              <a:rPr lang="ja-JP" altLang="en-US" sz="2800" dirty="0">
                <a:latin typeface="Open Sans"/>
              </a:rPr>
            </a:br>
            <a:r>
              <a:rPr lang="ja-JP" altLang="en-US" sz="2800" dirty="0">
                <a:latin typeface="Open Sans"/>
              </a:rPr>
              <a:t>金属結合</a:t>
            </a:r>
            <a:r>
              <a:rPr lang="en-US" altLang="ja-JP" sz="2800" dirty="0">
                <a:latin typeface="Open Sans"/>
              </a:rPr>
              <a:t>	</a:t>
            </a:r>
            <a:r>
              <a:rPr lang="ja-JP" altLang="en-US" sz="2800" dirty="0">
                <a:latin typeface="Open Sans"/>
              </a:rPr>
              <a:t>＝</a:t>
            </a:r>
            <a:r>
              <a:rPr lang="en-US" altLang="ja-JP" sz="2800" dirty="0">
                <a:latin typeface="Open Sans"/>
              </a:rPr>
              <a:t>	</a:t>
            </a:r>
            <a:r>
              <a:rPr lang="ja-JP" altLang="en-US" sz="2800" dirty="0">
                <a:latin typeface="Open Sans"/>
              </a:rPr>
              <a:t>金属＋金属</a:t>
            </a:r>
            <a:endParaRPr lang="ja-JP" altLang="en-US" dirty="0"/>
          </a:p>
        </p:txBody>
      </p:sp>
      <p:sp>
        <p:nvSpPr>
          <p:cNvPr id="5" name="テキスト ボックス 4"/>
          <p:cNvSpPr txBox="1"/>
          <p:nvPr/>
        </p:nvSpPr>
        <p:spPr>
          <a:xfrm>
            <a:off x="1043608" y="2852936"/>
            <a:ext cx="7380312" cy="2308324"/>
          </a:xfrm>
          <a:prstGeom prst="rect">
            <a:avLst/>
          </a:prstGeom>
          <a:noFill/>
        </p:spPr>
        <p:txBody>
          <a:bodyPr wrap="square" rtlCol="0">
            <a:spAutoFit/>
          </a:bodyPr>
          <a:lstStyle/>
          <a:p>
            <a:r>
              <a:rPr lang="ja-JP" altLang="en-US" sz="3600" dirty="0"/>
              <a:t>１ 　アンモニア</a:t>
            </a:r>
            <a:r>
              <a:rPr lang="en-US" altLang="ja-JP" sz="3600" dirty="0"/>
              <a:t>		</a:t>
            </a:r>
            <a:r>
              <a:rPr lang="ja-JP" altLang="en-US" sz="3200" dirty="0">
                <a:solidFill>
                  <a:srgbClr val="FF0000"/>
                </a:solidFill>
              </a:rPr>
              <a:t>共有結合</a:t>
            </a:r>
            <a:endParaRPr lang="ja-JP" altLang="en-US" sz="3600" dirty="0">
              <a:solidFill>
                <a:srgbClr val="FF0000"/>
              </a:solidFill>
            </a:endParaRPr>
          </a:p>
          <a:p>
            <a:r>
              <a:rPr lang="ja-JP" altLang="en-US" sz="3600" dirty="0"/>
              <a:t>２ 　塩化ナトリウム</a:t>
            </a:r>
            <a:r>
              <a:rPr lang="en-US" altLang="ja-JP" sz="3600" dirty="0"/>
              <a:t>		</a:t>
            </a:r>
            <a:r>
              <a:rPr lang="ja-JP" altLang="en-US" sz="3200" dirty="0">
                <a:solidFill>
                  <a:schemeClr val="tx1">
                    <a:lumMod val="95000"/>
                    <a:lumOff val="5000"/>
                  </a:schemeClr>
                </a:solidFill>
              </a:rPr>
              <a:t>イオン結合</a:t>
            </a:r>
            <a:endParaRPr lang="ja-JP" altLang="en-US" sz="3600" dirty="0">
              <a:solidFill>
                <a:schemeClr val="tx1">
                  <a:lumMod val="95000"/>
                  <a:lumOff val="5000"/>
                </a:schemeClr>
              </a:solidFill>
            </a:endParaRPr>
          </a:p>
          <a:p>
            <a:r>
              <a:rPr lang="ja-JP" altLang="en-US" sz="3600" dirty="0"/>
              <a:t>３ 　アルミニウム</a:t>
            </a:r>
            <a:r>
              <a:rPr lang="en-US" altLang="ja-JP" sz="3600" dirty="0"/>
              <a:t>		</a:t>
            </a:r>
            <a:r>
              <a:rPr lang="ja-JP" altLang="en-US" sz="3200" dirty="0"/>
              <a:t>金属結合</a:t>
            </a:r>
            <a:r>
              <a:rPr lang="en-US" altLang="ja-JP" sz="3600" dirty="0"/>
              <a:t>	</a:t>
            </a:r>
            <a:endParaRPr lang="ja-JP" altLang="en-US" sz="3600" dirty="0"/>
          </a:p>
          <a:p>
            <a:r>
              <a:rPr lang="ja-JP" altLang="en-US" sz="3600" dirty="0"/>
              <a:t>４ 　フッ化カリウム</a:t>
            </a:r>
            <a:r>
              <a:rPr lang="en-US" altLang="ja-JP" sz="3600" dirty="0"/>
              <a:t>		</a:t>
            </a:r>
            <a:r>
              <a:rPr lang="ja-JP" altLang="en-US" sz="3200" dirty="0">
                <a:solidFill>
                  <a:schemeClr val="tx1">
                    <a:lumMod val="95000"/>
                    <a:lumOff val="5000"/>
                  </a:schemeClr>
                </a:solidFill>
              </a:rPr>
              <a:t>イオン結合</a:t>
            </a:r>
            <a:endParaRPr kumimoji="1" lang="ja-JP" altLang="en-US" sz="4800" dirty="0">
              <a:solidFill>
                <a:schemeClr val="tx1">
                  <a:lumMod val="95000"/>
                  <a:lumOff val="5000"/>
                </a:schemeClr>
              </a:solidFill>
              <a:latin typeface="ＭＳ Ｐ明朝" pitchFamily="18" charset="-128"/>
              <a:ea typeface="ＭＳ Ｐ明朝" pitchFamily="18" charset="-128"/>
            </a:endParaRPr>
          </a:p>
        </p:txBody>
      </p:sp>
    </p:spTree>
    <p:extLst>
      <p:ext uri="{BB962C8B-B14F-4D97-AF65-F5344CB8AC3E}">
        <p14:creationId xmlns:p14="http://schemas.microsoft.com/office/powerpoint/2010/main" val="312010971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251</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平成２８年度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問３７</a:t>
            </a:r>
          </a:p>
        </p:txBody>
      </p:sp>
      <p:sp>
        <p:nvSpPr>
          <p:cNvPr id="7" name="テキスト ボックス 6"/>
          <p:cNvSpPr txBox="1"/>
          <p:nvPr/>
        </p:nvSpPr>
        <p:spPr>
          <a:xfrm>
            <a:off x="618258" y="1156122"/>
            <a:ext cx="7920880" cy="1569660"/>
          </a:xfrm>
          <a:prstGeom prst="rect">
            <a:avLst/>
          </a:prstGeom>
          <a:noFill/>
        </p:spPr>
        <p:txBody>
          <a:bodyPr wrap="square" rtlCol="0">
            <a:spAutoFit/>
          </a:bodyPr>
          <a:lstStyle/>
          <a:p>
            <a:r>
              <a:rPr lang="ja-JP" altLang="en-US" sz="3200" dirty="0"/>
              <a:t>物質の三態に関する以下の記述のうち、誤っているものを一つ選び、その番号を解答欄に記入しなさい。</a:t>
            </a:r>
            <a:endParaRPr kumimoji="1" lang="ja-JP" altLang="en-US" sz="3200" dirty="0"/>
          </a:p>
        </p:txBody>
      </p:sp>
      <p:sp>
        <p:nvSpPr>
          <p:cNvPr id="8" name="テキスト ボックス 7"/>
          <p:cNvSpPr txBox="1"/>
          <p:nvPr/>
        </p:nvSpPr>
        <p:spPr>
          <a:xfrm>
            <a:off x="747904" y="3429000"/>
            <a:ext cx="7998829" cy="2446824"/>
          </a:xfrm>
          <a:prstGeom prst="rect">
            <a:avLst/>
          </a:prstGeom>
          <a:noFill/>
        </p:spPr>
        <p:txBody>
          <a:bodyPr wrap="square" rtlCol="0">
            <a:spAutoFit/>
          </a:bodyPr>
          <a:lstStyle/>
          <a:p>
            <a:pPr marL="357188" indent="-357188">
              <a:spcAft>
                <a:spcPts val="1000"/>
              </a:spcAft>
            </a:pPr>
            <a:r>
              <a:rPr kumimoji="1" lang="ja-JP" altLang="en-US" sz="3200" dirty="0"/>
              <a:t>１　</a:t>
            </a:r>
            <a:r>
              <a:rPr lang="ja-JP" altLang="en-US" sz="3200" dirty="0"/>
              <a:t>液体が気体になる変化を蒸発という。</a:t>
            </a:r>
            <a:endParaRPr lang="en-US" altLang="ja-JP" sz="3200" dirty="0"/>
          </a:p>
          <a:p>
            <a:pPr marL="357188" indent="-357188">
              <a:spcAft>
                <a:spcPts val="1000"/>
              </a:spcAft>
            </a:pPr>
            <a:r>
              <a:rPr lang="ja-JP" altLang="en-US" sz="3200" dirty="0"/>
              <a:t>２　固体が液体になる変化を融解という。 </a:t>
            </a:r>
            <a:endParaRPr lang="en-US" altLang="ja-JP" sz="3200" dirty="0"/>
          </a:p>
          <a:p>
            <a:pPr marL="357188" indent="-357188">
              <a:spcAft>
                <a:spcPts val="1000"/>
              </a:spcAft>
            </a:pPr>
            <a:r>
              <a:rPr kumimoji="1" lang="ja-JP" altLang="en-US" sz="3200" dirty="0"/>
              <a:t>３　</a:t>
            </a:r>
            <a:r>
              <a:rPr lang="ja-JP" altLang="en-US" sz="3200" dirty="0"/>
              <a:t>気体が固体になる変化を凝集という。</a:t>
            </a:r>
            <a:endParaRPr lang="en-US" altLang="ja-JP" sz="3200" dirty="0"/>
          </a:p>
          <a:p>
            <a:pPr marL="357188" indent="-357188">
              <a:spcAft>
                <a:spcPts val="1000"/>
              </a:spcAft>
            </a:pPr>
            <a:r>
              <a:rPr lang="ja-JP" altLang="en-US" sz="3200" dirty="0"/>
              <a:t>４　気体が液体になる変化を凝縮という。</a:t>
            </a:r>
            <a:endParaRPr kumimoji="1" lang="ja-JP" altLang="en-US" sz="3200" dirty="0"/>
          </a:p>
        </p:txBody>
      </p:sp>
      <p:sp>
        <p:nvSpPr>
          <p:cNvPr id="10" name="テキスト ボックス 9"/>
          <p:cNvSpPr txBox="1"/>
          <p:nvPr/>
        </p:nvSpPr>
        <p:spPr>
          <a:xfrm>
            <a:off x="6677322" y="6251793"/>
            <a:ext cx="1321196" cy="307777"/>
          </a:xfrm>
          <a:prstGeom prst="rect">
            <a:avLst/>
          </a:prstGeom>
          <a:noFill/>
        </p:spPr>
        <p:txBody>
          <a:bodyPr wrap="none" rtlCol="0">
            <a:spAutoFit/>
          </a:bodyPr>
          <a:lstStyle/>
          <a:p>
            <a:r>
              <a:rPr kumimoji="1" lang="ja-JP" altLang="en-US" sz="1400" dirty="0"/>
              <a:t>平成</a:t>
            </a:r>
            <a:r>
              <a:rPr kumimoji="1" lang="en-US" altLang="ja-JP" sz="1400" dirty="0"/>
              <a:t>23</a:t>
            </a:r>
            <a:r>
              <a:rPr kumimoji="1" lang="ja-JP" altLang="en-US" sz="1400" dirty="0"/>
              <a:t>年</a:t>
            </a:r>
            <a:r>
              <a:rPr kumimoji="1" lang="en-US" altLang="ja-JP" sz="1400" dirty="0"/>
              <a:t>-</a:t>
            </a:r>
            <a:r>
              <a:rPr kumimoji="1" lang="ja-JP" altLang="en-US" sz="1400" dirty="0"/>
              <a:t>問</a:t>
            </a:r>
            <a:r>
              <a:rPr kumimoji="1" lang="en-US" altLang="ja-JP" sz="1400" dirty="0"/>
              <a:t>28</a:t>
            </a:r>
            <a:endParaRPr kumimoji="1" lang="ja-JP" altLang="en-US" sz="1400" dirty="0"/>
          </a:p>
        </p:txBody>
      </p:sp>
      <p:sp>
        <p:nvSpPr>
          <p:cNvPr id="11" name="正方形/長方形 10"/>
          <p:cNvSpPr/>
          <p:nvPr/>
        </p:nvSpPr>
        <p:spPr>
          <a:xfrm>
            <a:off x="618258" y="4652412"/>
            <a:ext cx="7352488"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63656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252</a:t>
            </a:fld>
            <a:endParaRPr lang="en-US" altLang="ja-JP"/>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1"/>
            <a:ext cx="7704856" cy="582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18450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253</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平成２８年度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問３８</a:t>
            </a:r>
          </a:p>
        </p:txBody>
      </p:sp>
      <p:sp>
        <p:nvSpPr>
          <p:cNvPr id="7" name="テキスト ボックス 6"/>
          <p:cNvSpPr txBox="1"/>
          <p:nvPr/>
        </p:nvSpPr>
        <p:spPr>
          <a:xfrm>
            <a:off x="683568" y="1423877"/>
            <a:ext cx="8208912" cy="1384995"/>
          </a:xfrm>
          <a:prstGeom prst="rect">
            <a:avLst/>
          </a:prstGeom>
          <a:noFill/>
        </p:spPr>
        <p:txBody>
          <a:bodyPr wrap="square" rtlCol="0">
            <a:spAutoFit/>
          </a:bodyPr>
          <a:lstStyle/>
          <a:p>
            <a:r>
              <a:rPr lang="ja-JP" altLang="en-US" sz="2800" dirty="0"/>
              <a:t>以下の気体のうち、同じ質量を取ったとき、同温同圧下で体積が最大になるものを一つ選び、その番号を解答欄に記入しなさい。</a:t>
            </a:r>
            <a:endParaRPr kumimoji="1" lang="ja-JP" altLang="en-US" sz="3600" dirty="0"/>
          </a:p>
        </p:txBody>
      </p:sp>
      <p:sp>
        <p:nvSpPr>
          <p:cNvPr id="8" name="テキスト ボックス 7"/>
          <p:cNvSpPr txBox="1"/>
          <p:nvPr/>
        </p:nvSpPr>
        <p:spPr>
          <a:xfrm>
            <a:off x="2051720" y="3315096"/>
            <a:ext cx="3230372" cy="2308324"/>
          </a:xfrm>
          <a:prstGeom prst="rect">
            <a:avLst/>
          </a:prstGeom>
          <a:noFill/>
        </p:spPr>
        <p:txBody>
          <a:bodyPr wrap="none" rtlCol="0">
            <a:spAutoFit/>
          </a:bodyPr>
          <a:lstStyle/>
          <a:p>
            <a:r>
              <a:rPr lang="ja-JP" altLang="en-US" sz="3600" dirty="0"/>
              <a:t>１ 　水素</a:t>
            </a:r>
          </a:p>
          <a:p>
            <a:r>
              <a:rPr lang="ja-JP" altLang="en-US" sz="3600" dirty="0"/>
              <a:t>２ 　二酸化炭素</a:t>
            </a:r>
          </a:p>
          <a:p>
            <a:r>
              <a:rPr lang="ja-JP" altLang="en-US" sz="3600" dirty="0"/>
              <a:t>３ 　アンモニア</a:t>
            </a:r>
          </a:p>
          <a:p>
            <a:r>
              <a:rPr lang="ja-JP" altLang="en-US" sz="3600" dirty="0"/>
              <a:t>４ 　塩素</a:t>
            </a:r>
            <a:endParaRPr kumimoji="1" lang="ja-JP" altLang="en-US" sz="4800" dirty="0">
              <a:latin typeface="ＭＳ Ｐ明朝" pitchFamily="18" charset="-128"/>
              <a:ea typeface="ＭＳ Ｐ明朝" pitchFamily="18" charset="-128"/>
            </a:endParaRPr>
          </a:p>
        </p:txBody>
      </p:sp>
      <p:sp>
        <p:nvSpPr>
          <p:cNvPr id="10" name="正方形/長方形 9"/>
          <p:cNvSpPr/>
          <p:nvPr/>
        </p:nvSpPr>
        <p:spPr>
          <a:xfrm>
            <a:off x="1979712" y="3388838"/>
            <a:ext cx="3240360" cy="54421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476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C653F9B-F951-46F2-A07B-3CA6DC247F42}"/>
              </a:ext>
            </a:extLst>
          </p:cNvPr>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a:extLst>
              <a:ext uri="{FF2B5EF4-FFF2-40B4-BE49-F238E27FC236}">
                <a16:creationId xmlns:a16="http://schemas.microsoft.com/office/drawing/2014/main" id="{CDCD0293-9A8B-4065-9712-779D56D3077E}"/>
              </a:ext>
            </a:extLst>
          </p:cNvPr>
          <p:cNvSpPr>
            <a:spLocks noGrp="1"/>
          </p:cNvSpPr>
          <p:nvPr>
            <p:ph type="sldNum" sz="quarter" idx="12"/>
          </p:nvPr>
        </p:nvSpPr>
        <p:spPr/>
        <p:txBody>
          <a:bodyPr/>
          <a:lstStyle/>
          <a:p>
            <a:pPr>
              <a:defRPr/>
            </a:pPr>
            <a:fld id="{932DFECD-DFEF-4472-8401-E574EC170895}" type="slidenum">
              <a:rPr lang="en-US" altLang="ja-JP" smtClean="0"/>
              <a:pPr>
                <a:defRPr/>
              </a:pPr>
              <a:t>254</a:t>
            </a:fld>
            <a:endParaRPr lang="en-US" altLang="ja-JP"/>
          </a:p>
        </p:txBody>
      </p:sp>
      <p:sp>
        <p:nvSpPr>
          <p:cNvPr id="4" name="テキスト ボックス 3">
            <a:extLst>
              <a:ext uri="{FF2B5EF4-FFF2-40B4-BE49-F238E27FC236}">
                <a16:creationId xmlns:a16="http://schemas.microsoft.com/office/drawing/2014/main" id="{8AC213B9-B886-4CB1-A537-23595315B43F}"/>
              </a:ext>
            </a:extLst>
          </p:cNvPr>
          <p:cNvSpPr txBox="1"/>
          <p:nvPr/>
        </p:nvSpPr>
        <p:spPr>
          <a:xfrm>
            <a:off x="179512" y="764704"/>
            <a:ext cx="8590557" cy="4524315"/>
          </a:xfrm>
          <a:prstGeom prst="rect">
            <a:avLst/>
          </a:prstGeom>
          <a:noFill/>
        </p:spPr>
        <p:txBody>
          <a:bodyPr wrap="none" rtlCol="0">
            <a:spAutoFit/>
          </a:bodyPr>
          <a:lstStyle/>
          <a:p>
            <a:r>
              <a:rPr lang="ja-JP" altLang="en-US" dirty="0"/>
              <a:t>理想気体だとして、状態方程式</a:t>
            </a:r>
            <a:br>
              <a:rPr lang="ja-JP" altLang="en-US" dirty="0"/>
            </a:br>
            <a:r>
              <a:rPr lang="en-US" altLang="ja-JP" dirty="0"/>
              <a:t>PV=</a:t>
            </a:r>
            <a:r>
              <a:rPr lang="en-US" altLang="ja-JP" dirty="0" err="1"/>
              <a:t>nRT</a:t>
            </a:r>
            <a:r>
              <a:rPr lang="en-US" altLang="ja-JP" dirty="0"/>
              <a:t> V=</a:t>
            </a:r>
            <a:r>
              <a:rPr lang="en-US" altLang="ja-JP" dirty="0" err="1"/>
              <a:t>nRT</a:t>
            </a:r>
            <a:r>
              <a:rPr lang="en-US" altLang="ja-JP" dirty="0"/>
              <a:t>/P</a:t>
            </a:r>
            <a:br>
              <a:rPr lang="ja-JP" altLang="en-US" dirty="0"/>
            </a:br>
            <a:r>
              <a:rPr lang="ja-JP" altLang="en-US" dirty="0"/>
              <a:t>となります。</a:t>
            </a:r>
            <a:br>
              <a:rPr lang="ja-JP" altLang="en-US" dirty="0"/>
            </a:br>
            <a:r>
              <a:rPr lang="ja-JP" altLang="en-US" dirty="0"/>
              <a:t>また</a:t>
            </a:r>
            <a:r>
              <a:rPr lang="en-US" altLang="ja-JP" dirty="0"/>
              <a:t>n</a:t>
            </a:r>
            <a:r>
              <a:rPr lang="ja-JP" altLang="en-US" dirty="0"/>
              <a:t>は物質量なので、式量を</a:t>
            </a:r>
            <a:r>
              <a:rPr lang="en-US" altLang="ja-JP" dirty="0"/>
              <a:t>M</a:t>
            </a:r>
            <a:r>
              <a:rPr lang="ja-JP" altLang="en-US" dirty="0" err="1"/>
              <a:t>、</a:t>
            </a:r>
            <a:r>
              <a:rPr lang="ja-JP" altLang="en-US" dirty="0"/>
              <a:t>質量を</a:t>
            </a:r>
            <a:r>
              <a:rPr lang="en-US" altLang="ja-JP" dirty="0"/>
              <a:t>m</a:t>
            </a:r>
            <a:r>
              <a:rPr lang="ja-JP" altLang="en-US" dirty="0"/>
              <a:t>とすると</a:t>
            </a:r>
            <a:br>
              <a:rPr lang="ja-JP" altLang="en-US" dirty="0"/>
            </a:br>
            <a:r>
              <a:rPr lang="en-US" altLang="ja-JP" dirty="0"/>
              <a:t>n=m/M</a:t>
            </a:r>
            <a:br>
              <a:rPr lang="ja-JP" altLang="en-US" dirty="0"/>
            </a:br>
            <a:r>
              <a:rPr lang="ja-JP" altLang="en-US" dirty="0"/>
              <a:t>となりこれを代入してまとめると</a:t>
            </a:r>
            <a:br>
              <a:rPr lang="ja-JP" altLang="en-US" dirty="0"/>
            </a:br>
            <a:r>
              <a:rPr lang="en-US" altLang="ja-JP" dirty="0"/>
              <a:t>V=(1/M)(</a:t>
            </a:r>
            <a:r>
              <a:rPr lang="en-US" altLang="ja-JP" dirty="0" err="1"/>
              <a:t>mRT</a:t>
            </a:r>
            <a:r>
              <a:rPr lang="en-US" altLang="ja-JP" dirty="0"/>
              <a:t>/P)</a:t>
            </a:r>
            <a:br>
              <a:rPr lang="ja-JP" altLang="en-US" dirty="0"/>
            </a:br>
            <a:r>
              <a:rPr lang="ja-JP" altLang="en-US" dirty="0"/>
              <a:t>となります。</a:t>
            </a:r>
            <a:br>
              <a:rPr lang="ja-JP" altLang="en-US" dirty="0"/>
            </a:br>
            <a:r>
              <a:rPr lang="ja-JP" altLang="en-US" dirty="0"/>
              <a:t>同温、同圧力で同じ質量をとった時なので、</a:t>
            </a:r>
            <a:r>
              <a:rPr lang="en-US" altLang="ja-JP" dirty="0" err="1"/>
              <a:t>m,T,P</a:t>
            </a:r>
            <a:r>
              <a:rPr lang="ja-JP" altLang="en-US" dirty="0"/>
              <a:t>は一定とすると、</a:t>
            </a:r>
            <a:br>
              <a:rPr lang="ja-JP" altLang="en-US" dirty="0"/>
            </a:br>
            <a:r>
              <a:rPr lang="en-US" altLang="ja-JP" dirty="0" err="1"/>
              <a:t>mRT</a:t>
            </a:r>
            <a:r>
              <a:rPr lang="en-US" altLang="ja-JP" dirty="0"/>
              <a:t>/P=C V=C(1/M)</a:t>
            </a:r>
            <a:br>
              <a:rPr lang="ja-JP" altLang="en-US" dirty="0"/>
            </a:br>
            <a:r>
              <a:rPr lang="ja-JP" altLang="en-US" dirty="0"/>
              <a:t>となり</a:t>
            </a:r>
            <a:r>
              <a:rPr lang="en-US" altLang="ja-JP" dirty="0"/>
              <a:t>,V</a:t>
            </a:r>
            <a:r>
              <a:rPr lang="ja-JP" altLang="en-US" dirty="0"/>
              <a:t>は</a:t>
            </a:r>
            <a:r>
              <a:rPr lang="en-US" altLang="ja-JP" dirty="0"/>
              <a:t>1/M</a:t>
            </a:r>
            <a:r>
              <a:rPr lang="ja-JP" altLang="en-US" dirty="0"/>
              <a:t>に比例するので、</a:t>
            </a:r>
            <a:br>
              <a:rPr lang="ja-JP" altLang="en-US" dirty="0"/>
            </a:br>
            <a:r>
              <a:rPr lang="en-US" altLang="ja-JP" dirty="0"/>
              <a:t>M</a:t>
            </a:r>
            <a:r>
              <a:rPr lang="ja-JP" altLang="en-US" dirty="0"/>
              <a:t>が小さいほど体積は大きくなります。</a:t>
            </a:r>
            <a:endParaRPr kumimoji="1" lang="ja-JP" altLang="en-US" dirty="0"/>
          </a:p>
        </p:txBody>
      </p:sp>
      <p:sp>
        <p:nvSpPr>
          <p:cNvPr id="5" name="テキスト ボックス 4">
            <a:extLst>
              <a:ext uri="{FF2B5EF4-FFF2-40B4-BE49-F238E27FC236}">
                <a16:creationId xmlns:a16="http://schemas.microsoft.com/office/drawing/2014/main" id="{77165A46-A64E-44C2-A2B8-3F90FB16DBFD}"/>
              </a:ext>
            </a:extLst>
          </p:cNvPr>
          <p:cNvSpPr txBox="1"/>
          <p:nvPr/>
        </p:nvSpPr>
        <p:spPr>
          <a:xfrm>
            <a:off x="359569" y="5690277"/>
            <a:ext cx="8754320" cy="461665"/>
          </a:xfrm>
          <a:prstGeom prst="rect">
            <a:avLst/>
          </a:prstGeom>
          <a:noFill/>
        </p:spPr>
        <p:txBody>
          <a:bodyPr wrap="none" rtlCol="0">
            <a:spAutoFit/>
          </a:bodyPr>
          <a:lstStyle/>
          <a:p>
            <a:r>
              <a:rPr lang="ja-JP" altLang="en-US" dirty="0">
                <a:solidFill>
                  <a:srgbClr val="FF0000"/>
                </a:solidFill>
              </a:rPr>
              <a:t>式量：化学式量の略。化学式中の各原子の</a:t>
            </a:r>
            <a:r>
              <a:rPr lang="ja-JP" altLang="en-US" u="sng" dirty="0">
                <a:solidFill>
                  <a:srgbClr val="FF0000"/>
                </a:solidFill>
              </a:rPr>
              <a:t>原子量</a:t>
            </a:r>
            <a:r>
              <a:rPr lang="ja-JP" altLang="en-US" dirty="0">
                <a:solidFill>
                  <a:srgbClr val="FF0000"/>
                </a:solidFill>
              </a:rPr>
              <a:t>の</a:t>
            </a:r>
            <a:r>
              <a:rPr lang="ja-JP" altLang="en-US" u="sng" dirty="0">
                <a:solidFill>
                  <a:srgbClr val="FF0000"/>
                </a:solidFill>
              </a:rPr>
              <a:t>総和</a:t>
            </a:r>
            <a:r>
              <a:rPr lang="ja-JP" altLang="en-US" dirty="0">
                <a:solidFill>
                  <a:srgbClr val="FF0000"/>
                </a:solidFill>
              </a:rPr>
              <a:t>をいう。</a:t>
            </a:r>
            <a:endParaRPr kumimoji="1" lang="ja-JP" altLang="en-US" dirty="0">
              <a:solidFill>
                <a:srgbClr val="FF0000"/>
              </a:solidFill>
            </a:endParaRPr>
          </a:p>
        </p:txBody>
      </p:sp>
    </p:spTree>
    <p:extLst>
      <p:ext uri="{BB962C8B-B14F-4D97-AF65-F5344CB8AC3E}">
        <p14:creationId xmlns:p14="http://schemas.microsoft.com/office/powerpoint/2010/main" val="240114690"/>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255</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平成２８年度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問３９</a:t>
            </a:r>
          </a:p>
        </p:txBody>
      </p:sp>
      <p:sp>
        <p:nvSpPr>
          <p:cNvPr id="7" name="テキスト ボックス 6"/>
          <p:cNvSpPr txBox="1"/>
          <p:nvPr/>
        </p:nvSpPr>
        <p:spPr>
          <a:xfrm>
            <a:off x="611560" y="1412776"/>
            <a:ext cx="7920880" cy="1384995"/>
          </a:xfrm>
          <a:prstGeom prst="rect">
            <a:avLst/>
          </a:prstGeom>
          <a:noFill/>
        </p:spPr>
        <p:txBody>
          <a:bodyPr wrap="square" rtlCol="0">
            <a:spAutoFit/>
          </a:bodyPr>
          <a:lstStyle/>
          <a:p>
            <a:r>
              <a:rPr kumimoji="1" lang="ja-JP" altLang="en-US" sz="2800" dirty="0">
                <a:latin typeface="+mn-ea"/>
                <a:ea typeface="+mn-ea"/>
              </a:rPr>
              <a:t>以下のうち、金属をイオン化傾向の大きい順に並べたものとして、正しいものを下から一つ選び、その番号を解答欄に記入しなさい。</a:t>
            </a:r>
          </a:p>
        </p:txBody>
      </p:sp>
      <p:sp>
        <p:nvSpPr>
          <p:cNvPr id="8" name="テキスト ボックス 7"/>
          <p:cNvSpPr txBox="1"/>
          <p:nvPr/>
        </p:nvSpPr>
        <p:spPr>
          <a:xfrm>
            <a:off x="1475656" y="3167623"/>
            <a:ext cx="4951997" cy="3286477"/>
          </a:xfrm>
          <a:prstGeom prst="rect">
            <a:avLst/>
          </a:prstGeom>
          <a:noFill/>
        </p:spPr>
        <p:txBody>
          <a:bodyPr wrap="none" rtlCol="0">
            <a:spAutoFit/>
          </a:bodyPr>
          <a:lstStyle/>
          <a:p>
            <a:pPr>
              <a:lnSpc>
                <a:spcPct val="150000"/>
              </a:lnSpc>
              <a:tabLst>
                <a:tab pos="630238" algn="l"/>
                <a:tab pos="1250950" algn="l"/>
                <a:tab pos="2417763" algn="l"/>
                <a:tab pos="3584575" algn="l"/>
                <a:tab pos="5286375" algn="l"/>
              </a:tabLst>
            </a:pPr>
            <a:r>
              <a:rPr kumimoji="1" lang="ja-JP" altLang="en-US" sz="3600" b="1" spc="-100" dirty="0">
                <a:latin typeface="ＭＳ Ｐ明朝" pitchFamily="18" charset="-128"/>
                <a:ea typeface="ＭＳ Ｐ明朝" pitchFamily="18" charset="-128"/>
              </a:rPr>
              <a:t>１　</a:t>
            </a:r>
            <a:r>
              <a:rPr kumimoji="1" lang="en-US" altLang="ja-JP" sz="3600" b="1" spc="-100" dirty="0">
                <a:latin typeface="ＭＳ Ｐ明朝" pitchFamily="18" charset="-128"/>
                <a:ea typeface="ＭＳ Ｐ明朝" pitchFamily="18" charset="-128"/>
              </a:rPr>
              <a:t>	</a:t>
            </a:r>
            <a:r>
              <a:rPr kumimoji="1" lang="ja-JP" altLang="en-US" sz="3600" b="1" spc="-100" dirty="0">
                <a:latin typeface="ＭＳ Ｐ明朝" pitchFamily="18" charset="-128"/>
                <a:ea typeface="ＭＳ Ｐ明朝" pitchFamily="18" charset="-128"/>
              </a:rPr>
              <a:t>Ｋ</a:t>
            </a:r>
            <a:r>
              <a:rPr kumimoji="1" lang="en-US" altLang="ja-JP" sz="3600" b="1" spc="-100" dirty="0">
                <a:latin typeface="ＭＳ Ｐ明朝" pitchFamily="18" charset="-128"/>
                <a:ea typeface="ＭＳ Ｐ明朝" pitchFamily="18" charset="-128"/>
              </a:rPr>
              <a:t>	</a:t>
            </a:r>
            <a:r>
              <a:rPr kumimoji="1" lang="ja-JP" altLang="en-US" sz="3600" b="1" spc="-100" dirty="0">
                <a:latin typeface="ＭＳ Ｐ明朝" pitchFamily="18" charset="-128"/>
                <a:ea typeface="ＭＳ Ｐ明朝" pitchFamily="18" charset="-128"/>
              </a:rPr>
              <a:t>＞Ｎ</a:t>
            </a:r>
            <a:r>
              <a:rPr lang="ja-JP" altLang="en-US" sz="3600" b="1" spc="-100" dirty="0">
                <a:latin typeface="ＭＳ Ｐ明朝" pitchFamily="18" charset="-128"/>
                <a:ea typeface="ＭＳ Ｐ明朝" pitchFamily="18" charset="-128"/>
              </a:rPr>
              <a:t>ａ</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Mg	</a:t>
            </a:r>
            <a:r>
              <a:rPr lang="ja-JP" altLang="en-US" sz="3600" b="1" spc="-100" dirty="0">
                <a:latin typeface="ＭＳ Ｐ明朝" pitchFamily="18" charset="-128"/>
                <a:ea typeface="ＭＳ Ｐ明朝" pitchFamily="18" charset="-128"/>
              </a:rPr>
              <a:t>＞Ｃ</a:t>
            </a:r>
            <a:r>
              <a:rPr lang="en-US" altLang="ja-JP" sz="3600" b="1" spc="-100" dirty="0">
                <a:latin typeface="ＭＳ Ｐ明朝" pitchFamily="18" charset="-128"/>
                <a:ea typeface="ＭＳ Ｐ明朝" pitchFamily="18" charset="-128"/>
              </a:rPr>
              <a:t>u</a:t>
            </a:r>
          </a:p>
          <a:p>
            <a:pPr>
              <a:lnSpc>
                <a:spcPct val="150000"/>
              </a:lnSpc>
              <a:tabLst>
                <a:tab pos="630238" algn="l"/>
                <a:tab pos="1250950" algn="l"/>
                <a:tab pos="2417763" algn="l"/>
                <a:tab pos="3584575" algn="l"/>
                <a:tab pos="5286375" algn="l"/>
              </a:tabLst>
            </a:pPr>
            <a:r>
              <a:rPr lang="ja-JP" altLang="en-US" sz="3600" b="1" spc="-100" dirty="0">
                <a:latin typeface="ＭＳ Ｐ明朝" pitchFamily="18" charset="-128"/>
                <a:ea typeface="ＭＳ Ｐ明朝" pitchFamily="18" charset="-128"/>
              </a:rPr>
              <a:t>２　</a:t>
            </a:r>
            <a:r>
              <a:rPr lang="en-US" altLang="ja-JP" sz="3600" b="1" spc="-100" dirty="0">
                <a:latin typeface="ＭＳ Ｐ明朝" pitchFamily="18" charset="-128"/>
                <a:ea typeface="ＭＳ Ｐ明朝" pitchFamily="18" charset="-128"/>
              </a:rPr>
              <a:t>	Zn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Cu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Na	</a:t>
            </a:r>
            <a:r>
              <a:rPr lang="ja-JP" altLang="en-US" sz="3600" b="1" spc="-100" dirty="0">
                <a:latin typeface="ＭＳ Ｐ明朝" pitchFamily="18" charset="-128"/>
                <a:ea typeface="ＭＳ Ｐ明朝" pitchFamily="18" charset="-128"/>
              </a:rPr>
              <a:t>＞Ｋ</a:t>
            </a:r>
            <a:endParaRPr lang="en-US" altLang="ja-JP" sz="3600" b="1" spc="-100" dirty="0">
              <a:latin typeface="ＭＳ Ｐ明朝" pitchFamily="18" charset="-128"/>
              <a:ea typeface="ＭＳ Ｐ明朝" pitchFamily="18" charset="-128"/>
            </a:endParaRPr>
          </a:p>
          <a:p>
            <a:pPr>
              <a:lnSpc>
                <a:spcPct val="150000"/>
              </a:lnSpc>
              <a:tabLst>
                <a:tab pos="630238" algn="l"/>
                <a:tab pos="1250950" algn="l"/>
                <a:tab pos="2417763" algn="l"/>
                <a:tab pos="3584575" algn="l"/>
                <a:tab pos="5286375" algn="l"/>
              </a:tabLst>
            </a:pPr>
            <a:r>
              <a:rPr lang="ja-JP" altLang="en-US" sz="3600" b="1" spc="-100" dirty="0">
                <a:latin typeface="ＭＳ Ｐ明朝" pitchFamily="18" charset="-128"/>
                <a:ea typeface="ＭＳ Ｐ明朝" pitchFamily="18" charset="-128"/>
              </a:rPr>
              <a:t>３　</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Ｎａ</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Cu</a:t>
            </a:r>
            <a:r>
              <a:rPr lang="ja-JP" altLang="en-US" sz="3600" b="1" spc="-100" dirty="0">
                <a:latin typeface="ＭＳ Ｐ明朝" pitchFamily="18" charset="-128"/>
                <a:ea typeface="ＭＳ Ｐ明朝" pitchFamily="18" charset="-128"/>
              </a:rPr>
              <a:t>　＞Ｋ</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＞Ｍｇ</a:t>
            </a:r>
            <a:endParaRPr lang="en-US" altLang="ja-JP" sz="3600" b="1" spc="-100" dirty="0">
              <a:latin typeface="ＭＳ Ｐ明朝" pitchFamily="18" charset="-128"/>
              <a:ea typeface="ＭＳ Ｐ明朝" pitchFamily="18" charset="-128"/>
            </a:endParaRPr>
          </a:p>
          <a:p>
            <a:pPr>
              <a:lnSpc>
                <a:spcPct val="150000"/>
              </a:lnSpc>
              <a:tabLst>
                <a:tab pos="630238" algn="l"/>
                <a:tab pos="1250950" algn="l"/>
                <a:tab pos="2417763" algn="l"/>
                <a:tab pos="3584575" algn="l"/>
                <a:tab pos="5286375" algn="l"/>
              </a:tabLst>
            </a:pPr>
            <a:r>
              <a:rPr lang="ja-JP" altLang="en-US" sz="3600" b="1" spc="-100" dirty="0">
                <a:latin typeface="ＭＳ Ｐ明朝" pitchFamily="18" charset="-128"/>
                <a:ea typeface="ＭＳ Ｐ明朝" pitchFamily="18" charset="-128"/>
              </a:rPr>
              <a:t>４　</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Ｍｇ＞Ｚｎ　＞Ｋ</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＞Ｎａ</a:t>
            </a:r>
            <a:endParaRPr lang="en-US" altLang="ja-JP" sz="3600" b="1" spc="-100" dirty="0">
              <a:latin typeface="ＭＳ Ｐ明朝" pitchFamily="18" charset="-128"/>
              <a:ea typeface="ＭＳ Ｐ明朝" pitchFamily="18" charset="-128"/>
            </a:endParaRPr>
          </a:p>
        </p:txBody>
      </p:sp>
      <p:sp>
        <p:nvSpPr>
          <p:cNvPr id="9" name="正方形/長方形 8"/>
          <p:cNvSpPr/>
          <p:nvPr/>
        </p:nvSpPr>
        <p:spPr>
          <a:xfrm>
            <a:off x="1458482" y="3356992"/>
            <a:ext cx="4968552" cy="61929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944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256</a:t>
            </a:fld>
            <a:endParaRPr lang="en-US" altLang="ja-JP"/>
          </a:p>
        </p:txBody>
      </p:sp>
      <p:sp>
        <p:nvSpPr>
          <p:cNvPr id="4" name="テキスト ボックス 3"/>
          <p:cNvSpPr txBox="1"/>
          <p:nvPr/>
        </p:nvSpPr>
        <p:spPr>
          <a:xfrm>
            <a:off x="827584" y="188640"/>
            <a:ext cx="2837636" cy="461665"/>
          </a:xfrm>
          <a:prstGeom prst="rect">
            <a:avLst/>
          </a:prstGeom>
          <a:noFill/>
        </p:spPr>
        <p:txBody>
          <a:bodyPr wrap="none" rtlCol="0">
            <a:spAutoFit/>
          </a:bodyPr>
          <a:lstStyle/>
          <a:p>
            <a:r>
              <a:rPr kumimoji="1" lang="ja-JP" altLang="en-US" b="1" dirty="0"/>
              <a:t>金属のイオン化傾向</a:t>
            </a:r>
          </a:p>
        </p:txBody>
      </p:sp>
      <p:sp>
        <p:nvSpPr>
          <p:cNvPr id="5" name="テキスト ボックス 4"/>
          <p:cNvSpPr txBox="1"/>
          <p:nvPr/>
        </p:nvSpPr>
        <p:spPr>
          <a:xfrm>
            <a:off x="824561" y="692696"/>
            <a:ext cx="7712368" cy="830997"/>
          </a:xfrm>
          <a:prstGeom prst="rect">
            <a:avLst/>
          </a:prstGeom>
          <a:noFill/>
        </p:spPr>
        <p:txBody>
          <a:bodyPr wrap="none" rtlCol="0">
            <a:spAutoFit/>
          </a:bodyPr>
          <a:lstStyle/>
          <a:p>
            <a:r>
              <a:rPr kumimoji="1" lang="ja-JP" altLang="en-US" dirty="0"/>
              <a:t>いろんな金属単体を、そのイオンを含む溶液に浸したとき</a:t>
            </a:r>
            <a:r>
              <a:rPr lang="ja-JP" altLang="en-US" dirty="0"/>
              <a:t>、</a:t>
            </a:r>
            <a:endParaRPr lang="en-US" altLang="ja-JP" dirty="0"/>
          </a:p>
          <a:p>
            <a:r>
              <a:rPr kumimoji="1" lang="ja-JP" altLang="en-US" dirty="0"/>
              <a:t>金属はイオンとなって溶液中に入る傾向を持つ。</a:t>
            </a:r>
            <a:endParaRPr kumimoji="1" lang="en-US" altLang="ja-JP" dirty="0"/>
          </a:p>
        </p:txBody>
      </p:sp>
      <p:sp>
        <p:nvSpPr>
          <p:cNvPr id="6" name="テキスト ボックス 5"/>
          <p:cNvSpPr txBox="1"/>
          <p:nvPr/>
        </p:nvSpPr>
        <p:spPr>
          <a:xfrm>
            <a:off x="827584" y="3914277"/>
            <a:ext cx="1606530" cy="461665"/>
          </a:xfrm>
          <a:prstGeom prst="rect">
            <a:avLst/>
          </a:prstGeom>
          <a:noFill/>
        </p:spPr>
        <p:txBody>
          <a:bodyPr wrap="none" rtlCol="0">
            <a:spAutoFit/>
          </a:bodyPr>
          <a:lstStyle/>
          <a:p>
            <a:r>
              <a:rPr kumimoji="1" lang="ja-JP" altLang="en-US" dirty="0">
                <a:solidFill>
                  <a:srgbClr val="FF0000"/>
                </a:solidFill>
              </a:rPr>
              <a:t>イオン化列</a:t>
            </a:r>
          </a:p>
        </p:txBody>
      </p:sp>
      <p:sp>
        <p:nvSpPr>
          <p:cNvPr id="7" name="テキスト ボックス 6"/>
          <p:cNvSpPr txBox="1"/>
          <p:nvPr/>
        </p:nvSpPr>
        <p:spPr>
          <a:xfrm>
            <a:off x="1043608" y="4716433"/>
            <a:ext cx="7314823" cy="584775"/>
          </a:xfrm>
          <a:prstGeom prst="rect">
            <a:avLst/>
          </a:prstGeom>
          <a:noFill/>
        </p:spPr>
        <p:txBody>
          <a:bodyPr wrap="none" rtlCol="0">
            <a:spAutoFit/>
          </a:bodyPr>
          <a:lstStyle/>
          <a:p>
            <a:r>
              <a:rPr kumimoji="1" lang="ja-JP" altLang="en-US" sz="3200" dirty="0">
                <a:solidFill>
                  <a:srgbClr val="FF0000"/>
                </a:solidFill>
              </a:rPr>
              <a:t>Ｋ＞Ｃａ＞Ｎａ＞Ｍｇ＞Ａｌ＞Ｚｎ＞Ｆｅ＞Ｎｉ＞</a:t>
            </a:r>
            <a:endParaRPr kumimoji="1" lang="en-US" altLang="ja-JP" dirty="0">
              <a:solidFill>
                <a:srgbClr val="FF0000"/>
              </a:solidFill>
            </a:endParaRPr>
          </a:p>
        </p:txBody>
      </p:sp>
      <p:sp>
        <p:nvSpPr>
          <p:cNvPr id="8" name="テキスト ボックス 7"/>
          <p:cNvSpPr txBox="1"/>
          <p:nvPr/>
        </p:nvSpPr>
        <p:spPr>
          <a:xfrm>
            <a:off x="1043608" y="5868561"/>
            <a:ext cx="7782900" cy="584775"/>
          </a:xfrm>
          <a:prstGeom prst="rect">
            <a:avLst/>
          </a:prstGeom>
          <a:noFill/>
        </p:spPr>
        <p:txBody>
          <a:bodyPr wrap="none" rtlCol="0">
            <a:spAutoFit/>
          </a:bodyPr>
          <a:lstStyle/>
          <a:p>
            <a:r>
              <a:rPr kumimoji="1" lang="ja-JP" altLang="en-US" sz="3200" dirty="0">
                <a:solidFill>
                  <a:srgbClr val="FF0000"/>
                </a:solidFill>
              </a:rPr>
              <a:t>Ｓｎ＞Ｐｂ＞（Ｈ</a:t>
            </a:r>
            <a:r>
              <a:rPr kumimoji="1" lang="ja-JP" altLang="en-US" sz="2000" dirty="0">
                <a:solidFill>
                  <a:srgbClr val="FF0000"/>
                </a:solidFill>
              </a:rPr>
              <a:t>２</a:t>
            </a:r>
            <a:r>
              <a:rPr kumimoji="1" lang="ja-JP" altLang="en-US" sz="3200" dirty="0">
                <a:solidFill>
                  <a:srgbClr val="FF0000"/>
                </a:solidFill>
              </a:rPr>
              <a:t>）＞Ｃｕ＞Ｈｇ＞Ａｇ＞Ｐｔ＞Ａｕ</a:t>
            </a:r>
          </a:p>
        </p:txBody>
      </p:sp>
      <p:sp>
        <p:nvSpPr>
          <p:cNvPr id="9" name="テキスト ボックス 8"/>
          <p:cNvSpPr txBox="1"/>
          <p:nvPr/>
        </p:nvSpPr>
        <p:spPr>
          <a:xfrm>
            <a:off x="1077558" y="4335487"/>
            <a:ext cx="6771405" cy="461665"/>
          </a:xfrm>
          <a:prstGeom prst="rect">
            <a:avLst/>
          </a:prstGeom>
          <a:noFill/>
        </p:spPr>
        <p:txBody>
          <a:bodyPr wrap="none" rtlCol="0">
            <a:spAutoFit/>
          </a:bodyPr>
          <a:lstStyle/>
          <a:p>
            <a:r>
              <a:rPr kumimoji="1" lang="ja-JP" altLang="en-US" dirty="0"/>
              <a:t>かそう か　　　な　　　ま　　　　あ　　あ　　　て　　　に</a:t>
            </a:r>
          </a:p>
        </p:txBody>
      </p:sp>
      <p:sp>
        <p:nvSpPr>
          <p:cNvPr id="10" name="テキスト ボックス 9"/>
          <p:cNvSpPr txBox="1"/>
          <p:nvPr/>
        </p:nvSpPr>
        <p:spPr>
          <a:xfrm>
            <a:off x="1187624" y="5559623"/>
            <a:ext cx="7510389" cy="461665"/>
          </a:xfrm>
          <a:prstGeom prst="rect">
            <a:avLst/>
          </a:prstGeom>
          <a:noFill/>
        </p:spPr>
        <p:txBody>
          <a:bodyPr wrap="none" rtlCol="0">
            <a:spAutoFit/>
          </a:bodyPr>
          <a:lstStyle/>
          <a:p>
            <a:r>
              <a:rPr kumimoji="1" lang="ja-JP" altLang="en-US" dirty="0"/>
              <a:t>す　　　な　　　　　ひ　　　　ど　　　す　　　ぎ　　しゃっ　きん</a:t>
            </a:r>
          </a:p>
        </p:txBody>
      </p:sp>
      <p:sp>
        <p:nvSpPr>
          <p:cNvPr id="11" name="テキスト ボックス 10"/>
          <p:cNvSpPr txBox="1"/>
          <p:nvPr/>
        </p:nvSpPr>
        <p:spPr>
          <a:xfrm>
            <a:off x="899592" y="2463279"/>
            <a:ext cx="1914307" cy="461665"/>
          </a:xfrm>
          <a:prstGeom prst="rect">
            <a:avLst/>
          </a:prstGeom>
          <a:noFill/>
        </p:spPr>
        <p:txBody>
          <a:bodyPr wrap="none" rtlCol="0">
            <a:spAutoFit/>
          </a:bodyPr>
          <a:lstStyle/>
          <a:p>
            <a:r>
              <a:rPr kumimoji="1" lang="ja-JP" altLang="en-US" dirty="0"/>
              <a:t>イオン化傾向</a:t>
            </a:r>
          </a:p>
        </p:txBody>
      </p:sp>
      <p:sp>
        <p:nvSpPr>
          <p:cNvPr id="12" name="テキスト ボックス 11"/>
          <p:cNvSpPr txBox="1"/>
          <p:nvPr/>
        </p:nvSpPr>
        <p:spPr>
          <a:xfrm>
            <a:off x="3344619" y="1988840"/>
            <a:ext cx="1659429" cy="461665"/>
          </a:xfrm>
          <a:prstGeom prst="rect">
            <a:avLst/>
          </a:prstGeom>
          <a:noFill/>
        </p:spPr>
        <p:txBody>
          <a:bodyPr wrap="none" rtlCol="0">
            <a:spAutoFit/>
          </a:bodyPr>
          <a:lstStyle/>
          <a:p>
            <a:r>
              <a:rPr kumimoji="1" lang="ja-JP" altLang="en-US" dirty="0"/>
              <a:t>大きい金属</a:t>
            </a:r>
          </a:p>
        </p:txBody>
      </p:sp>
      <p:sp>
        <p:nvSpPr>
          <p:cNvPr id="13" name="テキスト ボックス 12"/>
          <p:cNvSpPr txBox="1"/>
          <p:nvPr/>
        </p:nvSpPr>
        <p:spPr>
          <a:xfrm>
            <a:off x="5292080" y="1844824"/>
            <a:ext cx="2991525" cy="830997"/>
          </a:xfrm>
          <a:prstGeom prst="rect">
            <a:avLst/>
          </a:prstGeom>
          <a:noFill/>
        </p:spPr>
        <p:txBody>
          <a:bodyPr wrap="none" rtlCol="0">
            <a:spAutoFit/>
          </a:bodyPr>
          <a:lstStyle/>
          <a:p>
            <a:r>
              <a:rPr kumimoji="1" lang="ja-JP" altLang="en-US" dirty="0"/>
              <a:t>陽イオンになりやすい</a:t>
            </a:r>
            <a:endParaRPr kumimoji="1" lang="en-US" altLang="ja-JP" dirty="0"/>
          </a:p>
          <a:p>
            <a:r>
              <a:rPr lang="ja-JP" altLang="en-US" dirty="0"/>
              <a:t>溶け出しやすい</a:t>
            </a:r>
            <a:endParaRPr kumimoji="1" lang="ja-JP" altLang="en-US" dirty="0"/>
          </a:p>
        </p:txBody>
      </p:sp>
      <p:sp>
        <p:nvSpPr>
          <p:cNvPr id="14" name="テキスト ボックス 13"/>
          <p:cNvSpPr txBox="1"/>
          <p:nvPr/>
        </p:nvSpPr>
        <p:spPr>
          <a:xfrm>
            <a:off x="5292080" y="2852936"/>
            <a:ext cx="2858475" cy="830997"/>
          </a:xfrm>
          <a:prstGeom prst="rect">
            <a:avLst/>
          </a:prstGeom>
          <a:noFill/>
        </p:spPr>
        <p:txBody>
          <a:bodyPr wrap="none" rtlCol="0">
            <a:spAutoFit/>
          </a:bodyPr>
          <a:lstStyle/>
          <a:p>
            <a:r>
              <a:rPr kumimoji="1" lang="ja-JP" altLang="en-US" dirty="0"/>
              <a:t>陽イオンになりにくい</a:t>
            </a:r>
            <a:endParaRPr kumimoji="1" lang="en-US" altLang="ja-JP" dirty="0"/>
          </a:p>
          <a:p>
            <a:r>
              <a:rPr lang="ja-JP" altLang="en-US" dirty="0"/>
              <a:t>析出しやすい</a:t>
            </a:r>
            <a:endParaRPr kumimoji="1" lang="ja-JP" altLang="en-US" dirty="0"/>
          </a:p>
        </p:txBody>
      </p:sp>
      <p:sp>
        <p:nvSpPr>
          <p:cNvPr id="15" name="テキスト ボックス 14"/>
          <p:cNvSpPr txBox="1"/>
          <p:nvPr/>
        </p:nvSpPr>
        <p:spPr>
          <a:xfrm>
            <a:off x="3347864" y="2996952"/>
            <a:ext cx="1635384" cy="461665"/>
          </a:xfrm>
          <a:prstGeom prst="rect">
            <a:avLst/>
          </a:prstGeom>
          <a:noFill/>
        </p:spPr>
        <p:txBody>
          <a:bodyPr wrap="none" rtlCol="0">
            <a:spAutoFit/>
          </a:bodyPr>
          <a:lstStyle/>
          <a:p>
            <a:r>
              <a:rPr kumimoji="1" lang="ja-JP" altLang="en-US" dirty="0"/>
              <a:t>小さい金属</a:t>
            </a:r>
          </a:p>
        </p:txBody>
      </p:sp>
      <p:sp>
        <p:nvSpPr>
          <p:cNvPr id="16" name="左中かっこ 15"/>
          <p:cNvSpPr/>
          <p:nvPr/>
        </p:nvSpPr>
        <p:spPr>
          <a:xfrm>
            <a:off x="2987824" y="2219672"/>
            <a:ext cx="216024" cy="105050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左中かっこ 17"/>
          <p:cNvSpPr/>
          <p:nvPr/>
        </p:nvSpPr>
        <p:spPr>
          <a:xfrm>
            <a:off x="5067384" y="1844824"/>
            <a:ext cx="216024" cy="82780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左中かっこ 18"/>
          <p:cNvSpPr/>
          <p:nvPr/>
        </p:nvSpPr>
        <p:spPr>
          <a:xfrm>
            <a:off x="5076056" y="2817218"/>
            <a:ext cx="216024" cy="82780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05414442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257</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平成２８年度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問４０</a:t>
            </a:r>
          </a:p>
        </p:txBody>
      </p:sp>
      <p:sp>
        <p:nvSpPr>
          <p:cNvPr id="7" name="テキスト ボックス 6"/>
          <p:cNvSpPr txBox="1"/>
          <p:nvPr/>
        </p:nvSpPr>
        <p:spPr>
          <a:xfrm>
            <a:off x="683568" y="1423877"/>
            <a:ext cx="8208912" cy="1384995"/>
          </a:xfrm>
          <a:prstGeom prst="rect">
            <a:avLst/>
          </a:prstGeom>
          <a:noFill/>
        </p:spPr>
        <p:txBody>
          <a:bodyPr wrap="square" rtlCol="0">
            <a:spAutoFit/>
          </a:bodyPr>
          <a:lstStyle/>
          <a:p>
            <a:r>
              <a:rPr lang="ja-JP" altLang="en-US" sz="2800" dirty="0"/>
              <a:t>以下の芳香族化合物のうち、フェノール類でもありカルボン酸でもあるものを一つ選び、その番号を解答欄に記入しなさい。</a:t>
            </a:r>
            <a:endParaRPr kumimoji="1" lang="ja-JP" altLang="en-US" sz="3600" dirty="0"/>
          </a:p>
        </p:txBody>
      </p:sp>
      <p:sp>
        <p:nvSpPr>
          <p:cNvPr id="8" name="テキスト ボックス 7"/>
          <p:cNvSpPr txBox="1"/>
          <p:nvPr/>
        </p:nvSpPr>
        <p:spPr>
          <a:xfrm>
            <a:off x="2051720" y="3315096"/>
            <a:ext cx="3373039" cy="2308324"/>
          </a:xfrm>
          <a:prstGeom prst="rect">
            <a:avLst/>
          </a:prstGeom>
          <a:noFill/>
        </p:spPr>
        <p:txBody>
          <a:bodyPr wrap="none" rtlCol="0">
            <a:spAutoFit/>
          </a:bodyPr>
          <a:lstStyle/>
          <a:p>
            <a:r>
              <a:rPr lang="ja-JP" altLang="en-US" sz="3600" dirty="0"/>
              <a:t>１ 　安息香酸</a:t>
            </a:r>
          </a:p>
          <a:p>
            <a:r>
              <a:rPr lang="ja-JP" altLang="en-US" sz="3600" dirty="0"/>
              <a:t>２ 　フタル酸</a:t>
            </a:r>
          </a:p>
          <a:p>
            <a:r>
              <a:rPr lang="ja-JP" altLang="en-US" sz="3600" dirty="0"/>
              <a:t>３ 　サリチル酸</a:t>
            </a:r>
          </a:p>
          <a:p>
            <a:r>
              <a:rPr lang="ja-JP" altLang="en-US" sz="3600" dirty="0"/>
              <a:t>４ 　テレフタル酸</a:t>
            </a:r>
            <a:endParaRPr kumimoji="1" lang="ja-JP" altLang="en-US" sz="4800" dirty="0">
              <a:latin typeface="ＭＳ Ｐ明朝" pitchFamily="18" charset="-128"/>
              <a:ea typeface="ＭＳ Ｐ明朝" pitchFamily="18" charset="-128"/>
            </a:endParaRPr>
          </a:p>
        </p:txBody>
      </p:sp>
      <p:sp>
        <p:nvSpPr>
          <p:cNvPr id="10" name="正方形/長方形 9"/>
          <p:cNvSpPr/>
          <p:nvPr/>
        </p:nvSpPr>
        <p:spPr>
          <a:xfrm>
            <a:off x="2051720" y="4469258"/>
            <a:ext cx="3240360" cy="54421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984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258</a:t>
            </a:fld>
            <a:endParaRPr lang="en-US" altLang="ja-JP"/>
          </a:p>
        </p:txBody>
      </p:sp>
      <p:pic>
        <p:nvPicPr>
          <p:cNvPr id="10242" name="Picture 2" descr="C:\Users\okamotot\Desktop\sc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35" y="615752"/>
            <a:ext cx="8341029" cy="1800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323528" y="188640"/>
            <a:ext cx="1325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ＭＳ Ｐゴシック" pitchFamily="50" charset="-128"/>
                <a:ea typeface="ＭＳ Ｐゴシック" pitchFamily="50" charset="-128"/>
                <a:cs typeface="ＭＳ Ｐゴシック" pitchFamily="50" charset="-128"/>
              </a:rPr>
              <a:t>官能基</a:t>
            </a:r>
            <a:r>
              <a:rPr kumimoji="1" lang="ja-JP" altLang="en-US"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en-US"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正方形/長方形 5"/>
          <p:cNvSpPr/>
          <p:nvPr/>
        </p:nvSpPr>
        <p:spPr>
          <a:xfrm>
            <a:off x="611560" y="2996952"/>
            <a:ext cx="3816424" cy="3046988"/>
          </a:xfrm>
          <a:prstGeom prst="rect">
            <a:avLst/>
          </a:prstGeom>
        </p:spPr>
        <p:txBody>
          <a:bodyPr wrap="square">
            <a:spAutoFit/>
          </a:bodyPr>
          <a:lstStyle/>
          <a:p>
            <a:pPr marL="457200" indent="-457200">
              <a:buAutoNum type="arabicDbPlain"/>
            </a:pPr>
            <a:r>
              <a:rPr lang="ja-JP" altLang="en-US" dirty="0"/>
              <a:t>安息香酸</a:t>
            </a:r>
            <a:r>
              <a:rPr lang="en-US" altLang="ja-JP" dirty="0"/>
              <a:t>		</a:t>
            </a:r>
          </a:p>
          <a:p>
            <a:endParaRPr lang="ja-JP" altLang="en-US" dirty="0"/>
          </a:p>
          <a:p>
            <a:r>
              <a:rPr lang="ja-JP" altLang="en-US" dirty="0"/>
              <a:t>２ 　フタル酸</a:t>
            </a:r>
          </a:p>
          <a:p>
            <a:endParaRPr lang="en-US" altLang="ja-JP" dirty="0"/>
          </a:p>
          <a:p>
            <a:endParaRPr lang="en-US" altLang="ja-JP" dirty="0"/>
          </a:p>
          <a:p>
            <a:r>
              <a:rPr lang="ja-JP" altLang="en-US" dirty="0"/>
              <a:t>３ 　サリチル酸</a:t>
            </a:r>
            <a:endParaRPr lang="en-US" altLang="ja-JP" dirty="0"/>
          </a:p>
          <a:p>
            <a:endParaRPr lang="en-US" altLang="ja-JP" dirty="0"/>
          </a:p>
          <a:p>
            <a:r>
              <a:rPr lang="ja-JP" altLang="en-US" dirty="0"/>
              <a:t>４ 　テレフタル酸</a:t>
            </a:r>
          </a:p>
        </p:txBody>
      </p:sp>
      <p:pic>
        <p:nvPicPr>
          <p:cNvPr id="2050" name="Picture 2" descr="ããã¿ã«é¸ãã®ç»åæ¤ç´¢çµæ">
            <a:extLst>
              <a:ext uri="{FF2B5EF4-FFF2-40B4-BE49-F238E27FC236}">
                <a16:creationId xmlns:a16="http://schemas.microsoft.com/office/drawing/2014/main" id="{4847FB73-D1FD-4785-99E8-D7678D4160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8183" y="3446814"/>
            <a:ext cx="1168590" cy="11685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ããµãªãã«é¸ãã®ç»åæ¤ç´¢çµæ">
            <a:extLst>
              <a:ext uri="{FF2B5EF4-FFF2-40B4-BE49-F238E27FC236}">
                <a16:creationId xmlns:a16="http://schemas.microsoft.com/office/drawing/2014/main" id="{87DA6818-3C49-4A96-8356-0CE3315105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5" y="4540798"/>
            <a:ext cx="1008471" cy="10038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ãå®æ¯é¦é¸ãã®ç»åæ¤ç´¢çµæ">
            <a:extLst>
              <a:ext uri="{FF2B5EF4-FFF2-40B4-BE49-F238E27FC236}">
                <a16:creationId xmlns:a16="http://schemas.microsoft.com/office/drawing/2014/main" id="{AC8ED79D-C370-40BB-83D2-3F91423DDD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8014" y="2698224"/>
            <a:ext cx="1750092" cy="11216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upload.wikimedia.org/wikipedia/commons/thumb/1/10/Terephthalic-acid-2D-skeletal.svg/490px-Terephthalic-acid-2D-skeletal.svg.png">
            <a:extLst>
              <a:ext uri="{FF2B5EF4-FFF2-40B4-BE49-F238E27FC236}">
                <a16:creationId xmlns:a16="http://schemas.microsoft.com/office/drawing/2014/main" id="{ADDA3B12-1693-4150-8E03-5BB0EBA896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7408" y="5547916"/>
            <a:ext cx="1967821" cy="722873"/>
          </a:xfrm>
          <a:prstGeom prst="rect">
            <a:avLst/>
          </a:prstGeom>
          <a:noFill/>
          <a:extLst>
            <a:ext uri="{909E8E84-426E-40DD-AFC4-6F175D3DCCD1}">
              <a14:hiddenFill xmlns:a14="http://schemas.microsoft.com/office/drawing/2010/main">
                <a:solidFill>
                  <a:srgbClr val="FFFFFF"/>
                </a:solidFill>
              </a14:hiddenFill>
            </a:ext>
          </a:extLst>
        </p:spPr>
      </p:pic>
      <p:sp>
        <p:nvSpPr>
          <p:cNvPr id="4" name="楕円 3">
            <a:extLst>
              <a:ext uri="{FF2B5EF4-FFF2-40B4-BE49-F238E27FC236}">
                <a16:creationId xmlns:a16="http://schemas.microsoft.com/office/drawing/2014/main" id="{779A523B-0488-42FA-8B95-56E134B906C8}"/>
              </a:ext>
            </a:extLst>
          </p:cNvPr>
          <p:cNvSpPr/>
          <p:nvPr/>
        </p:nvSpPr>
        <p:spPr>
          <a:xfrm>
            <a:off x="3275855" y="4537566"/>
            <a:ext cx="1008471" cy="214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DAE31FD9-E30C-4476-B67D-954D63126714}"/>
              </a:ext>
            </a:extLst>
          </p:cNvPr>
          <p:cNvSpPr/>
          <p:nvPr/>
        </p:nvSpPr>
        <p:spPr>
          <a:xfrm>
            <a:off x="3134147" y="4806348"/>
            <a:ext cx="1437853" cy="78011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89C1362-171E-4305-B9BA-ABEE8732D688}"/>
              </a:ext>
            </a:extLst>
          </p:cNvPr>
          <p:cNvSpPr txBox="1"/>
          <p:nvPr/>
        </p:nvSpPr>
        <p:spPr>
          <a:xfrm>
            <a:off x="4312208" y="4475386"/>
            <a:ext cx="899605" cy="276999"/>
          </a:xfrm>
          <a:prstGeom prst="rect">
            <a:avLst/>
          </a:prstGeom>
          <a:noFill/>
        </p:spPr>
        <p:txBody>
          <a:bodyPr wrap="none" rtlCol="0">
            <a:spAutoFit/>
          </a:bodyPr>
          <a:lstStyle/>
          <a:p>
            <a:r>
              <a:rPr kumimoji="1" lang="ja-JP" altLang="en-US" sz="1200" dirty="0">
                <a:solidFill>
                  <a:srgbClr val="FF0000"/>
                </a:solidFill>
              </a:rPr>
              <a:t>カルボン酸</a:t>
            </a:r>
          </a:p>
        </p:txBody>
      </p:sp>
      <p:sp>
        <p:nvSpPr>
          <p:cNvPr id="14" name="テキスト ボックス 13">
            <a:extLst>
              <a:ext uri="{FF2B5EF4-FFF2-40B4-BE49-F238E27FC236}">
                <a16:creationId xmlns:a16="http://schemas.microsoft.com/office/drawing/2014/main" id="{9961D3C3-1FAD-4E84-B74B-052204793725}"/>
              </a:ext>
            </a:extLst>
          </p:cNvPr>
          <p:cNvSpPr txBox="1"/>
          <p:nvPr/>
        </p:nvSpPr>
        <p:spPr>
          <a:xfrm>
            <a:off x="4569692" y="5013779"/>
            <a:ext cx="832279" cy="276999"/>
          </a:xfrm>
          <a:prstGeom prst="rect">
            <a:avLst/>
          </a:prstGeom>
          <a:noFill/>
        </p:spPr>
        <p:txBody>
          <a:bodyPr wrap="none" rtlCol="0">
            <a:spAutoFit/>
          </a:bodyPr>
          <a:lstStyle/>
          <a:p>
            <a:r>
              <a:rPr kumimoji="1" lang="ja-JP" altLang="en-US" sz="1200" dirty="0">
                <a:solidFill>
                  <a:srgbClr val="FF0000"/>
                </a:solidFill>
              </a:rPr>
              <a:t>フェノール</a:t>
            </a:r>
          </a:p>
        </p:txBody>
      </p:sp>
    </p:spTree>
    <p:extLst>
      <p:ext uri="{BB962C8B-B14F-4D97-AF65-F5344CB8AC3E}">
        <p14:creationId xmlns:p14="http://schemas.microsoft.com/office/powerpoint/2010/main" val="348914311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259</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問２６</a:t>
            </a:r>
          </a:p>
        </p:txBody>
      </p:sp>
      <p:sp>
        <p:nvSpPr>
          <p:cNvPr id="7" name="テキスト ボックス 6"/>
          <p:cNvSpPr txBox="1"/>
          <p:nvPr/>
        </p:nvSpPr>
        <p:spPr>
          <a:xfrm>
            <a:off x="467544" y="1156122"/>
            <a:ext cx="8071594" cy="1569660"/>
          </a:xfrm>
          <a:prstGeom prst="rect">
            <a:avLst/>
          </a:prstGeom>
          <a:noFill/>
        </p:spPr>
        <p:txBody>
          <a:bodyPr wrap="square" rtlCol="0">
            <a:spAutoFit/>
          </a:bodyPr>
          <a:lstStyle/>
          <a:p>
            <a:r>
              <a:rPr lang="ja-JP" altLang="en-US" sz="3200" dirty="0"/>
              <a:t>　以下の記述の正誤について、正しい組合せを下から一つ選び、その番号を解答欄に記入しなさい。</a:t>
            </a:r>
            <a:endParaRPr kumimoji="1" lang="ja-JP" altLang="en-US" sz="3200" dirty="0"/>
          </a:p>
        </p:txBody>
      </p:sp>
      <p:sp>
        <p:nvSpPr>
          <p:cNvPr id="8" name="テキスト ボックス 7"/>
          <p:cNvSpPr txBox="1"/>
          <p:nvPr/>
        </p:nvSpPr>
        <p:spPr>
          <a:xfrm>
            <a:off x="467544" y="3429000"/>
            <a:ext cx="8352928" cy="1456809"/>
          </a:xfrm>
          <a:prstGeom prst="rect">
            <a:avLst/>
          </a:prstGeom>
          <a:noFill/>
        </p:spPr>
        <p:txBody>
          <a:bodyPr wrap="square" rtlCol="0">
            <a:spAutoFit/>
          </a:bodyPr>
          <a:lstStyle/>
          <a:p>
            <a:pPr marL="357188" indent="-357188">
              <a:spcAft>
                <a:spcPts val="1000"/>
              </a:spcAft>
            </a:pPr>
            <a:r>
              <a:rPr kumimoji="1" lang="ja-JP" altLang="en-US" dirty="0"/>
              <a:t>ア　　ダイヤモンド、水銀及び黒鉛は、単体である</a:t>
            </a:r>
            <a:endParaRPr kumimoji="1" lang="en-US" altLang="ja-JP" dirty="0"/>
          </a:p>
          <a:p>
            <a:pPr marL="357188" indent="-357188">
              <a:spcAft>
                <a:spcPts val="1000"/>
              </a:spcAft>
            </a:pPr>
            <a:r>
              <a:rPr kumimoji="1" lang="ja-JP" altLang="en-US" dirty="0"/>
              <a:t>イ　　牛乳及び石油は、混合物である。</a:t>
            </a:r>
            <a:endParaRPr kumimoji="1" lang="en-US" altLang="ja-JP" dirty="0"/>
          </a:p>
          <a:p>
            <a:pPr marL="357188" indent="-357188">
              <a:spcAft>
                <a:spcPts val="1000"/>
              </a:spcAft>
            </a:pPr>
            <a:r>
              <a:rPr kumimoji="1" lang="ja-JP" altLang="en-US" dirty="0"/>
              <a:t>ウ　　ドライアイス、塩化ナトリウム及びメタンは、化合物である。</a:t>
            </a:r>
          </a:p>
        </p:txBody>
      </p:sp>
      <p:sp>
        <p:nvSpPr>
          <p:cNvPr id="9" name="正方形/長方形 8"/>
          <p:cNvSpPr/>
          <p:nvPr/>
        </p:nvSpPr>
        <p:spPr>
          <a:xfrm>
            <a:off x="503548" y="3408920"/>
            <a:ext cx="8172908" cy="156965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00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7239000" y="6531898"/>
            <a:ext cx="1905000" cy="304800"/>
          </a:xfrm>
        </p:spPr>
        <p:txBody>
          <a:bodyPr/>
          <a:lstStyle/>
          <a:p>
            <a:pPr>
              <a:defRPr/>
            </a:pPr>
            <a:fld id="{A6395AFC-AFAA-4D62-B387-CF7256273E8D}" type="datetime1">
              <a:rPr lang="ja-JP" altLang="en-US" smtClean="0"/>
              <a:pPr>
                <a:defRPr/>
              </a:pPr>
              <a:t>2019/7/6</a:t>
            </a:fld>
            <a:endParaRPr lang="en-US" altLang="ja-JP" dirty="0"/>
          </a:p>
        </p:txBody>
      </p:sp>
      <p:sp>
        <p:nvSpPr>
          <p:cNvPr id="3" name="スライド番号プレースホルダー 2"/>
          <p:cNvSpPr>
            <a:spLocks noGrp="1"/>
          </p:cNvSpPr>
          <p:nvPr>
            <p:ph type="sldNum" sz="quarter" idx="12"/>
          </p:nvPr>
        </p:nvSpPr>
        <p:spPr>
          <a:xfrm>
            <a:off x="251520" y="6497638"/>
            <a:ext cx="719138" cy="360362"/>
          </a:xfrm>
        </p:spPr>
        <p:txBody>
          <a:bodyPr/>
          <a:lstStyle/>
          <a:p>
            <a:pPr>
              <a:defRPr/>
            </a:pPr>
            <a:fld id="{932DFECD-DFEF-4472-8401-E574EC170895}" type="slidenum">
              <a:rPr lang="en-US" altLang="ja-JP" smtClean="0"/>
              <a:pPr>
                <a:defRPr/>
              </a:pPr>
              <a:t>26</a:t>
            </a:fld>
            <a:endParaRPr lang="en-US" altLang="ja-JP"/>
          </a:p>
        </p:txBody>
      </p:sp>
      <p:sp>
        <p:nvSpPr>
          <p:cNvPr id="4" name="正方形/長方形 3"/>
          <p:cNvSpPr/>
          <p:nvPr/>
        </p:nvSpPr>
        <p:spPr>
          <a:xfrm>
            <a:off x="251520" y="243148"/>
            <a:ext cx="8712968" cy="830997"/>
          </a:xfrm>
          <a:prstGeom prst="rect">
            <a:avLst/>
          </a:prstGeom>
        </p:spPr>
        <p:txBody>
          <a:bodyPr wrap="square">
            <a:spAutoFit/>
          </a:bodyPr>
          <a:lstStyle/>
          <a:p>
            <a:r>
              <a:rPr lang="ja-JP" altLang="en-US" b="1" dirty="0">
                <a:solidFill>
                  <a:srgbClr val="FF0000"/>
                </a:solidFill>
              </a:rPr>
              <a:t>アボガドロの法則：</a:t>
            </a:r>
            <a:r>
              <a:rPr lang="ja-JP" altLang="en-US" dirty="0"/>
              <a:t>同一圧力、同一温度、同一体積のすべての種類の気体には同じ数の分子が含まれるという法則である。</a:t>
            </a:r>
          </a:p>
        </p:txBody>
      </p:sp>
      <p:sp>
        <p:nvSpPr>
          <p:cNvPr id="5" name="正方形/長方形 4"/>
          <p:cNvSpPr/>
          <p:nvPr/>
        </p:nvSpPr>
        <p:spPr>
          <a:xfrm>
            <a:off x="251520" y="1196752"/>
            <a:ext cx="8640960" cy="830997"/>
          </a:xfrm>
          <a:prstGeom prst="rect">
            <a:avLst/>
          </a:prstGeom>
        </p:spPr>
        <p:txBody>
          <a:bodyPr wrap="square">
            <a:spAutoFit/>
          </a:bodyPr>
          <a:lstStyle/>
          <a:p>
            <a:r>
              <a:rPr lang="ja-JP" altLang="en-US" b="1" dirty="0">
                <a:solidFill>
                  <a:srgbClr val="FF0000"/>
                </a:solidFill>
              </a:rPr>
              <a:t>ヘスの法則</a:t>
            </a:r>
            <a:r>
              <a:rPr lang="ja-JP" altLang="en-US" dirty="0">
                <a:solidFill>
                  <a:srgbClr val="FF0000"/>
                </a:solidFill>
              </a:rPr>
              <a:t>：</a:t>
            </a:r>
            <a:r>
              <a:rPr lang="ja-JP" altLang="en-US" dirty="0"/>
              <a:t>反応熱は，反応の経路によらず，最初の状態と最終の状態で決まる。</a:t>
            </a:r>
          </a:p>
        </p:txBody>
      </p:sp>
      <p:sp>
        <p:nvSpPr>
          <p:cNvPr id="7" name="正方形/長方形 6"/>
          <p:cNvSpPr/>
          <p:nvPr/>
        </p:nvSpPr>
        <p:spPr>
          <a:xfrm>
            <a:off x="251520" y="2078335"/>
            <a:ext cx="8568952" cy="854842"/>
          </a:xfrm>
          <a:prstGeom prst="rect">
            <a:avLst/>
          </a:prstGeom>
        </p:spPr>
        <p:txBody>
          <a:bodyPr wrap="square">
            <a:spAutoFit/>
          </a:bodyPr>
          <a:lstStyle/>
          <a:p>
            <a:r>
              <a:rPr lang="ja-JP" altLang="en-US" b="1" dirty="0">
                <a:solidFill>
                  <a:srgbClr val="FF0000"/>
                </a:solidFill>
              </a:rPr>
              <a:t>ボイルの法則：</a:t>
            </a:r>
            <a:r>
              <a:rPr lang="ja-JP" altLang="en-US" dirty="0"/>
              <a:t>一定温度のもとでは，気体の体積と圧力は反比例する．</a:t>
            </a:r>
          </a:p>
        </p:txBody>
      </p:sp>
      <p:sp>
        <p:nvSpPr>
          <p:cNvPr id="8" name="正方形/長方形 7"/>
          <p:cNvSpPr/>
          <p:nvPr/>
        </p:nvSpPr>
        <p:spPr>
          <a:xfrm>
            <a:off x="251520" y="2933177"/>
            <a:ext cx="8617216" cy="830997"/>
          </a:xfrm>
          <a:prstGeom prst="rect">
            <a:avLst/>
          </a:prstGeom>
        </p:spPr>
        <p:txBody>
          <a:bodyPr wrap="square">
            <a:spAutoFit/>
          </a:bodyPr>
          <a:lstStyle/>
          <a:p>
            <a:r>
              <a:rPr lang="ja-JP" altLang="en-US" b="1" dirty="0">
                <a:solidFill>
                  <a:srgbClr val="FF0000"/>
                </a:solidFill>
              </a:rPr>
              <a:t>シャルルの法則：</a:t>
            </a:r>
            <a:r>
              <a:rPr lang="ja-JP" altLang="en-US" dirty="0"/>
              <a:t>圧力が一定のとき、理想気体の体積は絶対温度に比例することを示した法則</a:t>
            </a:r>
          </a:p>
        </p:txBody>
      </p:sp>
      <p:sp>
        <p:nvSpPr>
          <p:cNvPr id="9" name="正方形/長方形 8"/>
          <p:cNvSpPr/>
          <p:nvPr/>
        </p:nvSpPr>
        <p:spPr>
          <a:xfrm>
            <a:off x="251520" y="3861048"/>
            <a:ext cx="8496944" cy="830997"/>
          </a:xfrm>
          <a:prstGeom prst="rect">
            <a:avLst/>
          </a:prstGeom>
        </p:spPr>
        <p:txBody>
          <a:bodyPr wrap="square">
            <a:spAutoFit/>
          </a:bodyPr>
          <a:lstStyle/>
          <a:p>
            <a:r>
              <a:rPr lang="ja-JP" altLang="en-US" b="1" dirty="0">
                <a:solidFill>
                  <a:srgbClr val="FF0000"/>
                </a:solidFill>
              </a:rPr>
              <a:t>ボイル・シャルルの法則：</a:t>
            </a:r>
            <a:r>
              <a:rPr lang="ja-JP" altLang="en-US" dirty="0"/>
              <a:t>気体の体積は、圧力に反比例し、絶対温度に比例する。</a:t>
            </a:r>
          </a:p>
        </p:txBody>
      </p:sp>
      <p:sp>
        <p:nvSpPr>
          <p:cNvPr id="10" name="正方形/長方形 9"/>
          <p:cNvSpPr/>
          <p:nvPr/>
        </p:nvSpPr>
        <p:spPr>
          <a:xfrm>
            <a:off x="251520" y="4797152"/>
            <a:ext cx="8496944" cy="1200329"/>
          </a:xfrm>
          <a:prstGeom prst="rect">
            <a:avLst/>
          </a:prstGeom>
        </p:spPr>
        <p:txBody>
          <a:bodyPr wrap="square">
            <a:spAutoFit/>
          </a:bodyPr>
          <a:lstStyle/>
          <a:p>
            <a:r>
              <a:rPr lang="ja-JP" altLang="en-US" b="1" dirty="0">
                <a:solidFill>
                  <a:srgbClr val="FF0000"/>
                </a:solidFill>
              </a:rPr>
              <a:t>ヘンリーの法則：</a:t>
            </a:r>
            <a:r>
              <a:rPr lang="ja-JP" altLang="en-US" b="1" dirty="0"/>
              <a:t>溶解度の小さな気体では</a:t>
            </a:r>
            <a:r>
              <a:rPr lang="ja-JP" altLang="en-US" dirty="0"/>
              <a:t>、一定温度で一定量の溶媒に溶ける気体の物質量はその気体の</a:t>
            </a:r>
            <a:r>
              <a:rPr lang="ja-JP" altLang="en-US" b="1" dirty="0"/>
              <a:t>圧力に比例</a:t>
            </a:r>
            <a:r>
              <a:rPr lang="ja-JP" altLang="en-US" dirty="0"/>
              <a:t>する。</a:t>
            </a:r>
          </a:p>
          <a:p>
            <a:endParaRPr lang="ja-JP" altLang="en-US" dirty="0"/>
          </a:p>
        </p:txBody>
      </p:sp>
      <p:sp>
        <p:nvSpPr>
          <p:cNvPr id="11" name="正方形/長方形 10"/>
          <p:cNvSpPr/>
          <p:nvPr/>
        </p:nvSpPr>
        <p:spPr>
          <a:xfrm>
            <a:off x="251520" y="5651740"/>
            <a:ext cx="8496944" cy="830997"/>
          </a:xfrm>
          <a:prstGeom prst="rect">
            <a:avLst/>
          </a:prstGeom>
        </p:spPr>
        <p:txBody>
          <a:bodyPr wrap="square">
            <a:spAutoFit/>
          </a:bodyPr>
          <a:lstStyle/>
          <a:p>
            <a:r>
              <a:rPr lang="ja-JP" altLang="en-US" b="1" dirty="0">
                <a:solidFill>
                  <a:srgbClr val="FF0000"/>
                </a:solidFill>
              </a:rPr>
              <a:t>ラボアジエの法則：</a:t>
            </a:r>
            <a:r>
              <a:rPr lang="ja-JP" altLang="en-US" dirty="0"/>
              <a:t>化学変化を起こす前と後では、反応に関係する物質全体の質量は変化しない。（質量保存の法則）</a:t>
            </a:r>
          </a:p>
        </p:txBody>
      </p:sp>
      <p:sp>
        <p:nvSpPr>
          <p:cNvPr id="6" name="テキスト ボックス 5"/>
          <p:cNvSpPr txBox="1"/>
          <p:nvPr/>
        </p:nvSpPr>
        <p:spPr>
          <a:xfrm>
            <a:off x="1691680" y="-819472"/>
            <a:ext cx="5371983" cy="461665"/>
          </a:xfrm>
          <a:prstGeom prst="rect">
            <a:avLst/>
          </a:prstGeom>
          <a:noFill/>
        </p:spPr>
        <p:txBody>
          <a:bodyPr wrap="none" rtlCol="0">
            <a:spAutoFit/>
          </a:bodyPr>
          <a:lstStyle/>
          <a:p>
            <a:r>
              <a:rPr kumimoji="1" lang="ja-JP" altLang="en-US" dirty="0"/>
              <a:t>絶対温度；絶対零度（０ｋ）－２７３．１５℃</a:t>
            </a:r>
          </a:p>
        </p:txBody>
      </p:sp>
    </p:spTree>
    <p:extLst>
      <p:ext uri="{BB962C8B-B14F-4D97-AF65-F5344CB8AC3E}">
        <p14:creationId xmlns:p14="http://schemas.microsoft.com/office/powerpoint/2010/main" val="2176249684"/>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7746" y="2070957"/>
            <a:ext cx="8928992" cy="2366155"/>
          </a:xfrm>
        </p:spPr>
        <p:txBody>
          <a:bodyPr/>
          <a:lstStyle/>
          <a:p>
            <a:pPr marL="2690813" indent="-2690813">
              <a:buNone/>
              <a:tabLst>
                <a:tab pos="901700" algn="l"/>
              </a:tabLst>
            </a:pPr>
            <a:r>
              <a:rPr lang="ja-JP" altLang="en-US" b="1" dirty="0">
                <a:effectLst>
                  <a:outerShdw blurRad="38100" dist="38100" dir="2700000" algn="tl">
                    <a:srgbClr val="000000">
                      <a:alpha val="43137"/>
                    </a:srgbClr>
                  </a:outerShdw>
                </a:effectLst>
              </a:rPr>
              <a:t>化合物・・・・</a:t>
            </a:r>
            <a:r>
              <a:rPr lang="ja-JP" altLang="en-US" sz="2400" dirty="0"/>
              <a:t>２種以上の成分（異種元素）から出来ている純物質</a:t>
            </a:r>
            <a:endParaRPr lang="en-US" altLang="ja-JP" dirty="0"/>
          </a:p>
          <a:p>
            <a:pPr marL="2690813" indent="-2690813">
              <a:buNone/>
              <a:tabLst>
                <a:tab pos="901700" algn="l"/>
                <a:tab pos="1619250" algn="l"/>
              </a:tabLst>
            </a:pPr>
            <a:r>
              <a:rPr lang="en-US" altLang="ja-JP" dirty="0"/>
              <a:t>		</a:t>
            </a:r>
            <a:r>
              <a:rPr lang="ja-JP" altLang="en-US" sz="2400" dirty="0"/>
              <a:t>（例：炭酸ガス</a:t>
            </a:r>
            <a:r>
              <a:rPr lang="en-US" altLang="ja-JP" sz="2400" dirty="0"/>
              <a:t>､</a:t>
            </a:r>
            <a:r>
              <a:rPr lang="ja-JP" altLang="en-US" sz="2400" dirty="0"/>
              <a:t>水</a:t>
            </a:r>
            <a:r>
              <a:rPr lang="en-US" altLang="ja-JP" sz="2400" dirty="0"/>
              <a:t>､</a:t>
            </a:r>
            <a:r>
              <a:rPr lang="ja-JP" altLang="en-US" sz="2400" dirty="0"/>
              <a:t>塩化ナトリウム</a:t>
            </a:r>
            <a:r>
              <a:rPr lang="en-US" altLang="ja-JP" sz="2400" dirty="0"/>
              <a:t>､</a:t>
            </a:r>
            <a:r>
              <a:rPr lang="ja-JP" altLang="en-US" sz="2400" dirty="0"/>
              <a:t>メタン）</a:t>
            </a:r>
            <a:endParaRPr lang="en-US" altLang="ja-JP" sz="2400" dirty="0"/>
          </a:p>
          <a:p>
            <a:pPr marL="2690813" indent="-2690813">
              <a:buNone/>
              <a:tabLst>
                <a:tab pos="901700" algn="l"/>
              </a:tabLst>
            </a:pPr>
            <a:r>
              <a:rPr kumimoji="1" lang="ja-JP" altLang="en-US" b="1" dirty="0">
                <a:effectLst>
                  <a:outerShdw blurRad="38100" dist="38100" dir="2700000" algn="tl">
                    <a:srgbClr val="000000">
                      <a:alpha val="43137"/>
                    </a:srgbClr>
                  </a:outerShdw>
                </a:effectLst>
              </a:rPr>
              <a:t>単　 体・・・・</a:t>
            </a:r>
            <a:r>
              <a:rPr kumimoji="1" lang="ja-JP" altLang="en-US" sz="2400" dirty="0"/>
              <a:t>１種の成分</a:t>
            </a:r>
            <a:r>
              <a:rPr kumimoji="1" lang="en-US" altLang="ja-JP" sz="2400" dirty="0"/>
              <a:t>(</a:t>
            </a:r>
            <a:r>
              <a:rPr kumimoji="1" lang="ja-JP" altLang="en-US" sz="2400" dirty="0"/>
              <a:t>同一元素</a:t>
            </a:r>
            <a:r>
              <a:rPr kumimoji="1" lang="en-US" altLang="ja-JP" sz="2400" dirty="0"/>
              <a:t>)</a:t>
            </a:r>
            <a:r>
              <a:rPr kumimoji="1" lang="ja-JP" altLang="en-US" sz="2400" dirty="0"/>
              <a:t>からできている純物</a:t>
            </a:r>
            <a:r>
              <a:rPr kumimoji="1" lang="ja-JP" altLang="en-US" sz="2800" dirty="0"/>
              <a:t>質</a:t>
            </a:r>
            <a:endParaRPr kumimoji="1" lang="en-US" altLang="ja-JP" dirty="0"/>
          </a:p>
          <a:p>
            <a:pPr marL="2690813" indent="-2690813">
              <a:buNone/>
              <a:tabLst>
                <a:tab pos="901700" algn="l"/>
                <a:tab pos="1619250" algn="l"/>
              </a:tabLst>
            </a:pPr>
            <a:r>
              <a:rPr lang="en-US" altLang="ja-JP" dirty="0"/>
              <a:t>		</a:t>
            </a:r>
            <a:r>
              <a:rPr lang="ja-JP" altLang="en-US" sz="2400" dirty="0"/>
              <a:t>（例：</a:t>
            </a:r>
            <a:r>
              <a:rPr lang="ja-JP" altLang="en-US" sz="2400" b="1" dirty="0"/>
              <a:t>Ｏ</a:t>
            </a:r>
            <a:r>
              <a:rPr lang="en-US" altLang="ja-JP" sz="2400" b="1" baseline="-25000" dirty="0"/>
              <a:t>2</a:t>
            </a:r>
            <a:r>
              <a:rPr lang="en-US" altLang="ja-JP" sz="2400" dirty="0"/>
              <a:t>[</a:t>
            </a:r>
            <a:r>
              <a:rPr lang="ja-JP" altLang="en-US" sz="2400" dirty="0"/>
              <a:t>酸素</a:t>
            </a:r>
            <a:r>
              <a:rPr lang="en-US" altLang="ja-JP" sz="2400" dirty="0"/>
              <a:t>]､</a:t>
            </a:r>
            <a:r>
              <a:rPr lang="ja-JP" altLang="en-US" sz="2400" b="1" dirty="0"/>
              <a:t>Ｈ</a:t>
            </a:r>
            <a:r>
              <a:rPr lang="en-US" altLang="ja-JP" sz="2400" b="1" baseline="-25000" dirty="0"/>
              <a:t>2</a:t>
            </a:r>
            <a:r>
              <a:rPr lang="en-US" altLang="ja-JP" sz="2400" dirty="0"/>
              <a:t>[</a:t>
            </a:r>
            <a:r>
              <a:rPr lang="ja-JP" altLang="en-US" sz="2400" dirty="0"/>
              <a:t>水素</a:t>
            </a:r>
            <a:r>
              <a:rPr lang="en-US" altLang="ja-JP" sz="2400" dirty="0"/>
              <a:t>]､</a:t>
            </a:r>
            <a:r>
              <a:rPr lang="ja-JP" altLang="en-US" sz="2400" b="1" dirty="0"/>
              <a:t>Ｃ</a:t>
            </a:r>
            <a:r>
              <a:rPr lang="en-US" altLang="ja-JP" sz="2400" b="1" dirty="0"/>
              <a:t>u</a:t>
            </a:r>
            <a:r>
              <a:rPr lang="en-US" altLang="ja-JP" sz="2400" dirty="0"/>
              <a:t>[</a:t>
            </a:r>
            <a:r>
              <a:rPr lang="ja-JP" altLang="en-US" sz="2400" dirty="0"/>
              <a:t>銅</a:t>
            </a:r>
            <a:r>
              <a:rPr lang="en-US" altLang="ja-JP" sz="2400" dirty="0"/>
              <a:t>]､</a:t>
            </a:r>
            <a:r>
              <a:rPr lang="ja-JP" altLang="en-US" sz="2400" dirty="0"/>
              <a:t>Ｃ［炭素］</a:t>
            </a:r>
            <a:r>
              <a:rPr lang="en-US" altLang="ja-JP" sz="2400" dirty="0"/>
              <a:t>､</a:t>
            </a:r>
            <a:r>
              <a:rPr lang="ja-JP" altLang="en-US" sz="2400" dirty="0"/>
              <a:t>Ｈｇ</a:t>
            </a:r>
            <a:r>
              <a:rPr lang="en-US" altLang="ja-JP" sz="2400" dirty="0"/>
              <a:t>[</a:t>
            </a:r>
            <a:r>
              <a:rPr lang="ja-JP" altLang="en-US" sz="2400" dirty="0"/>
              <a:t>水銀</a:t>
            </a:r>
            <a:r>
              <a:rPr lang="en-US" altLang="ja-JP" sz="2400" dirty="0"/>
              <a:t>]</a:t>
            </a:r>
            <a:r>
              <a:rPr lang="ja-JP" altLang="en-US" sz="2400" dirty="0"/>
              <a:t>）</a:t>
            </a:r>
            <a:endParaRPr kumimoji="1" lang="ja-JP" altLang="en-US" baseline="-25000" dirty="0"/>
          </a:p>
        </p:txBody>
      </p:sp>
      <p:sp>
        <p:nvSpPr>
          <p:cNvPr id="4" name="日付プレースホルダー 3"/>
          <p:cNvSpPr>
            <a:spLocks noGrp="1"/>
          </p:cNvSpPr>
          <p:nvPr>
            <p:ph type="dt" sz="half" idx="10"/>
          </p:nvPr>
        </p:nvSpPr>
        <p:spPr/>
        <p:txBody>
          <a:bodyPr/>
          <a:lstStyle/>
          <a:p>
            <a:pPr>
              <a:defRPr/>
            </a:pPr>
            <a:fld id="{BFA239E6-4B7D-4509-A489-FD8489361AD3}" type="datetime1">
              <a:rPr lang="ja-JP" altLang="en-US" smtClean="0"/>
              <a:pPr>
                <a:defRPr/>
              </a:pPr>
              <a:t>2019/7/6</a:t>
            </a:fld>
            <a:endParaRPr lang="en-US" altLang="ja-JP"/>
          </a:p>
        </p:txBody>
      </p:sp>
      <p:sp>
        <p:nvSpPr>
          <p:cNvPr id="5" name="スライド番号プレースホルダー 4"/>
          <p:cNvSpPr>
            <a:spLocks noGrp="1"/>
          </p:cNvSpPr>
          <p:nvPr>
            <p:ph type="sldNum" sz="quarter" idx="12"/>
          </p:nvPr>
        </p:nvSpPr>
        <p:spPr/>
        <p:txBody>
          <a:bodyPr/>
          <a:lstStyle/>
          <a:p>
            <a:pPr>
              <a:defRPr/>
            </a:pPr>
            <a:fld id="{8BFF8879-2547-4609-8096-EEBA529AD28C}" type="slidenum">
              <a:rPr lang="en-US" altLang="ja-JP" smtClean="0"/>
              <a:pPr>
                <a:defRPr/>
              </a:pPr>
              <a:t>260</a:t>
            </a:fld>
            <a:endParaRPr lang="en-US" altLang="ja-JP"/>
          </a:p>
        </p:txBody>
      </p:sp>
      <p:sp>
        <p:nvSpPr>
          <p:cNvPr id="7" name="Rectangle 3">
            <a:extLst>
              <a:ext uri="{FF2B5EF4-FFF2-40B4-BE49-F238E27FC236}">
                <a16:creationId xmlns:a16="http://schemas.microsoft.com/office/drawing/2014/main" id="{3C783954-23BB-4370-BD43-DED7561346A2}"/>
              </a:ext>
            </a:extLst>
          </p:cNvPr>
          <p:cNvSpPr txBox="1">
            <a:spLocks noChangeArrowheads="1"/>
          </p:cNvSpPr>
          <p:nvPr/>
        </p:nvSpPr>
        <p:spPr bwMode="auto">
          <a:xfrm>
            <a:off x="150640" y="375759"/>
            <a:ext cx="892899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108000" rIns="108000" bIns="10800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5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sz="1700">
                <a:solidFill>
                  <a:schemeClr val="tx1"/>
                </a:solidFill>
                <a:latin typeface="+mn-lt"/>
                <a:ea typeface="+mn-ea"/>
              </a:defRPr>
            </a:lvl4pPr>
            <a:lvl5pPr marL="2057400" indent="-228600" algn="l" rtl="0" eaLnBrk="1" fontAlgn="base" hangingPunct="1">
              <a:spcBef>
                <a:spcPct val="20000"/>
              </a:spcBef>
              <a:spcAft>
                <a:spcPct val="0"/>
              </a:spcAft>
              <a:buChar char="»"/>
              <a:defRPr kumimoji="1" sz="1500">
                <a:solidFill>
                  <a:schemeClr val="tx1"/>
                </a:solidFill>
                <a:latin typeface="+mn-lt"/>
                <a:ea typeface="+mn-ea"/>
              </a:defRPr>
            </a:lvl5pPr>
            <a:lvl6pPr marL="2514600" indent="-228600" algn="l" rtl="0" eaLnBrk="1" fontAlgn="base" hangingPunct="1">
              <a:spcBef>
                <a:spcPct val="20000"/>
              </a:spcBef>
              <a:spcAft>
                <a:spcPct val="0"/>
              </a:spcAft>
              <a:buChar char="»"/>
              <a:defRPr kumimoji="1" sz="1500">
                <a:solidFill>
                  <a:schemeClr val="tx1"/>
                </a:solidFill>
                <a:latin typeface="+mn-lt"/>
                <a:ea typeface="+mn-ea"/>
              </a:defRPr>
            </a:lvl6pPr>
            <a:lvl7pPr marL="2971800" indent="-228600" algn="l" rtl="0" eaLnBrk="1" fontAlgn="base" hangingPunct="1">
              <a:spcBef>
                <a:spcPct val="20000"/>
              </a:spcBef>
              <a:spcAft>
                <a:spcPct val="0"/>
              </a:spcAft>
              <a:buChar char="»"/>
              <a:defRPr kumimoji="1" sz="1500">
                <a:solidFill>
                  <a:schemeClr val="tx1"/>
                </a:solidFill>
                <a:latin typeface="+mn-lt"/>
                <a:ea typeface="+mn-ea"/>
              </a:defRPr>
            </a:lvl7pPr>
            <a:lvl8pPr marL="3429000" indent="-228600" algn="l" rtl="0" eaLnBrk="1" fontAlgn="base" hangingPunct="1">
              <a:spcBef>
                <a:spcPct val="20000"/>
              </a:spcBef>
              <a:spcAft>
                <a:spcPct val="0"/>
              </a:spcAft>
              <a:buChar char="»"/>
              <a:defRPr kumimoji="1" sz="1500">
                <a:solidFill>
                  <a:schemeClr val="tx1"/>
                </a:solidFill>
                <a:latin typeface="+mn-lt"/>
                <a:ea typeface="+mn-ea"/>
              </a:defRPr>
            </a:lvl8pPr>
            <a:lvl9pPr marL="3886200" indent="-228600" algn="l" rtl="0" eaLnBrk="1" fontAlgn="base" hangingPunct="1">
              <a:spcBef>
                <a:spcPct val="20000"/>
              </a:spcBef>
              <a:spcAft>
                <a:spcPct val="0"/>
              </a:spcAft>
              <a:buChar char="»"/>
              <a:defRPr kumimoji="1" sz="1500">
                <a:solidFill>
                  <a:schemeClr val="tx1"/>
                </a:solidFill>
                <a:latin typeface="+mn-lt"/>
                <a:ea typeface="+mn-ea"/>
              </a:defRPr>
            </a:lvl9pPr>
          </a:lstStyle>
          <a:p>
            <a:pPr marL="2600325" indent="-2600325">
              <a:buFontTx/>
              <a:buNone/>
              <a:tabLst>
                <a:tab pos="630238" algn="l"/>
                <a:tab pos="2874963" algn="l"/>
              </a:tabLst>
              <a:defRPr/>
            </a:pPr>
            <a:r>
              <a:rPr lang="ja-JP" altLang="en-US" b="1" kern="0" dirty="0">
                <a:effectLst>
                  <a:outerShdw blurRad="38100" dist="38100" dir="2700000" algn="tl">
                    <a:srgbClr val="000000">
                      <a:alpha val="43137"/>
                    </a:srgbClr>
                  </a:outerShdw>
                </a:effectLst>
              </a:rPr>
              <a:t>純物質・・・・</a:t>
            </a:r>
            <a:r>
              <a:rPr lang="ja-JP" altLang="en-US" sz="2400" kern="0" dirty="0"/>
              <a:t>一定の性質を持つ化学物質。</a:t>
            </a:r>
            <a:endParaRPr lang="en-US" altLang="ja-JP" sz="2400" kern="0" dirty="0"/>
          </a:p>
          <a:p>
            <a:pPr marL="450850" indent="0">
              <a:buFontTx/>
              <a:buNone/>
              <a:tabLst>
                <a:tab pos="630238" algn="l"/>
                <a:tab pos="2874963" algn="l"/>
              </a:tabLst>
              <a:defRPr/>
            </a:pPr>
            <a:r>
              <a:rPr lang="ja-JP" altLang="en-US" sz="2000" kern="0" dirty="0"/>
              <a:t>純物質は物理的方法（ろ過・蒸留・再結晶・クロマトグラフィーなど）ではこれ以上分離しない。しかし、化学的方法（電気分解など）を用いれば単体にまで分解することができる。</a:t>
            </a:r>
            <a:endParaRPr lang="en-US" altLang="ja-JP" sz="2000" kern="0" dirty="0">
              <a:solidFill>
                <a:schemeClr val="accent1"/>
              </a:solidFill>
            </a:endParaRPr>
          </a:p>
        </p:txBody>
      </p:sp>
      <p:sp>
        <p:nvSpPr>
          <p:cNvPr id="8" name="テキスト ボックス 7">
            <a:extLst>
              <a:ext uri="{FF2B5EF4-FFF2-40B4-BE49-F238E27FC236}">
                <a16:creationId xmlns:a16="http://schemas.microsoft.com/office/drawing/2014/main" id="{0BB63A7B-3EDD-4731-8954-20BF4F1BCDAC}"/>
              </a:ext>
            </a:extLst>
          </p:cNvPr>
          <p:cNvSpPr txBox="1"/>
          <p:nvPr/>
        </p:nvSpPr>
        <p:spPr>
          <a:xfrm>
            <a:off x="251520" y="5085184"/>
            <a:ext cx="8550230" cy="892552"/>
          </a:xfrm>
          <a:prstGeom prst="rect">
            <a:avLst/>
          </a:prstGeom>
          <a:noFill/>
        </p:spPr>
        <p:txBody>
          <a:bodyPr wrap="square" rtlCol="0">
            <a:spAutoFit/>
          </a:bodyPr>
          <a:lstStyle/>
          <a:p>
            <a:pPr marL="0" indent="0">
              <a:buFontTx/>
              <a:buNone/>
              <a:defRPr/>
            </a:pPr>
            <a:r>
              <a:rPr lang="ja-JP" altLang="en-US" sz="2800" b="1" kern="0" dirty="0">
                <a:effectLst>
                  <a:outerShdw blurRad="38100" dist="38100" dir="2700000" algn="tl">
                    <a:srgbClr val="000000">
                      <a:alpha val="43137"/>
                    </a:srgbClr>
                  </a:outerShdw>
                </a:effectLst>
              </a:rPr>
              <a:t>混合物・・・・</a:t>
            </a:r>
            <a:r>
              <a:rPr lang="ja-JP" altLang="en-US" kern="0" dirty="0"/>
              <a:t>２種類以上の物質が混ざり合って出来ているもの。</a:t>
            </a:r>
            <a:endParaRPr lang="en-US" altLang="ja-JP" kern="0" dirty="0"/>
          </a:p>
          <a:p>
            <a:pPr marL="2600325" indent="-2600325">
              <a:buFontTx/>
              <a:buNone/>
              <a:tabLst>
                <a:tab pos="630238" algn="l"/>
                <a:tab pos="1260475" algn="l"/>
                <a:tab pos="2874963" algn="l"/>
              </a:tabLst>
              <a:defRPr/>
            </a:pPr>
            <a:r>
              <a:rPr lang="en-US" altLang="ja-JP" kern="0" dirty="0"/>
              <a:t>		</a:t>
            </a:r>
            <a:r>
              <a:rPr lang="ja-JP" altLang="en-US" kern="0" dirty="0"/>
              <a:t>　　</a:t>
            </a:r>
            <a:r>
              <a:rPr lang="ja-JP" altLang="en-US" kern="0" dirty="0">
                <a:solidFill>
                  <a:schemeClr val="accent1"/>
                </a:solidFill>
              </a:rPr>
              <a:t>（例）　空気、岩石、石油、海水</a:t>
            </a:r>
            <a:r>
              <a:rPr lang="en-US" altLang="ja-JP" kern="0" dirty="0">
                <a:solidFill>
                  <a:schemeClr val="accent1"/>
                </a:solidFill>
              </a:rPr>
              <a:t>(</a:t>
            </a:r>
            <a:r>
              <a:rPr lang="ja-JP" altLang="en-US" kern="0" dirty="0">
                <a:solidFill>
                  <a:schemeClr val="accent1"/>
                </a:solidFill>
              </a:rPr>
              <a:t>食塩水</a:t>
            </a:r>
            <a:r>
              <a:rPr lang="en-US" altLang="ja-JP" kern="0" dirty="0">
                <a:solidFill>
                  <a:schemeClr val="accent1"/>
                </a:solidFill>
              </a:rPr>
              <a:t>)､</a:t>
            </a:r>
            <a:r>
              <a:rPr lang="ja-JP" altLang="en-US" kern="0" dirty="0">
                <a:solidFill>
                  <a:schemeClr val="accent1"/>
                </a:solidFill>
              </a:rPr>
              <a:t>牛乳</a:t>
            </a:r>
            <a:endParaRPr kumimoji="1" lang="ja-JP" altLang="en-US" dirty="0"/>
          </a:p>
        </p:txBody>
      </p:sp>
    </p:spTree>
    <p:extLst>
      <p:ext uri="{BB962C8B-B14F-4D97-AF65-F5344CB8AC3E}">
        <p14:creationId xmlns:p14="http://schemas.microsoft.com/office/powerpoint/2010/main" val="371093053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261</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問２７</a:t>
            </a:r>
          </a:p>
        </p:txBody>
      </p:sp>
      <p:sp>
        <p:nvSpPr>
          <p:cNvPr id="7" name="テキスト ボックス 6"/>
          <p:cNvSpPr txBox="1"/>
          <p:nvPr/>
        </p:nvSpPr>
        <p:spPr>
          <a:xfrm>
            <a:off x="618258" y="1156122"/>
            <a:ext cx="7920880" cy="1569660"/>
          </a:xfrm>
          <a:prstGeom prst="rect">
            <a:avLst/>
          </a:prstGeom>
          <a:noFill/>
        </p:spPr>
        <p:txBody>
          <a:bodyPr wrap="square" rtlCol="0">
            <a:spAutoFit/>
          </a:bodyPr>
          <a:lstStyle/>
          <a:p>
            <a:r>
              <a:rPr lang="ja-JP" altLang="en-US" sz="3200" dirty="0"/>
              <a:t>物質の三態に関する以下の記述のうち、</a:t>
            </a:r>
            <a:r>
              <a:rPr lang="ja-JP" altLang="en-US" sz="3200" u="sng" dirty="0"/>
              <a:t>誤っているもの</a:t>
            </a:r>
            <a:r>
              <a:rPr lang="ja-JP" altLang="en-US" sz="3200" dirty="0"/>
              <a:t>を一つ選び、その番号を解答欄に記入しなさい。</a:t>
            </a:r>
            <a:endParaRPr kumimoji="1" lang="ja-JP" altLang="en-US" sz="3200" dirty="0"/>
          </a:p>
        </p:txBody>
      </p:sp>
      <p:sp>
        <p:nvSpPr>
          <p:cNvPr id="8" name="テキスト ボックス 7"/>
          <p:cNvSpPr txBox="1"/>
          <p:nvPr/>
        </p:nvSpPr>
        <p:spPr>
          <a:xfrm>
            <a:off x="747904" y="3429000"/>
            <a:ext cx="7998829" cy="2446824"/>
          </a:xfrm>
          <a:prstGeom prst="rect">
            <a:avLst/>
          </a:prstGeom>
          <a:noFill/>
        </p:spPr>
        <p:txBody>
          <a:bodyPr wrap="square" rtlCol="0">
            <a:spAutoFit/>
          </a:bodyPr>
          <a:lstStyle/>
          <a:p>
            <a:pPr marL="357188" indent="-357188">
              <a:spcAft>
                <a:spcPts val="1000"/>
              </a:spcAft>
            </a:pPr>
            <a:r>
              <a:rPr kumimoji="1" lang="ja-JP" altLang="en-US" sz="3200" dirty="0"/>
              <a:t>１　</a:t>
            </a:r>
            <a:r>
              <a:rPr lang="ja-JP" altLang="en-US" sz="3200" dirty="0"/>
              <a:t>液体が気体になる変化を蒸発という。</a:t>
            </a:r>
            <a:endParaRPr lang="en-US" altLang="ja-JP" sz="3200" dirty="0"/>
          </a:p>
          <a:p>
            <a:pPr marL="357188" indent="-357188">
              <a:spcAft>
                <a:spcPts val="1000"/>
              </a:spcAft>
            </a:pPr>
            <a:r>
              <a:rPr lang="ja-JP" altLang="en-US" sz="3200" dirty="0"/>
              <a:t>２　固体が液体になる変化を融解という。</a:t>
            </a:r>
            <a:endParaRPr lang="en-US" altLang="ja-JP" sz="3200" dirty="0"/>
          </a:p>
          <a:p>
            <a:pPr marL="357188" indent="-357188">
              <a:spcAft>
                <a:spcPts val="1000"/>
              </a:spcAft>
            </a:pPr>
            <a:r>
              <a:rPr kumimoji="1" lang="ja-JP" altLang="en-US" sz="3200" dirty="0"/>
              <a:t>３　</a:t>
            </a:r>
            <a:r>
              <a:rPr lang="ja-JP" altLang="en-US" sz="3200" dirty="0"/>
              <a:t>気体が固体になる変化を昇華という。</a:t>
            </a:r>
            <a:endParaRPr lang="en-US" altLang="ja-JP" sz="3200" dirty="0"/>
          </a:p>
          <a:p>
            <a:pPr marL="357188" indent="-357188">
              <a:spcAft>
                <a:spcPts val="1000"/>
              </a:spcAft>
            </a:pPr>
            <a:r>
              <a:rPr lang="ja-JP" altLang="en-US" sz="3200" dirty="0"/>
              <a:t>４　気体が液体になる変化を凝固という。</a:t>
            </a:r>
            <a:endParaRPr kumimoji="1" lang="ja-JP" altLang="en-US" sz="3200" dirty="0"/>
          </a:p>
        </p:txBody>
      </p:sp>
      <p:sp>
        <p:nvSpPr>
          <p:cNvPr id="11" name="正方形/長方形 10"/>
          <p:cNvSpPr/>
          <p:nvPr/>
        </p:nvSpPr>
        <p:spPr>
          <a:xfrm>
            <a:off x="618258" y="5301208"/>
            <a:ext cx="7352488"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265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262</a:t>
            </a:fld>
            <a:endParaRPr lang="en-US" altLang="ja-JP"/>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065" y="692696"/>
            <a:ext cx="7554452" cy="5710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842718"/>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263</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問２８</a:t>
            </a:r>
          </a:p>
        </p:txBody>
      </p:sp>
      <p:sp>
        <p:nvSpPr>
          <p:cNvPr id="7" name="テキスト ボックス 6"/>
          <p:cNvSpPr txBox="1"/>
          <p:nvPr/>
        </p:nvSpPr>
        <p:spPr>
          <a:xfrm>
            <a:off x="618258" y="1156122"/>
            <a:ext cx="7920880" cy="954107"/>
          </a:xfrm>
          <a:prstGeom prst="rect">
            <a:avLst/>
          </a:prstGeom>
          <a:noFill/>
        </p:spPr>
        <p:txBody>
          <a:bodyPr wrap="square" rtlCol="0">
            <a:spAutoFit/>
          </a:bodyPr>
          <a:lstStyle/>
          <a:p>
            <a:r>
              <a:rPr lang="ja-JP" altLang="en-US" sz="2800" dirty="0"/>
              <a:t>以下の記述のうち、ヘンリーの法則を示したものを一つ選び、その番号を解答欄に記入しなさい。</a:t>
            </a:r>
            <a:endParaRPr kumimoji="1" lang="ja-JP" altLang="en-US" sz="2800" dirty="0"/>
          </a:p>
        </p:txBody>
      </p:sp>
      <p:sp>
        <p:nvSpPr>
          <p:cNvPr id="8" name="テキスト ボックス 7"/>
          <p:cNvSpPr txBox="1"/>
          <p:nvPr/>
        </p:nvSpPr>
        <p:spPr>
          <a:xfrm>
            <a:off x="257673" y="2325213"/>
            <a:ext cx="8712968" cy="3431709"/>
          </a:xfrm>
          <a:prstGeom prst="rect">
            <a:avLst/>
          </a:prstGeom>
          <a:noFill/>
        </p:spPr>
        <p:txBody>
          <a:bodyPr wrap="square" rtlCol="0">
            <a:spAutoFit/>
          </a:bodyPr>
          <a:lstStyle/>
          <a:p>
            <a:pPr marL="357188" indent="-357188">
              <a:spcAft>
                <a:spcPts val="1000"/>
              </a:spcAft>
            </a:pPr>
            <a:r>
              <a:rPr lang="ja-JP" altLang="en-US" dirty="0"/>
              <a:t>１ 一定量の気体の体積は、圧力に反比例し、絶対温度に比例する。</a:t>
            </a:r>
          </a:p>
          <a:p>
            <a:pPr marL="357188" indent="-357188">
              <a:spcAft>
                <a:spcPts val="1000"/>
              </a:spcAft>
            </a:pPr>
            <a:r>
              <a:rPr lang="ja-JP" altLang="en-US" dirty="0"/>
              <a:t>２ 物質が変化するとき発生又は吸収する熱量（反応熱）は、変化する前の状態と変化した後の状態だけで決まり、変化の過程には無関係である。</a:t>
            </a:r>
          </a:p>
          <a:p>
            <a:pPr marL="357188" indent="-357188">
              <a:spcAft>
                <a:spcPts val="1000"/>
              </a:spcAft>
            </a:pPr>
            <a:r>
              <a:rPr lang="ja-JP" altLang="en-US" dirty="0"/>
              <a:t>３ 一定温度で、溶解度の小さい気体が一定量の溶媒に溶けるとき、気体の溶解量（物質量、質量）はその圧力に比例する。</a:t>
            </a:r>
          </a:p>
          <a:p>
            <a:pPr marL="357188" indent="-357188">
              <a:spcAft>
                <a:spcPts val="1000"/>
              </a:spcAft>
            </a:pPr>
            <a:r>
              <a:rPr lang="ja-JP" altLang="en-US" dirty="0"/>
              <a:t>４ 化学反応によってある物質が生成するとき、その反応前後において、物質の総質量は、変化しない。</a:t>
            </a:r>
          </a:p>
        </p:txBody>
      </p:sp>
      <p:sp>
        <p:nvSpPr>
          <p:cNvPr id="9" name="正方形/長方形 8"/>
          <p:cNvSpPr/>
          <p:nvPr/>
        </p:nvSpPr>
        <p:spPr>
          <a:xfrm>
            <a:off x="245367" y="4077072"/>
            <a:ext cx="8640960" cy="79208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617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7239000" y="6531898"/>
            <a:ext cx="1905000" cy="304800"/>
          </a:xfrm>
        </p:spPr>
        <p:txBody>
          <a:bodyPr/>
          <a:lstStyle/>
          <a:p>
            <a:pPr>
              <a:defRPr/>
            </a:pPr>
            <a:fld id="{A6395AFC-AFAA-4D62-B387-CF7256273E8D}" type="datetime1">
              <a:rPr lang="ja-JP" altLang="en-US" smtClean="0"/>
              <a:pPr>
                <a:defRPr/>
              </a:pPr>
              <a:t>2019/7/6</a:t>
            </a:fld>
            <a:endParaRPr lang="en-US" altLang="ja-JP" dirty="0"/>
          </a:p>
        </p:txBody>
      </p:sp>
      <p:sp>
        <p:nvSpPr>
          <p:cNvPr id="3" name="スライド番号プレースホルダー 2"/>
          <p:cNvSpPr>
            <a:spLocks noGrp="1"/>
          </p:cNvSpPr>
          <p:nvPr>
            <p:ph type="sldNum" sz="quarter" idx="12"/>
          </p:nvPr>
        </p:nvSpPr>
        <p:spPr>
          <a:xfrm>
            <a:off x="251520" y="6497638"/>
            <a:ext cx="719138" cy="360362"/>
          </a:xfrm>
        </p:spPr>
        <p:txBody>
          <a:bodyPr/>
          <a:lstStyle/>
          <a:p>
            <a:pPr>
              <a:defRPr/>
            </a:pPr>
            <a:fld id="{932DFECD-DFEF-4472-8401-E574EC170895}" type="slidenum">
              <a:rPr lang="en-US" altLang="ja-JP" smtClean="0"/>
              <a:pPr>
                <a:defRPr/>
              </a:pPr>
              <a:t>264</a:t>
            </a:fld>
            <a:endParaRPr lang="en-US" altLang="ja-JP"/>
          </a:p>
        </p:txBody>
      </p:sp>
      <p:sp>
        <p:nvSpPr>
          <p:cNvPr id="5" name="正方形/長方形 4"/>
          <p:cNvSpPr/>
          <p:nvPr/>
        </p:nvSpPr>
        <p:spPr>
          <a:xfrm>
            <a:off x="395536" y="2227271"/>
            <a:ext cx="8928992" cy="830997"/>
          </a:xfrm>
          <a:prstGeom prst="rect">
            <a:avLst/>
          </a:prstGeom>
        </p:spPr>
        <p:txBody>
          <a:bodyPr wrap="square">
            <a:spAutoFit/>
          </a:bodyPr>
          <a:lstStyle/>
          <a:p>
            <a:r>
              <a:rPr lang="ja-JP" altLang="en-US" b="1" dirty="0">
                <a:solidFill>
                  <a:srgbClr val="FF0000"/>
                </a:solidFill>
              </a:rPr>
              <a:t>ヘスの法則</a:t>
            </a:r>
            <a:r>
              <a:rPr lang="ja-JP" altLang="en-US" dirty="0">
                <a:solidFill>
                  <a:srgbClr val="FF0000"/>
                </a:solidFill>
              </a:rPr>
              <a:t>：　２</a:t>
            </a:r>
            <a:endParaRPr lang="en-US" altLang="ja-JP" dirty="0">
              <a:solidFill>
                <a:srgbClr val="FF0000"/>
              </a:solidFill>
            </a:endParaRPr>
          </a:p>
          <a:p>
            <a:r>
              <a:rPr lang="ja-JP" altLang="en-US" dirty="0"/>
              <a:t>反応熱は，反応の経路によらず</a:t>
            </a:r>
            <a:r>
              <a:rPr lang="en-US" altLang="ja-JP" dirty="0"/>
              <a:t>,</a:t>
            </a:r>
            <a:r>
              <a:rPr lang="ja-JP" altLang="en-US" dirty="0"/>
              <a:t>最初の状態と最終の状態で決まる。</a:t>
            </a:r>
          </a:p>
        </p:txBody>
      </p:sp>
      <p:sp>
        <p:nvSpPr>
          <p:cNvPr id="9" name="正方形/長方形 8"/>
          <p:cNvSpPr/>
          <p:nvPr/>
        </p:nvSpPr>
        <p:spPr>
          <a:xfrm>
            <a:off x="395536" y="764924"/>
            <a:ext cx="8496944" cy="830997"/>
          </a:xfrm>
          <a:prstGeom prst="rect">
            <a:avLst/>
          </a:prstGeom>
        </p:spPr>
        <p:txBody>
          <a:bodyPr wrap="square">
            <a:spAutoFit/>
          </a:bodyPr>
          <a:lstStyle/>
          <a:p>
            <a:r>
              <a:rPr lang="ja-JP" altLang="en-US" b="1" dirty="0">
                <a:solidFill>
                  <a:srgbClr val="FF0000"/>
                </a:solidFill>
              </a:rPr>
              <a:t>ボイル・シャルルの法則：　１</a:t>
            </a:r>
            <a:endParaRPr lang="en-US" altLang="ja-JP" b="1" dirty="0">
              <a:solidFill>
                <a:srgbClr val="FF0000"/>
              </a:solidFill>
            </a:endParaRPr>
          </a:p>
          <a:p>
            <a:r>
              <a:rPr lang="ja-JP" altLang="en-US" dirty="0"/>
              <a:t>気体の体積は、圧力に反比例し、絶対温度に比例する。</a:t>
            </a:r>
          </a:p>
        </p:txBody>
      </p:sp>
      <p:sp>
        <p:nvSpPr>
          <p:cNvPr id="10" name="正方形/長方形 9"/>
          <p:cNvSpPr/>
          <p:nvPr/>
        </p:nvSpPr>
        <p:spPr>
          <a:xfrm>
            <a:off x="395536" y="3316762"/>
            <a:ext cx="8496944" cy="1200329"/>
          </a:xfrm>
          <a:prstGeom prst="rect">
            <a:avLst/>
          </a:prstGeom>
        </p:spPr>
        <p:txBody>
          <a:bodyPr wrap="square">
            <a:spAutoFit/>
          </a:bodyPr>
          <a:lstStyle/>
          <a:p>
            <a:r>
              <a:rPr lang="ja-JP" altLang="en-US" b="1" dirty="0">
                <a:solidFill>
                  <a:srgbClr val="FF0000"/>
                </a:solidFill>
              </a:rPr>
              <a:t>ヘンリーの法則：　３</a:t>
            </a:r>
            <a:endParaRPr lang="en-US" altLang="ja-JP" b="1" dirty="0">
              <a:solidFill>
                <a:srgbClr val="FF0000"/>
              </a:solidFill>
            </a:endParaRPr>
          </a:p>
          <a:p>
            <a:r>
              <a:rPr lang="ja-JP" altLang="en-US" b="1" dirty="0"/>
              <a:t>溶解度の小さな気体では</a:t>
            </a:r>
            <a:r>
              <a:rPr lang="ja-JP" altLang="en-US" dirty="0"/>
              <a:t>、一定温度で一定量の溶媒に溶ける気体の物質量はその気体の</a:t>
            </a:r>
            <a:r>
              <a:rPr lang="ja-JP" altLang="en-US" b="1" dirty="0"/>
              <a:t>圧力に比例</a:t>
            </a:r>
            <a:r>
              <a:rPr lang="ja-JP" altLang="en-US" dirty="0"/>
              <a:t>する。</a:t>
            </a:r>
          </a:p>
        </p:txBody>
      </p:sp>
      <p:sp>
        <p:nvSpPr>
          <p:cNvPr id="11" name="正方形/長方形 10"/>
          <p:cNvSpPr/>
          <p:nvPr/>
        </p:nvSpPr>
        <p:spPr>
          <a:xfrm>
            <a:off x="395536" y="4654053"/>
            <a:ext cx="8496944" cy="1200329"/>
          </a:xfrm>
          <a:prstGeom prst="rect">
            <a:avLst/>
          </a:prstGeom>
        </p:spPr>
        <p:txBody>
          <a:bodyPr wrap="square">
            <a:spAutoFit/>
          </a:bodyPr>
          <a:lstStyle/>
          <a:p>
            <a:r>
              <a:rPr lang="ja-JP" altLang="en-US" b="1" dirty="0">
                <a:solidFill>
                  <a:srgbClr val="FF0000"/>
                </a:solidFill>
              </a:rPr>
              <a:t>ラボアジエの法則：　４</a:t>
            </a:r>
            <a:endParaRPr lang="en-US" altLang="ja-JP" b="1" dirty="0">
              <a:solidFill>
                <a:srgbClr val="FF0000"/>
              </a:solidFill>
            </a:endParaRPr>
          </a:p>
          <a:p>
            <a:r>
              <a:rPr lang="ja-JP" altLang="en-US" dirty="0"/>
              <a:t>化学変化を起こす前と後では、反応に関係する物質全体の質量は変化しない。（質量保存の法則）</a:t>
            </a:r>
          </a:p>
        </p:txBody>
      </p:sp>
      <p:sp>
        <p:nvSpPr>
          <p:cNvPr id="6" name="テキスト ボックス 5"/>
          <p:cNvSpPr txBox="1"/>
          <p:nvPr/>
        </p:nvSpPr>
        <p:spPr>
          <a:xfrm>
            <a:off x="4811993" y="764924"/>
            <a:ext cx="3389771" cy="307777"/>
          </a:xfrm>
          <a:prstGeom prst="rect">
            <a:avLst/>
          </a:prstGeom>
          <a:noFill/>
        </p:spPr>
        <p:txBody>
          <a:bodyPr wrap="square" rtlCol="0">
            <a:spAutoFit/>
          </a:bodyPr>
          <a:lstStyle/>
          <a:p>
            <a:r>
              <a:rPr kumimoji="1" lang="ja-JP" altLang="en-US" sz="1400" dirty="0"/>
              <a:t>絶対温度；絶対零度（０ｋ）－２７３．１５℃</a:t>
            </a:r>
          </a:p>
        </p:txBody>
      </p:sp>
      <p:pic>
        <p:nvPicPr>
          <p:cNvPr id="1028" name="Picture 4" descr="henry-law">
            <a:extLst>
              <a:ext uri="{FF2B5EF4-FFF2-40B4-BE49-F238E27FC236}">
                <a16:creationId xmlns:a16="http://schemas.microsoft.com/office/drawing/2014/main" id="{A5C4827D-FBFF-49DC-86BC-41A2C92AE48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1542"/>
          <a:stretch/>
        </p:blipFill>
        <p:spPr bwMode="auto">
          <a:xfrm>
            <a:off x="2120295" y="7173416"/>
            <a:ext cx="4969494" cy="379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60814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265</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問２９</a:t>
            </a:r>
            <a:endParaRPr kumimoji="1" lang="en-US" altLang="ja-JP" dirty="0"/>
          </a:p>
        </p:txBody>
      </p:sp>
      <p:sp>
        <p:nvSpPr>
          <p:cNvPr id="7" name="テキスト ボックス 6"/>
          <p:cNvSpPr txBox="1"/>
          <p:nvPr/>
        </p:nvSpPr>
        <p:spPr>
          <a:xfrm>
            <a:off x="636149" y="1196752"/>
            <a:ext cx="8075865" cy="1384995"/>
          </a:xfrm>
          <a:prstGeom prst="rect">
            <a:avLst/>
          </a:prstGeom>
          <a:noFill/>
        </p:spPr>
        <p:txBody>
          <a:bodyPr wrap="square" rtlCol="0">
            <a:spAutoFit/>
          </a:bodyPr>
          <a:lstStyle/>
          <a:p>
            <a:r>
              <a:rPr kumimoji="1" lang="ja-JP" altLang="en-US" sz="2800" dirty="0"/>
              <a:t>以下のうち、絶対温度２８０Ｋの水素１０Ｌを、同圧下で絶対温度３０８Ｋとしたときの体積として適当なものを一つ選び、その番号を解答欄に記入しなさい。</a:t>
            </a:r>
          </a:p>
        </p:txBody>
      </p:sp>
      <p:sp>
        <p:nvSpPr>
          <p:cNvPr id="8" name="テキスト ボックス 7"/>
          <p:cNvSpPr txBox="1"/>
          <p:nvPr/>
        </p:nvSpPr>
        <p:spPr>
          <a:xfrm>
            <a:off x="3034660" y="3284984"/>
            <a:ext cx="1928733" cy="2554545"/>
          </a:xfrm>
          <a:prstGeom prst="rect">
            <a:avLst/>
          </a:prstGeom>
          <a:noFill/>
        </p:spPr>
        <p:txBody>
          <a:bodyPr wrap="none" rtlCol="0">
            <a:spAutoFit/>
          </a:bodyPr>
          <a:lstStyle/>
          <a:p>
            <a:r>
              <a:rPr kumimoji="1" lang="ja-JP" altLang="en-US" sz="4000" dirty="0">
                <a:latin typeface="+mn-ea"/>
                <a:ea typeface="+mn-ea"/>
              </a:rPr>
              <a:t>１　</a:t>
            </a:r>
            <a:r>
              <a:rPr lang="ja-JP" altLang="en-US" sz="4000" b="1" dirty="0">
                <a:latin typeface="ＭＳ Ｐ明朝" pitchFamily="18" charset="-128"/>
                <a:ea typeface="ＭＳ Ｐ明朝" pitchFamily="18" charset="-128"/>
              </a:rPr>
              <a:t>１０Ｌ</a:t>
            </a:r>
            <a:endParaRPr kumimoji="1" lang="en-US" altLang="ja-JP" sz="4000" b="1" dirty="0">
              <a:latin typeface="ＭＳ Ｐ明朝" pitchFamily="18" charset="-128"/>
              <a:ea typeface="ＭＳ Ｐ明朝" pitchFamily="18" charset="-128"/>
            </a:endParaRPr>
          </a:p>
          <a:p>
            <a:r>
              <a:rPr lang="ja-JP" altLang="en-US" sz="4000" dirty="0">
                <a:latin typeface="+mn-ea"/>
                <a:ea typeface="+mn-ea"/>
              </a:rPr>
              <a:t>２　１１</a:t>
            </a:r>
            <a:r>
              <a:rPr lang="ja-JP" altLang="en-US" sz="4000" b="1" dirty="0">
                <a:latin typeface="ＭＳ Ｐ明朝" pitchFamily="18" charset="-128"/>
                <a:ea typeface="ＭＳ Ｐ明朝" pitchFamily="18" charset="-128"/>
              </a:rPr>
              <a:t>Ｌ</a:t>
            </a:r>
            <a:endParaRPr lang="en-US" altLang="ja-JP" sz="4000" b="1" dirty="0">
              <a:latin typeface="ＭＳ Ｐ明朝" pitchFamily="18" charset="-128"/>
              <a:ea typeface="ＭＳ Ｐ明朝" pitchFamily="18" charset="-128"/>
            </a:endParaRPr>
          </a:p>
          <a:p>
            <a:r>
              <a:rPr lang="ja-JP" altLang="en-US" sz="4000" dirty="0">
                <a:latin typeface="+mn-ea"/>
                <a:ea typeface="+mn-ea"/>
              </a:rPr>
              <a:t>３　３８</a:t>
            </a:r>
            <a:r>
              <a:rPr lang="ja-JP" altLang="en-US" sz="4000" b="1" dirty="0">
                <a:latin typeface="ＭＳ Ｐ明朝" pitchFamily="18" charset="-128"/>
                <a:ea typeface="ＭＳ Ｐ明朝" pitchFamily="18" charset="-128"/>
              </a:rPr>
              <a:t>Ｌ</a:t>
            </a:r>
            <a:endParaRPr lang="en-US" altLang="ja-JP" sz="4000" b="1" dirty="0">
              <a:latin typeface="ＭＳ Ｐ明朝" pitchFamily="18" charset="-128"/>
              <a:ea typeface="ＭＳ Ｐ明朝" pitchFamily="18" charset="-128"/>
            </a:endParaRPr>
          </a:p>
          <a:p>
            <a:r>
              <a:rPr lang="ja-JP" altLang="en-US" sz="4000" dirty="0">
                <a:latin typeface="+mn-ea"/>
              </a:rPr>
              <a:t>４　</a:t>
            </a:r>
            <a:r>
              <a:rPr lang="ja-JP" altLang="en-US" sz="4000" b="1" dirty="0">
                <a:latin typeface="ＭＳ Ｐ明朝" pitchFamily="18" charset="-128"/>
                <a:ea typeface="ＭＳ Ｐ明朝" pitchFamily="18" charset="-128"/>
              </a:rPr>
              <a:t>５０Ｌ</a:t>
            </a:r>
            <a:endParaRPr lang="en-US" altLang="ja-JP" sz="4000" b="1" baseline="30000" dirty="0">
              <a:latin typeface="ＭＳ Ｐ明朝" pitchFamily="18" charset="-128"/>
              <a:ea typeface="ＭＳ Ｐ明朝" pitchFamily="18" charset="-128"/>
            </a:endParaRPr>
          </a:p>
        </p:txBody>
      </p:sp>
      <p:sp>
        <p:nvSpPr>
          <p:cNvPr id="9" name="正方形/長方形 8"/>
          <p:cNvSpPr/>
          <p:nvPr/>
        </p:nvSpPr>
        <p:spPr>
          <a:xfrm>
            <a:off x="2956471" y="4042053"/>
            <a:ext cx="2263601"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8340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C815D84-56F6-4FE8-A0E0-8F60F1475CBF}"/>
              </a:ext>
            </a:extLst>
          </p:cNvPr>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a:extLst>
              <a:ext uri="{FF2B5EF4-FFF2-40B4-BE49-F238E27FC236}">
                <a16:creationId xmlns:a16="http://schemas.microsoft.com/office/drawing/2014/main" id="{DF63AB7C-B796-4066-882B-941DFCBE2B4A}"/>
              </a:ext>
            </a:extLst>
          </p:cNvPr>
          <p:cNvSpPr>
            <a:spLocks noGrp="1"/>
          </p:cNvSpPr>
          <p:nvPr>
            <p:ph type="sldNum" sz="quarter" idx="12"/>
          </p:nvPr>
        </p:nvSpPr>
        <p:spPr/>
        <p:txBody>
          <a:bodyPr/>
          <a:lstStyle/>
          <a:p>
            <a:pPr>
              <a:defRPr/>
            </a:pPr>
            <a:fld id="{932DFECD-DFEF-4472-8401-E574EC170895}" type="slidenum">
              <a:rPr lang="en-US" altLang="ja-JP" smtClean="0"/>
              <a:pPr>
                <a:defRPr/>
              </a:pPr>
              <a:t>266</a:t>
            </a:fld>
            <a:endParaRPr lang="en-US" altLang="ja-JP"/>
          </a:p>
        </p:txBody>
      </p:sp>
      <p:sp>
        <p:nvSpPr>
          <p:cNvPr id="4" name="テキスト ボックス 3">
            <a:extLst>
              <a:ext uri="{FF2B5EF4-FFF2-40B4-BE49-F238E27FC236}">
                <a16:creationId xmlns:a16="http://schemas.microsoft.com/office/drawing/2014/main" id="{A5CAB014-9154-40A5-8315-581D3E679624}"/>
              </a:ext>
            </a:extLst>
          </p:cNvPr>
          <p:cNvSpPr txBox="1"/>
          <p:nvPr/>
        </p:nvSpPr>
        <p:spPr>
          <a:xfrm>
            <a:off x="343612" y="177196"/>
            <a:ext cx="8604956" cy="6309420"/>
          </a:xfrm>
          <a:prstGeom prst="rect">
            <a:avLst/>
          </a:prstGeom>
          <a:noFill/>
        </p:spPr>
        <p:txBody>
          <a:bodyPr wrap="square" rtlCol="0">
            <a:spAutoFit/>
          </a:bodyPr>
          <a:lstStyle/>
          <a:p>
            <a:r>
              <a:rPr lang="ja-JP" altLang="en-US" sz="2800" dirty="0">
                <a:latin typeface="+mn-lt"/>
              </a:rPr>
              <a:t>状態方程式　</a:t>
            </a:r>
            <a:r>
              <a:rPr lang="en-US" altLang="ja-JP" sz="3200" b="1" dirty="0">
                <a:latin typeface="+mn-lt"/>
              </a:rPr>
              <a:t>PV</a:t>
            </a:r>
            <a:r>
              <a:rPr lang="ja-JP" altLang="en-US" sz="3200" b="1" dirty="0">
                <a:latin typeface="+mn-lt"/>
              </a:rPr>
              <a:t>＝</a:t>
            </a:r>
            <a:r>
              <a:rPr lang="en-US" altLang="ja-JP" sz="3200" b="1" dirty="0" err="1">
                <a:latin typeface="+mn-lt"/>
              </a:rPr>
              <a:t>nRT</a:t>
            </a:r>
            <a:endParaRPr lang="en-US" altLang="ja-JP" sz="2800" b="1" dirty="0">
              <a:latin typeface="+mn-lt"/>
            </a:endParaRPr>
          </a:p>
          <a:p>
            <a:r>
              <a:rPr lang="ja-JP" altLang="en-US" sz="2800" dirty="0">
                <a:latin typeface="+mn-lt"/>
              </a:rPr>
              <a:t>（</a:t>
            </a:r>
            <a:r>
              <a:rPr lang="en-US" altLang="ja-JP" sz="2800" dirty="0">
                <a:latin typeface="+mn-lt"/>
              </a:rPr>
              <a:t>P, n, R</a:t>
            </a:r>
            <a:r>
              <a:rPr lang="ja-JP" altLang="en-US" sz="2800" dirty="0">
                <a:latin typeface="+mn-lt"/>
              </a:rPr>
              <a:t>が一定）　</a:t>
            </a:r>
            <a:r>
              <a:rPr lang="en-US" altLang="ja-JP" sz="2800" dirty="0">
                <a:latin typeface="+mn-lt"/>
              </a:rPr>
              <a:t>V</a:t>
            </a:r>
            <a:r>
              <a:rPr lang="ja-JP" altLang="en-US" sz="2800" dirty="0">
                <a:latin typeface="+mn-lt"/>
              </a:rPr>
              <a:t>は</a:t>
            </a:r>
            <a:r>
              <a:rPr lang="en-US" altLang="ja-JP" sz="2800" dirty="0">
                <a:latin typeface="+mn-lt"/>
              </a:rPr>
              <a:t>T</a:t>
            </a:r>
            <a:r>
              <a:rPr lang="ja-JP" altLang="en-US" sz="2800" dirty="0">
                <a:latin typeface="+mn-lt"/>
              </a:rPr>
              <a:t>に比例します。</a:t>
            </a:r>
            <a:br>
              <a:rPr lang="ja-JP" altLang="en-US" dirty="0">
                <a:latin typeface="+mn-lt"/>
              </a:rPr>
            </a:br>
            <a:endParaRPr lang="en-US" altLang="ja-JP" dirty="0">
              <a:latin typeface="+mn-lt"/>
            </a:endParaRPr>
          </a:p>
          <a:p>
            <a:r>
              <a:rPr lang="en-US" altLang="ja-JP" sz="2800" dirty="0">
                <a:latin typeface="+mn-lt"/>
              </a:rPr>
              <a:t>T=280K</a:t>
            </a:r>
            <a:r>
              <a:rPr lang="ja-JP" altLang="en-US" sz="2800" dirty="0">
                <a:latin typeface="+mn-lt"/>
              </a:rPr>
              <a:t>のときの</a:t>
            </a:r>
            <a:r>
              <a:rPr lang="en-US" altLang="ja-JP" sz="2800" dirty="0">
                <a:latin typeface="+mn-lt"/>
              </a:rPr>
              <a:t>V</a:t>
            </a:r>
            <a:r>
              <a:rPr lang="ja-JP" altLang="en-US" sz="2800" dirty="0">
                <a:latin typeface="+mn-lt"/>
              </a:rPr>
              <a:t>を</a:t>
            </a:r>
            <a:r>
              <a:rPr lang="en-US" altLang="ja-JP" sz="2800" dirty="0">
                <a:latin typeface="+mn-lt"/>
              </a:rPr>
              <a:t>V1</a:t>
            </a:r>
            <a:r>
              <a:rPr lang="ja-JP" altLang="en-US" sz="2800" dirty="0">
                <a:latin typeface="+mn-lt"/>
              </a:rPr>
              <a:t>とすると、</a:t>
            </a:r>
            <a:endParaRPr lang="en-US" altLang="ja-JP" sz="2800" dirty="0">
              <a:latin typeface="+mn-lt"/>
            </a:endParaRPr>
          </a:p>
          <a:p>
            <a:r>
              <a:rPr lang="en-US" altLang="ja-JP" sz="3200" dirty="0">
                <a:latin typeface="+mn-lt"/>
              </a:rPr>
              <a:t>V1=(</a:t>
            </a:r>
            <a:r>
              <a:rPr lang="en-US" altLang="ja-JP" sz="3200" dirty="0" err="1">
                <a:latin typeface="+mn-lt"/>
              </a:rPr>
              <a:t>nR</a:t>
            </a:r>
            <a:r>
              <a:rPr lang="en-US" altLang="ja-JP" sz="3200" dirty="0">
                <a:latin typeface="+mn-lt"/>
              </a:rPr>
              <a:t>/P)×280</a:t>
            </a:r>
            <a:endParaRPr lang="en-US" altLang="ja-JP" sz="2800" dirty="0">
              <a:latin typeface="+mn-lt"/>
            </a:endParaRPr>
          </a:p>
          <a:p>
            <a:endParaRPr lang="en-US" altLang="ja-JP" sz="2800" dirty="0">
              <a:latin typeface="+mn-lt"/>
            </a:endParaRPr>
          </a:p>
          <a:p>
            <a:r>
              <a:rPr lang="en-US" altLang="ja-JP" sz="2800" dirty="0">
                <a:latin typeface="+mn-lt"/>
              </a:rPr>
              <a:t>T=</a:t>
            </a:r>
            <a:r>
              <a:rPr lang="ja-JP" altLang="en-US" sz="2800" dirty="0">
                <a:latin typeface="+mn-lt"/>
              </a:rPr>
              <a:t>３０８</a:t>
            </a:r>
            <a:r>
              <a:rPr lang="en-US" altLang="ja-JP" sz="2800" dirty="0">
                <a:latin typeface="+mn-lt"/>
              </a:rPr>
              <a:t>K</a:t>
            </a:r>
            <a:r>
              <a:rPr lang="ja-JP" altLang="en-US" sz="2800" dirty="0">
                <a:latin typeface="+mn-lt"/>
              </a:rPr>
              <a:t>のときの</a:t>
            </a:r>
            <a:r>
              <a:rPr lang="en-US" altLang="ja-JP" sz="2800" dirty="0">
                <a:latin typeface="+mn-lt"/>
              </a:rPr>
              <a:t>V</a:t>
            </a:r>
            <a:r>
              <a:rPr lang="ja-JP" altLang="en-US" sz="2800" dirty="0">
                <a:latin typeface="+mn-lt"/>
              </a:rPr>
              <a:t>を</a:t>
            </a:r>
            <a:r>
              <a:rPr lang="en-US" altLang="ja-JP" sz="2800" dirty="0">
                <a:latin typeface="+mn-lt"/>
              </a:rPr>
              <a:t>V2</a:t>
            </a:r>
            <a:r>
              <a:rPr lang="ja-JP" altLang="en-US" sz="2800" dirty="0">
                <a:latin typeface="+mn-lt"/>
              </a:rPr>
              <a:t>とすると、</a:t>
            </a:r>
            <a:endParaRPr lang="en-US" altLang="ja-JP" sz="2800" dirty="0">
              <a:latin typeface="+mn-lt"/>
            </a:endParaRPr>
          </a:p>
          <a:p>
            <a:r>
              <a:rPr lang="en-US" altLang="ja-JP" sz="3200" dirty="0">
                <a:latin typeface="+mn-lt"/>
              </a:rPr>
              <a:t>V2=(</a:t>
            </a:r>
            <a:r>
              <a:rPr lang="en-US" altLang="ja-JP" sz="3200" dirty="0" err="1">
                <a:latin typeface="+mn-lt"/>
              </a:rPr>
              <a:t>nR</a:t>
            </a:r>
            <a:r>
              <a:rPr lang="en-US" altLang="ja-JP" sz="3200" dirty="0">
                <a:latin typeface="+mn-lt"/>
              </a:rPr>
              <a:t>/P)×308</a:t>
            </a:r>
          </a:p>
          <a:p>
            <a:r>
              <a:rPr lang="ja-JP" altLang="en-US" sz="2800" dirty="0">
                <a:latin typeface="+mn-lt"/>
              </a:rPr>
              <a:t>となります。</a:t>
            </a:r>
            <a:endParaRPr lang="en-US" altLang="ja-JP" sz="2800" dirty="0">
              <a:latin typeface="+mn-lt"/>
            </a:endParaRPr>
          </a:p>
          <a:p>
            <a:endParaRPr lang="en-US" altLang="ja-JP" sz="2800" dirty="0">
              <a:latin typeface="+mn-lt"/>
            </a:endParaRPr>
          </a:p>
          <a:p>
            <a:r>
              <a:rPr lang="ja-JP" altLang="en-US" sz="2800" dirty="0">
                <a:latin typeface="+mn-lt"/>
              </a:rPr>
              <a:t>したがって、</a:t>
            </a:r>
            <a:endParaRPr lang="en-US" altLang="ja-JP" sz="2800" dirty="0">
              <a:latin typeface="+mn-lt"/>
            </a:endParaRPr>
          </a:p>
          <a:p>
            <a:r>
              <a:rPr lang="en-US" altLang="ja-JP" sz="3200" dirty="0">
                <a:latin typeface="+mn-lt"/>
              </a:rPr>
              <a:t>V2=308/280×V1</a:t>
            </a:r>
            <a:r>
              <a:rPr lang="ja-JP" altLang="en-US" sz="3200" dirty="0">
                <a:latin typeface="+mn-lt"/>
              </a:rPr>
              <a:t>　</a:t>
            </a:r>
            <a:r>
              <a:rPr lang="ja-JP" altLang="en-US" sz="2800" dirty="0">
                <a:latin typeface="+mn-lt"/>
              </a:rPr>
              <a:t>となります。</a:t>
            </a:r>
            <a:endParaRPr lang="en-US" altLang="ja-JP" sz="2800" dirty="0">
              <a:latin typeface="+mn-lt"/>
            </a:endParaRPr>
          </a:p>
          <a:p>
            <a:endParaRPr lang="en-US" altLang="ja-JP" sz="2800" dirty="0">
              <a:latin typeface="+mn-lt"/>
            </a:endParaRPr>
          </a:p>
          <a:p>
            <a:r>
              <a:rPr lang="en-US" altLang="ja-JP" sz="2800" dirty="0">
                <a:latin typeface="+mn-lt"/>
              </a:rPr>
              <a:t>V1</a:t>
            </a:r>
            <a:r>
              <a:rPr lang="ja-JP" altLang="en-US" sz="2800" dirty="0">
                <a:latin typeface="+mn-lt"/>
              </a:rPr>
              <a:t>として１０</a:t>
            </a:r>
            <a:r>
              <a:rPr lang="en-US" altLang="ja-JP" sz="2800" dirty="0">
                <a:latin typeface="+mn-lt"/>
              </a:rPr>
              <a:t>L</a:t>
            </a:r>
            <a:r>
              <a:rPr lang="ja-JP" altLang="en-US" sz="2800" dirty="0">
                <a:latin typeface="+mn-lt"/>
              </a:rPr>
              <a:t>を入れて計算すると、</a:t>
            </a:r>
            <a:r>
              <a:rPr lang="en-US" altLang="ja-JP" sz="3200" dirty="0">
                <a:latin typeface="+mn-lt"/>
              </a:rPr>
              <a:t>V2=</a:t>
            </a:r>
            <a:r>
              <a:rPr lang="ja-JP" altLang="en-US" sz="3200" dirty="0">
                <a:latin typeface="+mn-lt"/>
              </a:rPr>
              <a:t>１１</a:t>
            </a:r>
            <a:r>
              <a:rPr lang="en-US" altLang="ja-JP" sz="3200" dirty="0">
                <a:latin typeface="+mn-lt"/>
              </a:rPr>
              <a:t>L</a:t>
            </a:r>
            <a:r>
              <a:rPr lang="ja-JP" altLang="en-US" sz="2800" dirty="0">
                <a:latin typeface="+mn-lt"/>
              </a:rPr>
              <a:t>となります。</a:t>
            </a:r>
            <a:endParaRPr kumimoji="1" lang="ja-JP" altLang="en-US" dirty="0">
              <a:latin typeface="+mn-lt"/>
            </a:endParaRPr>
          </a:p>
        </p:txBody>
      </p:sp>
    </p:spTree>
    <p:extLst>
      <p:ext uri="{BB962C8B-B14F-4D97-AF65-F5344CB8AC3E}">
        <p14:creationId xmlns:p14="http://schemas.microsoft.com/office/powerpoint/2010/main" val="406888227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267</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問３０</a:t>
            </a:r>
          </a:p>
        </p:txBody>
      </p:sp>
      <p:sp>
        <p:nvSpPr>
          <p:cNvPr id="7" name="テキスト ボックス 6"/>
          <p:cNvSpPr txBox="1"/>
          <p:nvPr/>
        </p:nvSpPr>
        <p:spPr>
          <a:xfrm>
            <a:off x="534067" y="1220680"/>
            <a:ext cx="8075865" cy="1569660"/>
          </a:xfrm>
          <a:prstGeom prst="rect">
            <a:avLst/>
          </a:prstGeom>
          <a:noFill/>
        </p:spPr>
        <p:txBody>
          <a:bodyPr wrap="square" rtlCol="0">
            <a:spAutoFit/>
          </a:bodyPr>
          <a:lstStyle/>
          <a:p>
            <a:r>
              <a:rPr kumimoji="1" lang="ja-JP" altLang="en-US" sz="3200" dirty="0"/>
              <a:t>以下の物質の水溶液のうち、青色リトマス紙を赤変させるものを一つ選び、その番号を解答欄に記入しなさい。</a:t>
            </a:r>
          </a:p>
        </p:txBody>
      </p:sp>
      <p:sp>
        <p:nvSpPr>
          <p:cNvPr id="8" name="テキスト ボックス 7"/>
          <p:cNvSpPr txBox="1"/>
          <p:nvPr/>
        </p:nvSpPr>
        <p:spPr>
          <a:xfrm>
            <a:off x="1619672" y="3328996"/>
            <a:ext cx="5544616" cy="2308324"/>
          </a:xfrm>
          <a:prstGeom prst="rect">
            <a:avLst/>
          </a:prstGeom>
          <a:noFill/>
        </p:spPr>
        <p:txBody>
          <a:bodyPr wrap="square" rtlCol="0">
            <a:spAutoFit/>
          </a:bodyPr>
          <a:lstStyle/>
          <a:p>
            <a:r>
              <a:rPr kumimoji="1" lang="ja-JP" altLang="en-US" sz="3600" dirty="0">
                <a:latin typeface="+mn-ea"/>
                <a:ea typeface="+mn-ea"/>
              </a:rPr>
              <a:t>１　塩化アンモニウム</a:t>
            </a:r>
            <a:endParaRPr kumimoji="1" lang="en-US" altLang="ja-JP" sz="3600" dirty="0">
              <a:latin typeface="+mn-ea"/>
              <a:ea typeface="+mn-ea"/>
            </a:endParaRPr>
          </a:p>
          <a:p>
            <a:r>
              <a:rPr lang="ja-JP" altLang="en-US" sz="3600" dirty="0">
                <a:latin typeface="+mn-ea"/>
                <a:ea typeface="+mn-ea"/>
              </a:rPr>
              <a:t>２　酢酸ナトリウム</a:t>
            </a:r>
            <a:endParaRPr lang="en-US" altLang="ja-JP" sz="3600" dirty="0">
              <a:latin typeface="ＭＳ Ｐ明朝" pitchFamily="18" charset="-128"/>
              <a:ea typeface="ＭＳ Ｐ明朝" pitchFamily="18" charset="-128"/>
            </a:endParaRPr>
          </a:p>
          <a:p>
            <a:r>
              <a:rPr lang="ja-JP" altLang="en-US" sz="3600" dirty="0">
                <a:latin typeface="+mn-ea"/>
                <a:ea typeface="+mn-ea"/>
              </a:rPr>
              <a:t>３　炭酸水素ナトリウム</a:t>
            </a:r>
            <a:endParaRPr lang="en-US" altLang="ja-JP" sz="3600" dirty="0">
              <a:latin typeface="ＭＳ 明朝" pitchFamily="17" charset="-128"/>
              <a:ea typeface="ＭＳ 明朝" pitchFamily="17" charset="-128"/>
            </a:endParaRPr>
          </a:p>
          <a:p>
            <a:r>
              <a:rPr lang="ja-JP" altLang="en-US" sz="3600" dirty="0">
                <a:latin typeface="+mn-ea"/>
              </a:rPr>
              <a:t>４　炭酸カリウム</a:t>
            </a:r>
            <a:endParaRPr kumimoji="1" lang="ja-JP" altLang="en-US" sz="4400" dirty="0">
              <a:latin typeface="ＭＳ Ｐ明朝" pitchFamily="18" charset="-128"/>
              <a:ea typeface="ＭＳ Ｐ明朝" pitchFamily="18" charset="-128"/>
            </a:endParaRPr>
          </a:p>
        </p:txBody>
      </p:sp>
      <p:sp>
        <p:nvSpPr>
          <p:cNvPr id="10" name="正方形/長方形 9"/>
          <p:cNvSpPr/>
          <p:nvPr/>
        </p:nvSpPr>
        <p:spPr>
          <a:xfrm>
            <a:off x="1626027" y="3388055"/>
            <a:ext cx="5034205" cy="54500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662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268</a:t>
            </a:fld>
            <a:endParaRPr lang="en-US" altLang="ja-JP"/>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540" y="404664"/>
            <a:ext cx="7285372" cy="539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12062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269</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２９</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問３１</a:t>
            </a:r>
          </a:p>
        </p:txBody>
      </p:sp>
      <p:sp>
        <p:nvSpPr>
          <p:cNvPr id="7" name="テキスト ボックス 6"/>
          <p:cNvSpPr txBox="1"/>
          <p:nvPr/>
        </p:nvSpPr>
        <p:spPr>
          <a:xfrm>
            <a:off x="616556" y="1109691"/>
            <a:ext cx="8070837" cy="1815882"/>
          </a:xfrm>
          <a:prstGeom prst="rect">
            <a:avLst/>
          </a:prstGeom>
          <a:noFill/>
        </p:spPr>
        <p:txBody>
          <a:bodyPr wrap="square" rtlCol="0">
            <a:spAutoFit/>
          </a:bodyPr>
          <a:lstStyle/>
          <a:p>
            <a:r>
              <a:rPr lang="ja-JP" altLang="en-US" sz="2800" dirty="0"/>
              <a:t>以下のうち、質量パーセント濃度３０％の硫酸５０ｍＬに水を加えて、３００ｍＬとしたときの硫酸の質量パーセント濃度として適当なものを一つ選び、その番号を解答欄に記入しなさい。</a:t>
            </a:r>
            <a:endParaRPr kumimoji="1" lang="ja-JP" altLang="en-US" sz="2800" dirty="0"/>
          </a:p>
        </p:txBody>
      </p:sp>
      <p:sp>
        <p:nvSpPr>
          <p:cNvPr id="8" name="テキスト ボックス 7"/>
          <p:cNvSpPr txBox="1"/>
          <p:nvPr/>
        </p:nvSpPr>
        <p:spPr>
          <a:xfrm>
            <a:off x="2123728" y="3115193"/>
            <a:ext cx="2869696" cy="3046988"/>
          </a:xfrm>
          <a:prstGeom prst="rect">
            <a:avLst/>
          </a:prstGeom>
          <a:noFill/>
        </p:spPr>
        <p:txBody>
          <a:bodyPr wrap="none" rtlCol="0">
            <a:spAutoFit/>
          </a:bodyPr>
          <a:lstStyle/>
          <a:p>
            <a:r>
              <a:rPr kumimoji="1" lang="ja-JP" altLang="en-US" sz="4800" dirty="0">
                <a:latin typeface="+mn-ea"/>
                <a:ea typeface="+mn-ea"/>
              </a:rPr>
              <a:t>１　　　５％</a:t>
            </a:r>
            <a:endParaRPr kumimoji="1" lang="en-US" altLang="ja-JP" sz="4800" dirty="0">
              <a:latin typeface="+mn-ea"/>
              <a:ea typeface="+mn-ea"/>
            </a:endParaRPr>
          </a:p>
          <a:p>
            <a:r>
              <a:rPr lang="ja-JP" altLang="en-US" sz="4800" dirty="0">
                <a:latin typeface="+mn-ea"/>
                <a:ea typeface="+mn-ea"/>
              </a:rPr>
              <a:t>２　　　６％</a:t>
            </a:r>
            <a:endParaRPr lang="en-US" altLang="ja-JP" sz="4800" dirty="0">
              <a:latin typeface="+mn-ea"/>
              <a:ea typeface="+mn-ea"/>
            </a:endParaRPr>
          </a:p>
          <a:p>
            <a:r>
              <a:rPr kumimoji="1" lang="ja-JP" altLang="en-US" sz="4800" dirty="0">
                <a:latin typeface="+mn-ea"/>
                <a:ea typeface="+mn-ea"/>
              </a:rPr>
              <a:t>３　　１０％</a:t>
            </a:r>
            <a:endParaRPr kumimoji="1" lang="en-US" altLang="ja-JP" sz="4800" dirty="0">
              <a:latin typeface="+mn-ea"/>
              <a:ea typeface="+mn-ea"/>
            </a:endParaRPr>
          </a:p>
          <a:p>
            <a:r>
              <a:rPr lang="ja-JP" altLang="en-US" sz="4800" dirty="0">
                <a:latin typeface="+mn-ea"/>
                <a:ea typeface="+mn-ea"/>
              </a:rPr>
              <a:t>４　　１２％</a:t>
            </a:r>
            <a:endParaRPr kumimoji="1" lang="ja-JP" altLang="en-US" sz="4800" dirty="0">
              <a:latin typeface="+mn-ea"/>
              <a:ea typeface="+mn-ea"/>
            </a:endParaRPr>
          </a:p>
        </p:txBody>
      </p:sp>
      <p:sp>
        <p:nvSpPr>
          <p:cNvPr id="9" name="正方形/長方形 8"/>
          <p:cNvSpPr/>
          <p:nvPr/>
        </p:nvSpPr>
        <p:spPr>
          <a:xfrm>
            <a:off x="2115395" y="3212976"/>
            <a:ext cx="3104677" cy="70563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027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27</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問２７</a:t>
            </a:r>
          </a:p>
        </p:txBody>
      </p:sp>
      <p:sp>
        <p:nvSpPr>
          <p:cNvPr id="7" name="テキスト ボックス 6"/>
          <p:cNvSpPr txBox="1"/>
          <p:nvPr/>
        </p:nvSpPr>
        <p:spPr>
          <a:xfrm>
            <a:off x="636150" y="1196752"/>
            <a:ext cx="7920880" cy="2677656"/>
          </a:xfrm>
          <a:prstGeom prst="rect">
            <a:avLst/>
          </a:prstGeom>
          <a:noFill/>
        </p:spPr>
        <p:txBody>
          <a:bodyPr wrap="square" rtlCol="0">
            <a:spAutoFit/>
          </a:bodyPr>
          <a:lstStyle/>
          <a:p>
            <a:r>
              <a:rPr kumimoji="1" lang="ja-JP" altLang="en-US" sz="2800" dirty="0"/>
              <a:t>蓚酸二水和物（Ｈ</a:t>
            </a:r>
            <a:r>
              <a:rPr kumimoji="1" lang="ja-JP" altLang="en-US" sz="1800" dirty="0"/>
              <a:t>２</a:t>
            </a:r>
            <a:r>
              <a:rPr kumimoji="1" lang="ja-JP" altLang="en-US" sz="2800" dirty="0"/>
              <a:t>Ｃ</a:t>
            </a:r>
            <a:r>
              <a:rPr kumimoji="1" lang="ja-JP" altLang="en-US" sz="1800" dirty="0"/>
              <a:t>２</a:t>
            </a:r>
            <a:r>
              <a:rPr kumimoji="1" lang="ja-JP" altLang="en-US" sz="2800" dirty="0"/>
              <a:t>Ｏ</a:t>
            </a:r>
            <a:r>
              <a:rPr kumimoji="1" lang="ja-JP" altLang="en-US" sz="1800" dirty="0"/>
              <a:t>４</a:t>
            </a:r>
            <a:r>
              <a:rPr kumimoji="1" lang="ja-JP" altLang="en-US" sz="2800" dirty="0"/>
              <a:t>・２Ｈ</a:t>
            </a:r>
            <a:r>
              <a:rPr kumimoji="1" lang="ja-JP" altLang="en-US" sz="1800" dirty="0"/>
              <a:t>２</a:t>
            </a:r>
            <a:r>
              <a:rPr kumimoji="1" lang="ja-JP" altLang="en-US" sz="2800" dirty="0"/>
              <a:t>Ｏ） ６．３０ｇ を水に溶かし正確に５００ｍＬとした。</a:t>
            </a:r>
            <a:endParaRPr kumimoji="1" lang="en-US" altLang="ja-JP" sz="2800" dirty="0"/>
          </a:p>
          <a:p>
            <a:r>
              <a:rPr lang="ja-JP" altLang="en-US" sz="2800" dirty="0"/>
              <a:t>この蓚酸水溶液の濃度を下から一つ選び、その番号を解答欄に記入しなさい。</a:t>
            </a:r>
            <a:endParaRPr lang="en-US" altLang="ja-JP" sz="2800" dirty="0"/>
          </a:p>
          <a:p>
            <a:r>
              <a:rPr kumimoji="1" lang="ja-JP" altLang="en-US" sz="2800" dirty="0"/>
              <a:t>ただし、水素の原子量を １ 、炭素の原子量を １２ 、酸素の原子量を １６ とする</a:t>
            </a:r>
          </a:p>
        </p:txBody>
      </p:sp>
      <p:sp>
        <p:nvSpPr>
          <p:cNvPr id="8" name="テキスト ボックス 7"/>
          <p:cNvSpPr txBox="1"/>
          <p:nvPr/>
        </p:nvSpPr>
        <p:spPr>
          <a:xfrm>
            <a:off x="1475656" y="3826783"/>
            <a:ext cx="4330032" cy="2554545"/>
          </a:xfrm>
          <a:prstGeom prst="rect">
            <a:avLst/>
          </a:prstGeom>
          <a:noFill/>
        </p:spPr>
        <p:txBody>
          <a:bodyPr wrap="none" rtlCol="0">
            <a:spAutoFit/>
          </a:bodyPr>
          <a:lstStyle/>
          <a:p>
            <a:r>
              <a:rPr kumimoji="1" lang="ja-JP" altLang="en-US" sz="4000" b="1" dirty="0">
                <a:latin typeface="+mn-ea"/>
                <a:ea typeface="+mn-ea"/>
              </a:rPr>
              <a:t>１　</a:t>
            </a:r>
            <a:r>
              <a:rPr kumimoji="1" lang="ja-JP" altLang="en-US" sz="4000" b="1" dirty="0">
                <a:latin typeface="ＭＳ Ｐ明朝" pitchFamily="18" charset="-128"/>
                <a:ea typeface="ＭＳ Ｐ明朝" pitchFamily="18" charset="-128"/>
              </a:rPr>
              <a:t>０．０１０ ｍｏｌ</a:t>
            </a:r>
            <a:r>
              <a:rPr kumimoji="1" lang="en-US" altLang="ja-JP" sz="4000" b="1" dirty="0">
                <a:latin typeface="ＭＳ Ｐ明朝" pitchFamily="18" charset="-128"/>
                <a:ea typeface="ＭＳ Ｐ明朝" pitchFamily="18" charset="-128"/>
              </a:rPr>
              <a:t>/</a:t>
            </a:r>
            <a:r>
              <a:rPr kumimoji="1" lang="ja-JP" altLang="en-US" sz="4000" b="1" dirty="0">
                <a:latin typeface="ＭＳ Ｐ明朝" pitchFamily="18" charset="-128"/>
                <a:ea typeface="ＭＳ Ｐ明朝" pitchFamily="18" charset="-128"/>
              </a:rPr>
              <a:t>Ｌ</a:t>
            </a:r>
            <a:endParaRPr kumimoji="1" lang="en-US" altLang="ja-JP" sz="4000" b="1" dirty="0">
              <a:latin typeface="ＭＳ Ｐ明朝" pitchFamily="18" charset="-128"/>
              <a:ea typeface="ＭＳ Ｐ明朝" pitchFamily="18" charset="-128"/>
            </a:endParaRPr>
          </a:p>
          <a:p>
            <a:r>
              <a:rPr lang="ja-JP" altLang="en-US" sz="4000" b="1" dirty="0">
                <a:latin typeface="+mn-ea"/>
                <a:ea typeface="+mn-ea"/>
              </a:rPr>
              <a:t>２　</a:t>
            </a:r>
            <a:r>
              <a:rPr lang="ja-JP" altLang="en-US" sz="4000" b="1" dirty="0">
                <a:latin typeface="ＭＳ Ｐ明朝" pitchFamily="18" charset="-128"/>
                <a:ea typeface="ＭＳ Ｐ明朝" pitchFamily="18" charset="-128"/>
              </a:rPr>
              <a:t>０．０２５ ｍｏｌ</a:t>
            </a:r>
            <a:r>
              <a:rPr lang="en-US" altLang="ja-JP" sz="4000" b="1" dirty="0">
                <a:latin typeface="ＭＳ Ｐ明朝" pitchFamily="18" charset="-128"/>
                <a:ea typeface="ＭＳ Ｐ明朝" pitchFamily="18" charset="-128"/>
              </a:rPr>
              <a:t>/</a:t>
            </a:r>
            <a:r>
              <a:rPr lang="ja-JP" altLang="en-US" sz="4000" b="1" dirty="0">
                <a:latin typeface="ＭＳ Ｐ明朝" pitchFamily="18" charset="-128"/>
                <a:ea typeface="ＭＳ Ｐ明朝" pitchFamily="18" charset="-128"/>
              </a:rPr>
              <a:t>Ｌ</a:t>
            </a:r>
            <a:endParaRPr lang="en-US" altLang="ja-JP" sz="4000" b="1" dirty="0">
              <a:latin typeface="ＭＳ Ｐ明朝" pitchFamily="18" charset="-128"/>
              <a:ea typeface="ＭＳ Ｐ明朝" pitchFamily="18" charset="-128"/>
            </a:endParaRPr>
          </a:p>
          <a:p>
            <a:r>
              <a:rPr lang="ja-JP" altLang="en-US" sz="4000" b="1" dirty="0">
                <a:latin typeface="+mn-ea"/>
                <a:ea typeface="+mn-ea"/>
              </a:rPr>
              <a:t>３　</a:t>
            </a:r>
            <a:r>
              <a:rPr lang="ja-JP" altLang="en-US" sz="4000" b="1" dirty="0">
                <a:latin typeface="ＭＳ Ｐ明朝" pitchFamily="18" charset="-128"/>
                <a:ea typeface="ＭＳ Ｐ明朝" pitchFamily="18" charset="-128"/>
              </a:rPr>
              <a:t>０．０５０ ｍｏｌ</a:t>
            </a:r>
            <a:r>
              <a:rPr lang="en-US" altLang="ja-JP" sz="4000" b="1" dirty="0">
                <a:latin typeface="ＭＳ Ｐ明朝" pitchFamily="18" charset="-128"/>
                <a:ea typeface="ＭＳ Ｐ明朝" pitchFamily="18" charset="-128"/>
              </a:rPr>
              <a:t>/</a:t>
            </a:r>
            <a:r>
              <a:rPr lang="ja-JP" altLang="en-US" sz="4000" b="1" dirty="0">
                <a:latin typeface="ＭＳ Ｐ明朝" pitchFamily="18" charset="-128"/>
                <a:ea typeface="ＭＳ Ｐ明朝" pitchFamily="18" charset="-128"/>
              </a:rPr>
              <a:t>Ｌ</a:t>
            </a:r>
            <a:endParaRPr lang="en-US" altLang="ja-JP" sz="4000" b="1" dirty="0">
              <a:latin typeface="ＭＳ 明朝" pitchFamily="17" charset="-128"/>
              <a:ea typeface="ＭＳ 明朝" pitchFamily="17" charset="-128"/>
            </a:endParaRPr>
          </a:p>
          <a:p>
            <a:r>
              <a:rPr lang="ja-JP" altLang="en-US" sz="4000" b="1" dirty="0">
                <a:latin typeface="+mn-ea"/>
              </a:rPr>
              <a:t>４　</a:t>
            </a:r>
            <a:r>
              <a:rPr lang="ja-JP" altLang="en-US" sz="4000" b="1" dirty="0">
                <a:latin typeface="ＭＳ Ｐ明朝" pitchFamily="18" charset="-128"/>
                <a:ea typeface="ＭＳ Ｐ明朝" pitchFamily="18" charset="-128"/>
              </a:rPr>
              <a:t>０．１０ ｍｏｌ</a:t>
            </a:r>
            <a:r>
              <a:rPr lang="en-US" altLang="ja-JP" sz="4000" b="1" dirty="0">
                <a:latin typeface="ＭＳ Ｐ明朝" pitchFamily="18" charset="-128"/>
                <a:ea typeface="ＭＳ Ｐ明朝" pitchFamily="18" charset="-128"/>
              </a:rPr>
              <a:t>/</a:t>
            </a:r>
            <a:r>
              <a:rPr lang="ja-JP" altLang="en-US" sz="4000" b="1" dirty="0">
                <a:latin typeface="ＭＳ Ｐ明朝" pitchFamily="18" charset="-128"/>
                <a:ea typeface="ＭＳ Ｐ明朝" pitchFamily="18" charset="-128"/>
              </a:rPr>
              <a:t>Ｌ</a:t>
            </a:r>
            <a:endParaRPr kumimoji="1" lang="ja-JP" altLang="en-US" sz="4000" b="1" dirty="0">
              <a:latin typeface="ＭＳ Ｐ明朝" pitchFamily="18" charset="-128"/>
              <a:ea typeface="ＭＳ Ｐ明朝" pitchFamily="18" charset="-128"/>
            </a:endParaRPr>
          </a:p>
        </p:txBody>
      </p:sp>
      <p:sp>
        <p:nvSpPr>
          <p:cNvPr id="9" name="テキスト ボックス 8"/>
          <p:cNvSpPr txBox="1"/>
          <p:nvPr/>
        </p:nvSpPr>
        <p:spPr>
          <a:xfrm>
            <a:off x="683568" y="1058252"/>
            <a:ext cx="542136" cy="276999"/>
          </a:xfrm>
          <a:prstGeom prst="rect">
            <a:avLst/>
          </a:prstGeom>
          <a:noFill/>
        </p:spPr>
        <p:txBody>
          <a:bodyPr wrap="none" rtlCol="0">
            <a:spAutoFit/>
          </a:bodyPr>
          <a:lstStyle/>
          <a:p>
            <a:r>
              <a:rPr kumimoji="1" lang="ja-JP" altLang="en-US" sz="1200" dirty="0"/>
              <a:t>しゅう</a:t>
            </a:r>
          </a:p>
        </p:txBody>
      </p:sp>
      <p:sp>
        <p:nvSpPr>
          <p:cNvPr id="10" name="正方形/長方形 9"/>
          <p:cNvSpPr/>
          <p:nvPr/>
        </p:nvSpPr>
        <p:spPr>
          <a:xfrm>
            <a:off x="1475656" y="5733257"/>
            <a:ext cx="3960440" cy="6480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048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270</a:t>
            </a:fld>
            <a:endParaRPr lang="en-US" altLang="ja-JP"/>
          </a:p>
        </p:txBody>
      </p:sp>
      <p:sp>
        <p:nvSpPr>
          <p:cNvPr id="4" name="テキスト ボックス 3"/>
          <p:cNvSpPr txBox="1"/>
          <p:nvPr/>
        </p:nvSpPr>
        <p:spPr>
          <a:xfrm>
            <a:off x="1691680" y="836712"/>
            <a:ext cx="5904656" cy="1077218"/>
          </a:xfrm>
          <a:prstGeom prst="rect">
            <a:avLst/>
          </a:prstGeom>
          <a:noFill/>
        </p:spPr>
        <p:txBody>
          <a:bodyPr wrap="square" rtlCol="0">
            <a:spAutoFit/>
          </a:bodyPr>
          <a:lstStyle/>
          <a:p>
            <a:r>
              <a:rPr kumimoji="1" lang="ja-JP" altLang="en-US" sz="3200" dirty="0">
                <a:latin typeface="ＭＳ ゴシック" panose="020B0609070205080204" pitchFamily="49" charset="-128"/>
                <a:ea typeface="ＭＳ ゴシック" panose="020B0609070205080204" pitchFamily="49" charset="-128"/>
              </a:rPr>
              <a:t>３０％硫酸　→　？％硫酸</a:t>
            </a:r>
            <a:endParaRPr kumimoji="1"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 ５０ｍＬ　 →　３００ｍＬ</a:t>
            </a:r>
            <a:endParaRPr kumimoji="1" lang="ja-JP" altLang="en-US" sz="3200" dirty="0">
              <a:latin typeface="ＭＳ ゴシック" panose="020B0609070205080204" pitchFamily="49" charset="-128"/>
              <a:ea typeface="ＭＳ ゴシック" panose="020B0609070205080204" pitchFamily="49" charset="-128"/>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2267744" y="2564904"/>
                <a:ext cx="4536504" cy="2964914"/>
              </a:xfrm>
              <a:prstGeom prst="rect">
                <a:avLst/>
              </a:prstGeom>
              <a:noFill/>
            </p:spPr>
            <p:txBody>
              <a:bodyPr wrap="square" rtlCol="0">
                <a:spAutoFit/>
              </a:bodyPr>
              <a:lstStyle/>
              <a:p>
                <a:pPr>
                  <a:lnSpc>
                    <a:spcPts val="3200"/>
                  </a:lnSpc>
                </a:pPr>
                <a:r>
                  <a:rPr kumimoji="1" lang="ja-JP" altLang="en-US" sz="2800" dirty="0"/>
                  <a:t>３０ ： ５０　＝　？ ： ３００</a:t>
                </a:r>
                <a:endParaRPr kumimoji="1" lang="en-US" altLang="ja-JP" sz="2800" dirty="0"/>
              </a:p>
              <a:p>
                <a:pPr>
                  <a:lnSpc>
                    <a:spcPts val="3200"/>
                  </a:lnSpc>
                </a:pPr>
                <a:endParaRPr lang="en-US" altLang="ja-JP" sz="2800" dirty="0"/>
              </a:p>
              <a:p>
                <a:pPr>
                  <a:lnSpc>
                    <a:spcPts val="3200"/>
                  </a:lnSpc>
                </a:pPr>
                <a:r>
                  <a:rPr lang="ja-JP" altLang="en-US" sz="2800" dirty="0"/>
                  <a:t> </a:t>
                </a:r>
                <a14:m>
                  <m:oMath xmlns:m="http://schemas.openxmlformats.org/officeDocument/2006/math">
                    <m:f>
                      <m:fPr>
                        <m:ctrlPr>
                          <a:rPr lang="en-US" altLang="ja-JP" sz="2800" i="1" smtClean="0">
                            <a:latin typeface="Cambria Math" panose="02040503050406030204" pitchFamily="18" charset="0"/>
                          </a:rPr>
                        </m:ctrlPr>
                      </m:fPr>
                      <m:num>
                        <m:r>
                          <a:rPr lang="ja-JP" altLang="en-US" sz="2800" i="1">
                            <a:latin typeface="Cambria Math"/>
                          </a:rPr>
                          <m:t>３０</m:t>
                        </m:r>
                      </m:num>
                      <m:den>
                        <m:r>
                          <a:rPr lang="ja-JP" altLang="en-US" sz="2800" i="1">
                            <a:latin typeface="Cambria Math"/>
                          </a:rPr>
                          <m:t>５０</m:t>
                        </m:r>
                      </m:den>
                    </m:f>
                    <m:r>
                      <a:rPr lang="ja-JP" altLang="en-US" sz="2800" b="0" i="1" smtClean="0">
                        <a:latin typeface="Cambria Math"/>
                      </a:rPr>
                      <m:t>＝</m:t>
                    </m:r>
                    <m:f>
                      <m:fPr>
                        <m:ctrlPr>
                          <a:rPr lang="en-US" altLang="ja-JP" sz="2800" b="0" i="1" smtClean="0">
                            <a:latin typeface="Cambria Math" panose="02040503050406030204" pitchFamily="18" charset="0"/>
                          </a:rPr>
                        </m:ctrlPr>
                      </m:fPr>
                      <m:num>
                        <m:r>
                          <a:rPr lang="ja-JP" altLang="en-US" sz="2800" b="0" i="1" smtClean="0">
                            <a:latin typeface="Cambria Math"/>
                          </a:rPr>
                          <m:t>？</m:t>
                        </m:r>
                      </m:num>
                      <m:den>
                        <m:r>
                          <a:rPr lang="ja-JP" altLang="en-US" sz="2800" i="1">
                            <a:latin typeface="Cambria Math" panose="02040503050406030204" pitchFamily="18" charset="0"/>
                          </a:rPr>
                          <m:t>３０</m:t>
                        </m:r>
                        <m:r>
                          <a:rPr lang="ja-JP" altLang="en-US" sz="2800" i="1">
                            <a:latin typeface="Cambria Math"/>
                          </a:rPr>
                          <m:t>０</m:t>
                        </m:r>
                      </m:den>
                    </m:f>
                  </m:oMath>
                </a14:m>
                <a:endParaRPr kumimoji="1" lang="en-US" altLang="ja-JP" sz="2800" dirty="0"/>
              </a:p>
              <a:p>
                <a:pPr>
                  <a:lnSpc>
                    <a:spcPts val="3200"/>
                  </a:lnSpc>
                </a:pPr>
                <a:endParaRPr lang="en-US" altLang="ja-JP" sz="2800" dirty="0"/>
              </a:p>
              <a:p>
                <a:pPr>
                  <a:lnSpc>
                    <a:spcPts val="3200"/>
                  </a:lnSpc>
                </a:pPr>
                <a:r>
                  <a:rPr kumimoji="1" lang="ja-JP" altLang="en-US" sz="2800" dirty="0"/>
                  <a:t> ３０＝</a:t>
                </a:r>
                <a14:m>
                  <m:oMath xmlns:m="http://schemas.openxmlformats.org/officeDocument/2006/math">
                    <m:f>
                      <m:fPr>
                        <m:ctrlPr>
                          <a:rPr kumimoji="1" lang="en-US" altLang="ja-JP" sz="2800" i="1" smtClean="0">
                            <a:latin typeface="Cambria Math" panose="02040503050406030204" pitchFamily="18" charset="0"/>
                          </a:rPr>
                        </m:ctrlPr>
                      </m:fPr>
                      <m:num>
                        <m:r>
                          <a:rPr kumimoji="1" lang="ja-JP" altLang="en-US" sz="2800" b="0" i="1" smtClean="0">
                            <a:latin typeface="Cambria Math"/>
                          </a:rPr>
                          <m:t>？</m:t>
                        </m:r>
                      </m:num>
                      <m:den>
                        <m:r>
                          <a:rPr lang="ja-JP" altLang="en-US" sz="2800" i="1">
                            <a:latin typeface="Cambria Math" panose="02040503050406030204" pitchFamily="18" charset="0"/>
                          </a:rPr>
                          <m:t>６</m:t>
                        </m:r>
                      </m:den>
                    </m:f>
                  </m:oMath>
                </a14:m>
                <a:endParaRPr kumimoji="1" lang="en-US" altLang="ja-JP" sz="2800" dirty="0"/>
              </a:p>
              <a:p>
                <a:pPr>
                  <a:lnSpc>
                    <a:spcPts val="3200"/>
                  </a:lnSpc>
                </a:pPr>
                <a:endParaRPr lang="en-US" altLang="ja-JP" sz="2800" dirty="0"/>
              </a:p>
              <a:p>
                <a:pPr>
                  <a:lnSpc>
                    <a:spcPts val="3200"/>
                  </a:lnSpc>
                </a:pPr>
                <a:r>
                  <a:rPr kumimoji="1" lang="ja-JP" altLang="en-US" sz="2800" dirty="0"/>
                  <a:t>  </a:t>
                </a:r>
                <a:r>
                  <a:rPr kumimoji="1" lang="ja-JP" altLang="en-US" sz="3600" dirty="0"/>
                  <a:t>？＝５％</a:t>
                </a:r>
                <a:endParaRPr kumimoji="1" lang="ja-JP" altLang="en-US" sz="28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267744" y="2564904"/>
                <a:ext cx="4536504" cy="2964914"/>
              </a:xfrm>
              <a:prstGeom prst="rect">
                <a:avLst/>
              </a:prstGeom>
              <a:blipFill>
                <a:blip r:embed="rId2"/>
                <a:stretch>
                  <a:fillRect l="-2688" t="-3498" b="-617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5863613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271</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問３２</a:t>
            </a:r>
          </a:p>
        </p:txBody>
      </p:sp>
      <p:sp>
        <p:nvSpPr>
          <p:cNvPr id="7" name="テキスト ボックス 6"/>
          <p:cNvSpPr txBox="1"/>
          <p:nvPr/>
        </p:nvSpPr>
        <p:spPr>
          <a:xfrm>
            <a:off x="636149" y="1196752"/>
            <a:ext cx="8075865" cy="1077218"/>
          </a:xfrm>
          <a:prstGeom prst="rect">
            <a:avLst/>
          </a:prstGeom>
          <a:noFill/>
        </p:spPr>
        <p:txBody>
          <a:bodyPr wrap="square" rtlCol="0">
            <a:spAutoFit/>
          </a:bodyPr>
          <a:lstStyle/>
          <a:p>
            <a:r>
              <a:rPr kumimoji="1" lang="ja-JP" altLang="en-US" sz="3200" dirty="0"/>
              <a:t>以下のうち、分子量が一番小さいもの一つ選び、その番号を解答欄に記入しなさい。</a:t>
            </a:r>
          </a:p>
        </p:txBody>
      </p:sp>
      <p:sp>
        <p:nvSpPr>
          <p:cNvPr id="8" name="テキスト ボックス 7"/>
          <p:cNvSpPr txBox="1"/>
          <p:nvPr/>
        </p:nvSpPr>
        <p:spPr>
          <a:xfrm>
            <a:off x="1475656" y="3212976"/>
            <a:ext cx="4697120" cy="2554545"/>
          </a:xfrm>
          <a:prstGeom prst="rect">
            <a:avLst/>
          </a:prstGeom>
          <a:noFill/>
        </p:spPr>
        <p:txBody>
          <a:bodyPr wrap="none" rtlCol="0">
            <a:spAutoFit/>
          </a:bodyPr>
          <a:lstStyle/>
          <a:p>
            <a:r>
              <a:rPr kumimoji="1" lang="ja-JP" altLang="en-US" sz="4000" dirty="0">
                <a:latin typeface="+mn-ea"/>
                <a:ea typeface="+mn-ea"/>
              </a:rPr>
              <a:t>１　ジエチルエーテル</a:t>
            </a:r>
            <a:endParaRPr kumimoji="1" lang="en-US" altLang="ja-JP" sz="4000" dirty="0">
              <a:latin typeface="+mn-ea"/>
              <a:ea typeface="+mn-ea"/>
            </a:endParaRPr>
          </a:p>
          <a:p>
            <a:r>
              <a:rPr lang="ja-JP" altLang="en-US" sz="4000" dirty="0">
                <a:latin typeface="+mn-ea"/>
                <a:ea typeface="+mn-ea"/>
              </a:rPr>
              <a:t>２　フェノール</a:t>
            </a:r>
            <a:endParaRPr lang="en-US" altLang="ja-JP" sz="4000" dirty="0">
              <a:latin typeface="ＭＳ Ｐ明朝" pitchFamily="18" charset="-128"/>
              <a:ea typeface="ＭＳ Ｐ明朝" pitchFamily="18" charset="-128"/>
            </a:endParaRPr>
          </a:p>
          <a:p>
            <a:r>
              <a:rPr lang="ja-JP" altLang="en-US" sz="4000" dirty="0">
                <a:latin typeface="+mn-ea"/>
                <a:ea typeface="+mn-ea"/>
              </a:rPr>
              <a:t>３　ブタン</a:t>
            </a:r>
            <a:endParaRPr lang="en-US" altLang="ja-JP" sz="4000" dirty="0">
              <a:latin typeface="ＭＳ 明朝" pitchFamily="17" charset="-128"/>
              <a:ea typeface="ＭＳ 明朝" pitchFamily="17" charset="-128"/>
            </a:endParaRPr>
          </a:p>
          <a:p>
            <a:r>
              <a:rPr lang="ja-JP" altLang="en-US" sz="4000" dirty="0">
                <a:latin typeface="+mn-ea"/>
              </a:rPr>
              <a:t>４　アセトアルデヒド</a:t>
            </a:r>
            <a:endParaRPr kumimoji="1" lang="ja-JP" altLang="en-US" sz="4000" dirty="0">
              <a:latin typeface="ＭＳ Ｐ明朝" pitchFamily="18" charset="-128"/>
              <a:ea typeface="ＭＳ Ｐ明朝" pitchFamily="18" charset="-128"/>
            </a:endParaRPr>
          </a:p>
        </p:txBody>
      </p:sp>
      <p:sp>
        <p:nvSpPr>
          <p:cNvPr id="9" name="正方形/長方形 8"/>
          <p:cNvSpPr/>
          <p:nvPr/>
        </p:nvSpPr>
        <p:spPr>
          <a:xfrm>
            <a:off x="1475656" y="5150097"/>
            <a:ext cx="482453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8416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F9CA1D9-84A0-43D7-9582-F8E6CC8A0EFD}"/>
              </a:ext>
            </a:extLst>
          </p:cNvPr>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a:extLst>
              <a:ext uri="{FF2B5EF4-FFF2-40B4-BE49-F238E27FC236}">
                <a16:creationId xmlns:a16="http://schemas.microsoft.com/office/drawing/2014/main" id="{5FC36A82-B7F5-4840-B7BF-4646265C2DA8}"/>
              </a:ext>
            </a:extLst>
          </p:cNvPr>
          <p:cNvSpPr>
            <a:spLocks noGrp="1"/>
          </p:cNvSpPr>
          <p:nvPr>
            <p:ph type="sldNum" sz="quarter" idx="12"/>
          </p:nvPr>
        </p:nvSpPr>
        <p:spPr/>
        <p:txBody>
          <a:bodyPr/>
          <a:lstStyle/>
          <a:p>
            <a:pPr>
              <a:defRPr/>
            </a:pPr>
            <a:fld id="{932DFECD-DFEF-4472-8401-E574EC170895}" type="slidenum">
              <a:rPr lang="en-US" altLang="ja-JP" smtClean="0"/>
              <a:pPr>
                <a:defRPr/>
              </a:pPr>
              <a:t>272</a:t>
            </a:fld>
            <a:endParaRPr lang="en-US" altLang="ja-JP"/>
          </a:p>
        </p:txBody>
      </p:sp>
      <p:sp>
        <p:nvSpPr>
          <p:cNvPr id="4" name="テキスト ボックス 3">
            <a:extLst>
              <a:ext uri="{FF2B5EF4-FFF2-40B4-BE49-F238E27FC236}">
                <a16:creationId xmlns:a16="http://schemas.microsoft.com/office/drawing/2014/main" id="{270CAB03-CE2E-4643-A153-F8B3CFDFD86D}"/>
              </a:ext>
            </a:extLst>
          </p:cNvPr>
          <p:cNvSpPr txBox="1"/>
          <p:nvPr/>
        </p:nvSpPr>
        <p:spPr>
          <a:xfrm>
            <a:off x="755576" y="259800"/>
            <a:ext cx="2478564" cy="461665"/>
          </a:xfrm>
          <a:prstGeom prst="rect">
            <a:avLst/>
          </a:prstGeom>
          <a:noFill/>
        </p:spPr>
        <p:txBody>
          <a:bodyPr wrap="none" rtlCol="0">
            <a:spAutoFit/>
          </a:bodyPr>
          <a:lstStyle/>
          <a:p>
            <a:r>
              <a:rPr kumimoji="1" lang="ja-JP" altLang="en-US" dirty="0"/>
              <a:t>ジエチルエーテル</a:t>
            </a:r>
          </a:p>
        </p:txBody>
      </p:sp>
      <p:sp>
        <p:nvSpPr>
          <p:cNvPr id="7" name="テキスト ボックス 6">
            <a:extLst>
              <a:ext uri="{FF2B5EF4-FFF2-40B4-BE49-F238E27FC236}">
                <a16:creationId xmlns:a16="http://schemas.microsoft.com/office/drawing/2014/main" id="{08D7B4F0-FEA1-4208-9A12-FFE86A885E9B}"/>
              </a:ext>
            </a:extLst>
          </p:cNvPr>
          <p:cNvSpPr txBox="1"/>
          <p:nvPr/>
        </p:nvSpPr>
        <p:spPr>
          <a:xfrm>
            <a:off x="5463562" y="257469"/>
            <a:ext cx="1484702" cy="461665"/>
          </a:xfrm>
          <a:prstGeom prst="rect">
            <a:avLst/>
          </a:prstGeom>
          <a:noFill/>
        </p:spPr>
        <p:txBody>
          <a:bodyPr wrap="none" rtlCol="0">
            <a:spAutoFit/>
          </a:bodyPr>
          <a:lstStyle/>
          <a:p>
            <a:r>
              <a:rPr kumimoji="1" lang="ja-JP" altLang="en-US" dirty="0"/>
              <a:t>フェノール</a:t>
            </a:r>
          </a:p>
        </p:txBody>
      </p:sp>
      <p:sp>
        <p:nvSpPr>
          <p:cNvPr id="10" name="テキスト ボックス 9">
            <a:extLst>
              <a:ext uri="{FF2B5EF4-FFF2-40B4-BE49-F238E27FC236}">
                <a16:creationId xmlns:a16="http://schemas.microsoft.com/office/drawing/2014/main" id="{E4E60F17-C06E-44BE-AB1D-EAC11BF2BB9B}"/>
              </a:ext>
            </a:extLst>
          </p:cNvPr>
          <p:cNvSpPr txBox="1"/>
          <p:nvPr/>
        </p:nvSpPr>
        <p:spPr>
          <a:xfrm>
            <a:off x="1691680" y="3573016"/>
            <a:ext cx="958917" cy="461665"/>
          </a:xfrm>
          <a:prstGeom prst="rect">
            <a:avLst/>
          </a:prstGeom>
          <a:noFill/>
        </p:spPr>
        <p:txBody>
          <a:bodyPr wrap="none" rtlCol="0">
            <a:spAutoFit/>
          </a:bodyPr>
          <a:lstStyle/>
          <a:p>
            <a:r>
              <a:rPr kumimoji="1" lang="ja-JP" altLang="en-US" dirty="0"/>
              <a:t>ブタン</a:t>
            </a:r>
          </a:p>
        </p:txBody>
      </p:sp>
      <p:sp>
        <p:nvSpPr>
          <p:cNvPr id="13" name="テキスト ボックス 12">
            <a:extLst>
              <a:ext uri="{FF2B5EF4-FFF2-40B4-BE49-F238E27FC236}">
                <a16:creationId xmlns:a16="http://schemas.microsoft.com/office/drawing/2014/main" id="{CC730735-7C53-4ADD-BB55-C48019050093}"/>
              </a:ext>
            </a:extLst>
          </p:cNvPr>
          <p:cNvSpPr txBox="1"/>
          <p:nvPr/>
        </p:nvSpPr>
        <p:spPr>
          <a:xfrm>
            <a:off x="5047216" y="3573016"/>
            <a:ext cx="2279791" cy="461665"/>
          </a:xfrm>
          <a:prstGeom prst="rect">
            <a:avLst/>
          </a:prstGeom>
          <a:noFill/>
        </p:spPr>
        <p:txBody>
          <a:bodyPr wrap="none" rtlCol="0">
            <a:spAutoFit/>
          </a:bodyPr>
          <a:lstStyle/>
          <a:p>
            <a:r>
              <a:rPr kumimoji="1" lang="ja-JP" altLang="en-US" dirty="0"/>
              <a:t>アセトアルデヒド</a:t>
            </a:r>
          </a:p>
        </p:txBody>
      </p:sp>
      <p:pic>
        <p:nvPicPr>
          <p:cNvPr id="15" name="図 14">
            <a:extLst>
              <a:ext uri="{FF2B5EF4-FFF2-40B4-BE49-F238E27FC236}">
                <a16:creationId xmlns:a16="http://schemas.microsoft.com/office/drawing/2014/main" id="{A8528C6E-50F2-48CC-8918-6DB5EEBD6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032" y="4581128"/>
            <a:ext cx="1299750" cy="1122511"/>
          </a:xfrm>
          <a:prstGeom prst="rect">
            <a:avLst/>
          </a:prstGeom>
        </p:spPr>
      </p:pic>
      <p:sp>
        <p:nvSpPr>
          <p:cNvPr id="19" name="テキスト ボックス 18">
            <a:extLst>
              <a:ext uri="{FF2B5EF4-FFF2-40B4-BE49-F238E27FC236}">
                <a16:creationId xmlns:a16="http://schemas.microsoft.com/office/drawing/2014/main" id="{54C05BB0-773D-4FEF-9E91-0CC451BEF225}"/>
              </a:ext>
            </a:extLst>
          </p:cNvPr>
          <p:cNvSpPr txBox="1"/>
          <p:nvPr/>
        </p:nvSpPr>
        <p:spPr>
          <a:xfrm>
            <a:off x="5652120" y="3983414"/>
            <a:ext cx="1417376" cy="461665"/>
          </a:xfrm>
          <a:prstGeom prst="rect">
            <a:avLst/>
          </a:prstGeom>
          <a:noFill/>
        </p:spPr>
        <p:txBody>
          <a:bodyPr wrap="none" rtlCol="0">
            <a:spAutoFit/>
          </a:bodyPr>
          <a:lstStyle/>
          <a:p>
            <a:r>
              <a:rPr lang="en-US" altLang="ja-JP" dirty="0"/>
              <a:t>CH</a:t>
            </a:r>
            <a:r>
              <a:rPr lang="en-US" altLang="ja-JP" sz="2000" dirty="0"/>
              <a:t>3</a:t>
            </a:r>
            <a:r>
              <a:rPr lang="en-US" altLang="ja-JP" dirty="0"/>
              <a:t>CHO</a:t>
            </a:r>
            <a:endParaRPr kumimoji="1" lang="ja-JP" altLang="en-US" dirty="0"/>
          </a:p>
        </p:txBody>
      </p:sp>
      <p:pic>
        <p:nvPicPr>
          <p:cNvPr id="21" name="図 20">
            <a:extLst>
              <a:ext uri="{FF2B5EF4-FFF2-40B4-BE49-F238E27FC236}">
                <a16:creationId xmlns:a16="http://schemas.microsoft.com/office/drawing/2014/main" id="{AD26D2F9-172F-46BE-B224-6CC460435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4581128"/>
            <a:ext cx="2459848" cy="1187287"/>
          </a:xfrm>
          <a:prstGeom prst="rect">
            <a:avLst/>
          </a:prstGeom>
        </p:spPr>
      </p:pic>
      <p:sp>
        <p:nvSpPr>
          <p:cNvPr id="24" name="テキスト ボックス 23">
            <a:extLst>
              <a:ext uri="{FF2B5EF4-FFF2-40B4-BE49-F238E27FC236}">
                <a16:creationId xmlns:a16="http://schemas.microsoft.com/office/drawing/2014/main" id="{A3DF0B36-5265-48E1-B34C-07E15CB3373C}"/>
              </a:ext>
            </a:extLst>
          </p:cNvPr>
          <p:cNvSpPr txBox="1"/>
          <p:nvPr/>
        </p:nvSpPr>
        <p:spPr>
          <a:xfrm>
            <a:off x="1642967" y="3975447"/>
            <a:ext cx="971741" cy="461665"/>
          </a:xfrm>
          <a:prstGeom prst="rect">
            <a:avLst/>
          </a:prstGeom>
          <a:noFill/>
        </p:spPr>
        <p:txBody>
          <a:bodyPr wrap="none" rtlCol="0">
            <a:spAutoFit/>
          </a:bodyPr>
          <a:lstStyle/>
          <a:p>
            <a:r>
              <a:rPr lang="en-US" altLang="ja-JP" dirty="0"/>
              <a:t>C</a:t>
            </a:r>
            <a:r>
              <a:rPr lang="en-US" altLang="ja-JP" sz="1800" dirty="0"/>
              <a:t>4</a:t>
            </a:r>
            <a:r>
              <a:rPr lang="en-US" altLang="ja-JP" dirty="0"/>
              <a:t>H</a:t>
            </a:r>
            <a:r>
              <a:rPr lang="en-US" altLang="ja-JP" sz="1800" dirty="0"/>
              <a:t>10</a:t>
            </a:r>
            <a:endParaRPr kumimoji="1" lang="ja-JP" altLang="en-US" dirty="0"/>
          </a:p>
        </p:txBody>
      </p:sp>
      <p:pic>
        <p:nvPicPr>
          <p:cNvPr id="1026" name="Picture 2" descr="{{{画像alt1}}}">
            <a:extLst>
              <a:ext uri="{FF2B5EF4-FFF2-40B4-BE49-F238E27FC236}">
                <a16:creationId xmlns:a16="http://schemas.microsoft.com/office/drawing/2014/main" id="{0793EF81-86C8-45F9-B6DB-FA0CABA6C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680515"/>
            <a:ext cx="1905000" cy="466725"/>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38AEB832-F251-4BBB-9100-C19F45DBAB35}"/>
              </a:ext>
            </a:extLst>
          </p:cNvPr>
          <p:cNvSpPr txBox="1"/>
          <p:nvPr/>
        </p:nvSpPr>
        <p:spPr>
          <a:xfrm>
            <a:off x="685044" y="1102813"/>
            <a:ext cx="2619628" cy="461665"/>
          </a:xfrm>
          <a:prstGeom prst="rect">
            <a:avLst/>
          </a:prstGeom>
          <a:noFill/>
        </p:spPr>
        <p:txBody>
          <a:bodyPr wrap="none" rtlCol="0">
            <a:spAutoFit/>
          </a:bodyPr>
          <a:lstStyle/>
          <a:p>
            <a:r>
              <a:rPr lang="en-US" altLang="ja-JP" dirty="0"/>
              <a:t>CH</a:t>
            </a:r>
            <a:r>
              <a:rPr lang="en-US" altLang="ja-JP" sz="1800" dirty="0"/>
              <a:t>3</a:t>
            </a:r>
            <a:r>
              <a:rPr lang="en-US" altLang="ja-JP" dirty="0"/>
              <a:t>CH</a:t>
            </a:r>
            <a:r>
              <a:rPr lang="en-US" altLang="ja-JP" sz="1800" dirty="0"/>
              <a:t>2</a:t>
            </a:r>
            <a:r>
              <a:rPr lang="en-US" altLang="ja-JP" dirty="0"/>
              <a:t>OCH</a:t>
            </a:r>
            <a:r>
              <a:rPr lang="en-US" altLang="ja-JP" sz="1800" dirty="0"/>
              <a:t>2</a:t>
            </a:r>
            <a:r>
              <a:rPr lang="en-US" altLang="ja-JP" dirty="0"/>
              <a:t>CH</a:t>
            </a:r>
            <a:r>
              <a:rPr lang="en-US" altLang="ja-JP" sz="1800" dirty="0"/>
              <a:t>3</a:t>
            </a:r>
            <a:endParaRPr kumimoji="1" lang="ja-JP" altLang="en-US" dirty="0"/>
          </a:p>
        </p:txBody>
      </p:sp>
      <p:pic>
        <p:nvPicPr>
          <p:cNvPr id="27" name="図 26">
            <a:extLst>
              <a:ext uri="{FF2B5EF4-FFF2-40B4-BE49-F238E27FC236}">
                <a16:creationId xmlns:a16="http://schemas.microsoft.com/office/drawing/2014/main" id="{DB7102A0-260D-4001-A0EA-95595F5E1B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9620" y="1129467"/>
            <a:ext cx="755868" cy="1384643"/>
          </a:xfrm>
          <a:prstGeom prst="rect">
            <a:avLst/>
          </a:prstGeom>
        </p:spPr>
      </p:pic>
      <p:sp>
        <p:nvSpPr>
          <p:cNvPr id="28" name="テキスト ボックス 27">
            <a:extLst>
              <a:ext uri="{FF2B5EF4-FFF2-40B4-BE49-F238E27FC236}">
                <a16:creationId xmlns:a16="http://schemas.microsoft.com/office/drawing/2014/main" id="{8487AB0A-BB10-45C4-9654-346E52D444E9}"/>
              </a:ext>
            </a:extLst>
          </p:cNvPr>
          <p:cNvSpPr txBox="1"/>
          <p:nvPr/>
        </p:nvSpPr>
        <p:spPr>
          <a:xfrm>
            <a:off x="5475927" y="690914"/>
            <a:ext cx="1301959" cy="461665"/>
          </a:xfrm>
          <a:prstGeom prst="rect">
            <a:avLst/>
          </a:prstGeom>
          <a:noFill/>
        </p:spPr>
        <p:txBody>
          <a:bodyPr wrap="none" rtlCol="0">
            <a:spAutoFit/>
          </a:bodyPr>
          <a:lstStyle/>
          <a:p>
            <a:r>
              <a:rPr lang="en-US" altLang="ja-JP" dirty="0"/>
              <a:t>C</a:t>
            </a:r>
            <a:r>
              <a:rPr lang="en-US" altLang="ja-JP" sz="1800" dirty="0"/>
              <a:t>6</a:t>
            </a:r>
            <a:r>
              <a:rPr lang="en-US" altLang="ja-JP" dirty="0"/>
              <a:t>H</a:t>
            </a:r>
            <a:r>
              <a:rPr lang="en-US" altLang="ja-JP" sz="1800" dirty="0"/>
              <a:t>5</a:t>
            </a:r>
            <a:r>
              <a:rPr lang="en-US" altLang="ja-JP" dirty="0"/>
              <a:t>OH</a:t>
            </a:r>
            <a:endParaRPr kumimoji="1" lang="ja-JP" altLang="en-US" dirty="0"/>
          </a:p>
        </p:txBody>
      </p:sp>
    </p:spTree>
    <p:extLst>
      <p:ext uri="{BB962C8B-B14F-4D97-AF65-F5344CB8AC3E}">
        <p14:creationId xmlns:p14="http://schemas.microsoft.com/office/powerpoint/2010/main" val="2295520309"/>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273</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問３３</a:t>
            </a:r>
          </a:p>
        </p:txBody>
      </p:sp>
      <p:sp>
        <p:nvSpPr>
          <p:cNvPr id="7" name="テキスト ボックス 6"/>
          <p:cNvSpPr txBox="1"/>
          <p:nvPr/>
        </p:nvSpPr>
        <p:spPr>
          <a:xfrm>
            <a:off x="611560" y="1139260"/>
            <a:ext cx="7920880" cy="1200329"/>
          </a:xfrm>
          <a:prstGeom prst="rect">
            <a:avLst/>
          </a:prstGeom>
          <a:noFill/>
        </p:spPr>
        <p:txBody>
          <a:bodyPr wrap="square" rtlCol="0">
            <a:spAutoFit/>
          </a:bodyPr>
          <a:lstStyle/>
          <a:p>
            <a:r>
              <a:rPr lang="ja-JP" altLang="en-US" dirty="0"/>
              <a:t>以下の化学反応式について、（ 　　）の中に入れるべき係数の正しい組み合わせを下から一つ選び、その番号を解答欄に記入しなさい。</a:t>
            </a:r>
            <a:endParaRPr kumimoji="1" lang="ja-JP" altLang="en-US" sz="3200" dirty="0"/>
          </a:p>
        </p:txBody>
      </p:sp>
      <p:sp>
        <p:nvSpPr>
          <p:cNvPr id="9" name="テキスト ボックス 8"/>
          <p:cNvSpPr txBox="1"/>
          <p:nvPr/>
        </p:nvSpPr>
        <p:spPr>
          <a:xfrm>
            <a:off x="1835696" y="3645024"/>
            <a:ext cx="6664004" cy="2862322"/>
          </a:xfrm>
          <a:prstGeom prst="rect">
            <a:avLst/>
          </a:prstGeom>
          <a:noFill/>
        </p:spPr>
        <p:txBody>
          <a:bodyPr wrap="none" rtlCol="0">
            <a:spAutoFit/>
          </a:bodyPr>
          <a:lstStyle/>
          <a:p>
            <a:pPr>
              <a:tabLst>
                <a:tab pos="1344613" algn="l"/>
              </a:tabLst>
            </a:pPr>
            <a:r>
              <a:rPr kumimoji="1" lang="ja-JP" altLang="en-US" sz="3600" dirty="0">
                <a:latin typeface="ＭＳ ゴシック" panose="020B0609070205080204" pitchFamily="49" charset="-128"/>
                <a:ea typeface="ＭＳ ゴシック" panose="020B0609070205080204" pitchFamily="49" charset="-128"/>
              </a:rPr>
              <a:t>　　</a:t>
            </a:r>
            <a:r>
              <a:rPr kumimoji="1" lang="ja-JP" altLang="en-US" sz="3600" b="1" dirty="0">
                <a:latin typeface="ＭＳ ゴシック" panose="020B0609070205080204" pitchFamily="49" charset="-128"/>
                <a:ea typeface="ＭＳ ゴシック" panose="020B0609070205080204" pitchFamily="49" charset="-128"/>
              </a:rPr>
              <a:t>ア　　イ　　ウ　　エ</a:t>
            </a:r>
            <a:r>
              <a:rPr kumimoji="1" lang="ja-JP" altLang="en-US" sz="3600" dirty="0">
                <a:latin typeface="ＭＳ ゴシック" panose="020B0609070205080204" pitchFamily="49" charset="-128"/>
                <a:ea typeface="ＭＳ ゴシック" panose="020B0609070205080204" pitchFamily="49" charset="-128"/>
              </a:rPr>
              <a:t>　　</a:t>
            </a:r>
            <a:endParaRPr kumimoji="1" lang="en-US" altLang="ja-JP" sz="3600" dirty="0">
              <a:latin typeface="ＭＳ ゴシック" panose="020B0609070205080204" pitchFamily="49" charset="-128"/>
              <a:ea typeface="ＭＳ ゴシック" panose="020B0609070205080204" pitchFamily="49" charset="-128"/>
            </a:endParaRPr>
          </a:p>
          <a:p>
            <a:pPr>
              <a:tabLst>
                <a:tab pos="1344613" algn="l"/>
              </a:tabLst>
            </a:pPr>
            <a:r>
              <a:rPr kumimoji="1" lang="ja-JP" altLang="en-US" sz="3600" dirty="0">
                <a:latin typeface="ＭＳ ゴシック" panose="020B0609070205080204" pitchFamily="49" charset="-128"/>
                <a:ea typeface="ＭＳ ゴシック" panose="020B0609070205080204" pitchFamily="49" charset="-128"/>
              </a:rPr>
              <a:t>１　２　　３　　１　　３</a:t>
            </a:r>
            <a:endParaRPr kumimoji="1" lang="en-US" altLang="ja-JP" sz="3600" dirty="0">
              <a:latin typeface="ＭＳ ゴシック" panose="020B0609070205080204" pitchFamily="49" charset="-128"/>
              <a:ea typeface="ＭＳ ゴシック" panose="020B0609070205080204" pitchFamily="49" charset="-128"/>
            </a:endParaRPr>
          </a:p>
          <a:p>
            <a:pPr>
              <a:tabLst>
                <a:tab pos="1344613" algn="l"/>
              </a:tabLst>
            </a:pPr>
            <a:r>
              <a:rPr lang="ja-JP" altLang="en-US" sz="3600" dirty="0">
                <a:latin typeface="ＭＳ ゴシック" panose="020B0609070205080204" pitchFamily="49" charset="-128"/>
                <a:ea typeface="ＭＳ ゴシック" panose="020B0609070205080204" pitchFamily="49" charset="-128"/>
              </a:rPr>
              <a:t>２　２　　３　　２　　６</a:t>
            </a:r>
            <a:endParaRPr lang="en-US" altLang="ja-JP" sz="4400" dirty="0">
              <a:latin typeface="ＭＳ ゴシック" panose="020B0609070205080204" pitchFamily="49" charset="-128"/>
              <a:ea typeface="ＭＳ ゴシック" panose="020B0609070205080204" pitchFamily="49" charset="-128"/>
            </a:endParaRPr>
          </a:p>
          <a:p>
            <a:pPr>
              <a:tabLst>
                <a:tab pos="1344613" algn="l"/>
              </a:tabLst>
            </a:pPr>
            <a:r>
              <a:rPr kumimoji="1" lang="ja-JP" altLang="en-US" sz="3600" dirty="0">
                <a:latin typeface="ＭＳ ゴシック" panose="020B0609070205080204" pitchFamily="49" charset="-128"/>
                <a:ea typeface="ＭＳ ゴシック" panose="020B0609070205080204" pitchFamily="49" charset="-128"/>
              </a:rPr>
              <a:t>３　４　　６　　２　　１</a:t>
            </a:r>
            <a:endParaRPr kumimoji="1" lang="en-US" altLang="ja-JP" sz="3600" dirty="0">
              <a:latin typeface="ＭＳ ゴシック" panose="020B0609070205080204" pitchFamily="49" charset="-128"/>
              <a:ea typeface="ＭＳ ゴシック" panose="020B0609070205080204" pitchFamily="49" charset="-128"/>
            </a:endParaRPr>
          </a:p>
          <a:p>
            <a:pPr>
              <a:tabLst>
                <a:tab pos="1344613" algn="l"/>
              </a:tabLst>
            </a:pPr>
            <a:r>
              <a:rPr lang="ja-JP" altLang="en-US" sz="3600" dirty="0">
                <a:latin typeface="ＭＳ ゴシック" panose="020B0609070205080204" pitchFamily="49" charset="-128"/>
                <a:ea typeface="ＭＳ ゴシック" panose="020B0609070205080204" pitchFamily="49" charset="-128"/>
              </a:rPr>
              <a:t>４　４　　３　　１　　２</a:t>
            </a:r>
            <a:endParaRPr lang="en-US" altLang="ja-JP" sz="3600" dirty="0">
              <a:latin typeface="ＭＳ ゴシック" panose="020B0609070205080204" pitchFamily="49" charset="-128"/>
              <a:ea typeface="ＭＳ ゴシック" panose="020B0609070205080204" pitchFamily="49" charset="-128"/>
            </a:endParaRPr>
          </a:p>
        </p:txBody>
      </p:sp>
      <p:cxnSp>
        <p:nvCxnSpPr>
          <p:cNvPr id="11" name="直線コネクタ 10"/>
          <p:cNvCxnSpPr/>
          <p:nvPr/>
        </p:nvCxnSpPr>
        <p:spPr>
          <a:xfrm>
            <a:off x="1691680" y="4293096"/>
            <a:ext cx="61926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2338408" y="3666106"/>
            <a:ext cx="0" cy="2931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30017" y="2569403"/>
            <a:ext cx="8933856" cy="584775"/>
          </a:xfrm>
          <a:prstGeom prst="rect">
            <a:avLst/>
          </a:prstGeom>
          <a:noFill/>
        </p:spPr>
        <p:txBody>
          <a:bodyPr wrap="none" rtlCol="0">
            <a:spAutoFit/>
          </a:bodyPr>
          <a:lstStyle/>
          <a:p>
            <a:r>
              <a:rPr lang="ja-JP" altLang="en-US" sz="3200" dirty="0"/>
              <a:t>（ア）Ａｌ＋（イ）Ｈ</a:t>
            </a:r>
            <a:r>
              <a:rPr lang="ja-JP" altLang="en-US" sz="3200" baseline="-25000" dirty="0"/>
              <a:t>２</a:t>
            </a:r>
            <a:r>
              <a:rPr lang="ja-JP" altLang="en-US" sz="3200" dirty="0"/>
              <a:t>ＳＯ</a:t>
            </a:r>
            <a:r>
              <a:rPr lang="ja-JP" altLang="en-US" sz="3200" baseline="-25000" dirty="0"/>
              <a:t>４</a:t>
            </a:r>
            <a:r>
              <a:rPr lang="ja-JP" altLang="en-US" sz="3200" dirty="0"/>
              <a:t>→（ウ）Ａｌ</a:t>
            </a:r>
            <a:r>
              <a:rPr lang="ja-JP" altLang="en-US" sz="3200" baseline="-25000" dirty="0"/>
              <a:t>２</a:t>
            </a:r>
            <a:r>
              <a:rPr lang="ja-JP" altLang="en-US" sz="3200" dirty="0"/>
              <a:t>（ＳＯ</a:t>
            </a:r>
            <a:r>
              <a:rPr lang="ja-JP" altLang="en-US" sz="3200" baseline="-25000" dirty="0"/>
              <a:t>４</a:t>
            </a:r>
            <a:r>
              <a:rPr lang="ja-JP" altLang="en-US" sz="3200" dirty="0"/>
              <a:t>）</a:t>
            </a:r>
            <a:r>
              <a:rPr lang="ja-JP" altLang="en-US" sz="3200" baseline="-25000" dirty="0"/>
              <a:t>３</a:t>
            </a:r>
            <a:r>
              <a:rPr lang="ja-JP" altLang="en-US" sz="3200" dirty="0"/>
              <a:t>＋（エ）Ｈ</a:t>
            </a:r>
            <a:r>
              <a:rPr lang="ja-JP" altLang="en-US" sz="3200" baseline="-25000" dirty="0"/>
              <a:t>２</a:t>
            </a:r>
            <a:endParaRPr kumimoji="1" lang="ja-JP" altLang="en-US" sz="4000" b="1" baseline="-25000" dirty="0">
              <a:latin typeface="ＭＳ Ｐ明朝" pitchFamily="18" charset="-128"/>
              <a:ea typeface="ＭＳ Ｐ明朝" pitchFamily="18" charset="-128"/>
            </a:endParaRPr>
          </a:p>
        </p:txBody>
      </p:sp>
      <p:sp>
        <p:nvSpPr>
          <p:cNvPr id="14" name="正方形/長方形 13"/>
          <p:cNvSpPr/>
          <p:nvPr/>
        </p:nvSpPr>
        <p:spPr>
          <a:xfrm>
            <a:off x="1763688" y="4325192"/>
            <a:ext cx="6264696" cy="47196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954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274</a:t>
            </a:fld>
            <a:endParaRPr lang="en-US" altLang="ja-JP"/>
          </a:p>
        </p:txBody>
      </p:sp>
      <p:sp>
        <p:nvSpPr>
          <p:cNvPr id="5" name="テキスト ボックス 4">
            <a:extLst>
              <a:ext uri="{FF2B5EF4-FFF2-40B4-BE49-F238E27FC236}">
                <a16:creationId xmlns:a16="http://schemas.microsoft.com/office/drawing/2014/main" id="{BB332547-49AB-4D24-A733-3A64C43367C4}"/>
              </a:ext>
            </a:extLst>
          </p:cNvPr>
          <p:cNvSpPr txBox="1"/>
          <p:nvPr/>
        </p:nvSpPr>
        <p:spPr>
          <a:xfrm>
            <a:off x="105072" y="1340768"/>
            <a:ext cx="8933856" cy="584775"/>
          </a:xfrm>
          <a:prstGeom prst="rect">
            <a:avLst/>
          </a:prstGeom>
          <a:noFill/>
        </p:spPr>
        <p:txBody>
          <a:bodyPr wrap="none" rtlCol="0">
            <a:spAutoFit/>
          </a:bodyPr>
          <a:lstStyle/>
          <a:p>
            <a:r>
              <a:rPr lang="ja-JP" altLang="en-US" sz="3200" dirty="0"/>
              <a:t>（</a:t>
            </a:r>
            <a:r>
              <a:rPr lang="ja-JP" altLang="en-US" sz="3200" dirty="0">
                <a:solidFill>
                  <a:srgbClr val="FF0000"/>
                </a:solidFill>
              </a:rPr>
              <a:t>ア</a:t>
            </a:r>
            <a:r>
              <a:rPr lang="ja-JP" altLang="en-US" sz="3200" dirty="0"/>
              <a:t>）Ａｌ＋（</a:t>
            </a:r>
            <a:r>
              <a:rPr lang="ja-JP" altLang="en-US" sz="3200" dirty="0">
                <a:solidFill>
                  <a:srgbClr val="FF0000"/>
                </a:solidFill>
              </a:rPr>
              <a:t>イ</a:t>
            </a:r>
            <a:r>
              <a:rPr lang="ja-JP" altLang="en-US" sz="3200" dirty="0"/>
              <a:t>）Ｈ</a:t>
            </a:r>
            <a:r>
              <a:rPr lang="ja-JP" altLang="en-US" sz="3200" baseline="-25000" dirty="0"/>
              <a:t>２</a:t>
            </a:r>
            <a:r>
              <a:rPr lang="ja-JP" altLang="en-US" sz="3200" dirty="0"/>
              <a:t>ＳＯ</a:t>
            </a:r>
            <a:r>
              <a:rPr lang="ja-JP" altLang="en-US" sz="3200" baseline="-25000" dirty="0"/>
              <a:t>４</a:t>
            </a:r>
            <a:r>
              <a:rPr lang="ja-JP" altLang="en-US" sz="3200" dirty="0"/>
              <a:t>→（</a:t>
            </a:r>
            <a:r>
              <a:rPr lang="ja-JP" altLang="en-US" sz="3200" dirty="0">
                <a:solidFill>
                  <a:srgbClr val="FF0000"/>
                </a:solidFill>
              </a:rPr>
              <a:t>ウ</a:t>
            </a:r>
            <a:r>
              <a:rPr lang="ja-JP" altLang="en-US" sz="3200" dirty="0"/>
              <a:t>）Ａｌ</a:t>
            </a:r>
            <a:r>
              <a:rPr lang="ja-JP" altLang="en-US" sz="3200" baseline="-25000" dirty="0"/>
              <a:t>２</a:t>
            </a:r>
            <a:r>
              <a:rPr lang="ja-JP" altLang="en-US" sz="3200" dirty="0"/>
              <a:t>（ＳＯ</a:t>
            </a:r>
            <a:r>
              <a:rPr lang="ja-JP" altLang="en-US" sz="3200" baseline="-25000" dirty="0"/>
              <a:t>４</a:t>
            </a:r>
            <a:r>
              <a:rPr lang="ja-JP" altLang="en-US" sz="3200" dirty="0"/>
              <a:t>）</a:t>
            </a:r>
            <a:r>
              <a:rPr lang="ja-JP" altLang="en-US" sz="3200" baseline="-25000" dirty="0"/>
              <a:t>３</a:t>
            </a:r>
            <a:r>
              <a:rPr lang="ja-JP" altLang="en-US" sz="3200" dirty="0"/>
              <a:t>＋（</a:t>
            </a:r>
            <a:r>
              <a:rPr lang="ja-JP" altLang="en-US" sz="3200" dirty="0">
                <a:solidFill>
                  <a:srgbClr val="FF0000"/>
                </a:solidFill>
              </a:rPr>
              <a:t>エ</a:t>
            </a:r>
            <a:r>
              <a:rPr lang="ja-JP" altLang="en-US" sz="3200" dirty="0"/>
              <a:t>）Ｈ</a:t>
            </a:r>
            <a:r>
              <a:rPr lang="ja-JP" altLang="en-US" sz="3200" baseline="-25000" dirty="0"/>
              <a:t>２</a:t>
            </a:r>
            <a:endParaRPr kumimoji="1" lang="ja-JP" altLang="en-US" sz="4000" b="1" baseline="-25000" dirty="0">
              <a:latin typeface="ＭＳ Ｐ明朝" pitchFamily="18" charset="-128"/>
              <a:ea typeface="ＭＳ Ｐ明朝" pitchFamily="18" charset="-128"/>
            </a:endParaRPr>
          </a:p>
        </p:txBody>
      </p:sp>
      <p:sp>
        <p:nvSpPr>
          <p:cNvPr id="6" name="テキスト ボックス 5">
            <a:extLst>
              <a:ext uri="{FF2B5EF4-FFF2-40B4-BE49-F238E27FC236}">
                <a16:creationId xmlns:a16="http://schemas.microsoft.com/office/drawing/2014/main" id="{2B5FA190-1647-444D-92E6-884F1C72DADB}"/>
              </a:ext>
            </a:extLst>
          </p:cNvPr>
          <p:cNvSpPr txBox="1"/>
          <p:nvPr/>
        </p:nvSpPr>
        <p:spPr>
          <a:xfrm>
            <a:off x="2987824" y="2708920"/>
            <a:ext cx="2549096" cy="461665"/>
          </a:xfrm>
          <a:prstGeom prst="rect">
            <a:avLst/>
          </a:prstGeom>
          <a:noFill/>
        </p:spPr>
        <p:txBody>
          <a:bodyPr wrap="none" rtlCol="0">
            <a:spAutoFit/>
          </a:bodyPr>
          <a:lstStyle/>
          <a:p>
            <a:r>
              <a:rPr kumimoji="1" lang="ja-JP" altLang="en-US" dirty="0"/>
              <a:t>代入法を使用する</a:t>
            </a:r>
          </a:p>
        </p:txBody>
      </p:sp>
      <p:sp>
        <p:nvSpPr>
          <p:cNvPr id="7" name="テキスト ボックス 6">
            <a:extLst>
              <a:ext uri="{FF2B5EF4-FFF2-40B4-BE49-F238E27FC236}">
                <a16:creationId xmlns:a16="http://schemas.microsoft.com/office/drawing/2014/main" id="{7FD47ABC-9C9D-4EC2-9483-300A78DD1DB4}"/>
              </a:ext>
            </a:extLst>
          </p:cNvPr>
          <p:cNvSpPr txBox="1"/>
          <p:nvPr/>
        </p:nvSpPr>
        <p:spPr>
          <a:xfrm>
            <a:off x="1538979" y="3501297"/>
            <a:ext cx="5700021" cy="2862322"/>
          </a:xfrm>
          <a:prstGeom prst="rect">
            <a:avLst/>
          </a:prstGeom>
          <a:noFill/>
        </p:spPr>
        <p:txBody>
          <a:bodyPr wrap="square" rtlCol="0">
            <a:spAutoFit/>
          </a:bodyPr>
          <a:lstStyle/>
          <a:p>
            <a:pPr>
              <a:tabLst>
                <a:tab pos="1344613" algn="l"/>
              </a:tabLst>
            </a:pPr>
            <a:r>
              <a:rPr kumimoji="1" lang="ja-JP" altLang="en-US" sz="3600" dirty="0">
                <a:latin typeface="ＭＳ ゴシック" panose="020B0609070205080204" pitchFamily="49" charset="-128"/>
                <a:ea typeface="ＭＳ ゴシック" panose="020B0609070205080204" pitchFamily="49" charset="-128"/>
              </a:rPr>
              <a:t>　　</a:t>
            </a:r>
            <a:r>
              <a:rPr kumimoji="1" lang="ja-JP" altLang="en-US" sz="3600" b="1" dirty="0">
                <a:solidFill>
                  <a:srgbClr val="FF0000"/>
                </a:solidFill>
                <a:latin typeface="ＭＳ ゴシック" panose="020B0609070205080204" pitchFamily="49" charset="-128"/>
                <a:ea typeface="ＭＳ ゴシック" panose="020B0609070205080204" pitchFamily="49" charset="-128"/>
              </a:rPr>
              <a:t>ア　　イ　　ウ　　エ</a:t>
            </a:r>
            <a:r>
              <a:rPr kumimoji="1" lang="ja-JP" altLang="en-US" sz="3600" dirty="0">
                <a:solidFill>
                  <a:srgbClr val="FF0000"/>
                </a:solidFill>
                <a:latin typeface="ＭＳ ゴシック" panose="020B0609070205080204" pitchFamily="49" charset="-128"/>
                <a:ea typeface="ＭＳ ゴシック" panose="020B0609070205080204" pitchFamily="49" charset="-128"/>
              </a:rPr>
              <a:t>　</a:t>
            </a:r>
            <a:r>
              <a:rPr kumimoji="1" lang="ja-JP" altLang="en-US" sz="3600" dirty="0">
                <a:latin typeface="ＭＳ ゴシック" panose="020B0609070205080204" pitchFamily="49" charset="-128"/>
                <a:ea typeface="ＭＳ ゴシック" panose="020B0609070205080204" pitchFamily="49" charset="-128"/>
              </a:rPr>
              <a:t>　</a:t>
            </a:r>
            <a:endParaRPr kumimoji="1" lang="en-US" altLang="ja-JP" sz="3600" dirty="0">
              <a:latin typeface="ＭＳ ゴシック" panose="020B0609070205080204" pitchFamily="49" charset="-128"/>
              <a:ea typeface="ＭＳ ゴシック" panose="020B0609070205080204" pitchFamily="49" charset="-128"/>
            </a:endParaRPr>
          </a:p>
          <a:p>
            <a:pPr>
              <a:tabLst>
                <a:tab pos="1344613" algn="l"/>
              </a:tabLst>
            </a:pPr>
            <a:r>
              <a:rPr kumimoji="1" lang="ja-JP" altLang="en-US" sz="3600" dirty="0">
                <a:latin typeface="ＭＳ ゴシック" panose="020B0609070205080204" pitchFamily="49" charset="-128"/>
                <a:ea typeface="ＭＳ ゴシック" panose="020B0609070205080204" pitchFamily="49" charset="-128"/>
              </a:rPr>
              <a:t>１　２　　３　　１　　３</a:t>
            </a:r>
            <a:endParaRPr kumimoji="1" lang="en-US" altLang="ja-JP" sz="3600" dirty="0">
              <a:latin typeface="ＭＳ ゴシック" panose="020B0609070205080204" pitchFamily="49" charset="-128"/>
              <a:ea typeface="ＭＳ ゴシック" panose="020B0609070205080204" pitchFamily="49" charset="-128"/>
            </a:endParaRPr>
          </a:p>
          <a:p>
            <a:pPr>
              <a:tabLst>
                <a:tab pos="1344613" algn="l"/>
              </a:tabLst>
            </a:pPr>
            <a:r>
              <a:rPr lang="ja-JP" altLang="en-US" sz="3600" dirty="0">
                <a:latin typeface="ＭＳ ゴシック" panose="020B0609070205080204" pitchFamily="49" charset="-128"/>
                <a:ea typeface="ＭＳ ゴシック" panose="020B0609070205080204" pitchFamily="49" charset="-128"/>
              </a:rPr>
              <a:t>２　２　　３　　２　　６</a:t>
            </a:r>
            <a:endParaRPr lang="en-US" altLang="ja-JP" sz="4400" dirty="0">
              <a:latin typeface="ＭＳ ゴシック" panose="020B0609070205080204" pitchFamily="49" charset="-128"/>
              <a:ea typeface="ＭＳ ゴシック" panose="020B0609070205080204" pitchFamily="49" charset="-128"/>
            </a:endParaRPr>
          </a:p>
          <a:p>
            <a:pPr>
              <a:tabLst>
                <a:tab pos="1344613" algn="l"/>
              </a:tabLst>
            </a:pPr>
            <a:r>
              <a:rPr kumimoji="1" lang="ja-JP" altLang="en-US" sz="3600" dirty="0">
                <a:latin typeface="ＭＳ ゴシック" panose="020B0609070205080204" pitchFamily="49" charset="-128"/>
                <a:ea typeface="ＭＳ ゴシック" panose="020B0609070205080204" pitchFamily="49" charset="-128"/>
              </a:rPr>
              <a:t>３　４　　６　　２　　１</a:t>
            </a:r>
            <a:endParaRPr kumimoji="1" lang="en-US" altLang="ja-JP" sz="3600" dirty="0">
              <a:latin typeface="ＭＳ ゴシック" panose="020B0609070205080204" pitchFamily="49" charset="-128"/>
              <a:ea typeface="ＭＳ ゴシック" panose="020B0609070205080204" pitchFamily="49" charset="-128"/>
            </a:endParaRPr>
          </a:p>
          <a:p>
            <a:pPr>
              <a:tabLst>
                <a:tab pos="1344613" algn="l"/>
              </a:tabLst>
            </a:pPr>
            <a:r>
              <a:rPr lang="ja-JP" altLang="en-US" sz="3600" dirty="0">
                <a:latin typeface="ＭＳ ゴシック" panose="020B0609070205080204" pitchFamily="49" charset="-128"/>
                <a:ea typeface="ＭＳ ゴシック" panose="020B0609070205080204" pitchFamily="49" charset="-128"/>
              </a:rPr>
              <a:t>４　４　　３　　１　　２</a:t>
            </a:r>
            <a:endParaRPr lang="en-US" altLang="ja-JP" sz="3600" dirty="0">
              <a:latin typeface="ＭＳ ゴシック" panose="020B0609070205080204" pitchFamily="49" charset="-128"/>
              <a:ea typeface="ＭＳ ゴシック" panose="020B0609070205080204" pitchFamily="49" charset="-128"/>
            </a:endParaRPr>
          </a:p>
        </p:txBody>
      </p:sp>
      <p:cxnSp>
        <p:nvCxnSpPr>
          <p:cNvPr id="8" name="直線コネクタ 7">
            <a:extLst>
              <a:ext uri="{FF2B5EF4-FFF2-40B4-BE49-F238E27FC236}">
                <a16:creationId xmlns:a16="http://schemas.microsoft.com/office/drawing/2014/main" id="{D3F94F47-251A-4402-877A-CC3E9FC133CB}"/>
              </a:ext>
            </a:extLst>
          </p:cNvPr>
          <p:cNvCxnSpPr/>
          <p:nvPr/>
        </p:nvCxnSpPr>
        <p:spPr>
          <a:xfrm>
            <a:off x="1691680" y="4149080"/>
            <a:ext cx="61926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1C8D0A0-8B0B-4698-A7AC-E5347E9D92F4}"/>
              </a:ext>
            </a:extLst>
          </p:cNvPr>
          <p:cNvCxnSpPr/>
          <p:nvPr/>
        </p:nvCxnSpPr>
        <p:spPr>
          <a:xfrm flipV="1">
            <a:off x="2338408" y="3522090"/>
            <a:ext cx="0" cy="2931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9297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275</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問３４</a:t>
            </a:r>
          </a:p>
        </p:txBody>
      </p:sp>
      <p:sp>
        <p:nvSpPr>
          <p:cNvPr id="7" name="テキスト ボックス 6"/>
          <p:cNvSpPr txBox="1"/>
          <p:nvPr/>
        </p:nvSpPr>
        <p:spPr>
          <a:xfrm>
            <a:off x="395536" y="1196752"/>
            <a:ext cx="8424936" cy="1815882"/>
          </a:xfrm>
          <a:prstGeom prst="rect">
            <a:avLst/>
          </a:prstGeom>
          <a:noFill/>
        </p:spPr>
        <p:txBody>
          <a:bodyPr wrap="square" rtlCol="0">
            <a:spAutoFit/>
          </a:bodyPr>
          <a:lstStyle/>
          <a:p>
            <a:r>
              <a:rPr lang="ja-JP" altLang="en-US" sz="2800" dirty="0"/>
              <a:t>以下のうち、０</a:t>
            </a:r>
            <a:r>
              <a:rPr lang="en-US" altLang="ja-JP" sz="2800" dirty="0"/>
              <a:t>.</a:t>
            </a:r>
            <a:r>
              <a:rPr lang="ja-JP" altLang="en-US" sz="2800" dirty="0"/>
              <a:t>１ｍｏｌ／Ｌ 硫酸１０ｍＬを中和するのに必要となる０</a:t>
            </a:r>
            <a:r>
              <a:rPr lang="en-US" altLang="ja-JP" sz="2800" dirty="0"/>
              <a:t>.</a:t>
            </a:r>
            <a:r>
              <a:rPr lang="ja-JP" altLang="en-US" sz="2800" dirty="0"/>
              <a:t>０５ｍｏｌ／Ｌ 水酸化ナトリウム水溶液の量として、正しいものを一つ選び、その番号を解答欄に記入しなさい。</a:t>
            </a:r>
            <a:endParaRPr lang="en-US" altLang="ja-JP" sz="2800" dirty="0"/>
          </a:p>
        </p:txBody>
      </p:sp>
      <p:sp>
        <p:nvSpPr>
          <p:cNvPr id="8" name="テキスト ボックス 7"/>
          <p:cNvSpPr txBox="1"/>
          <p:nvPr/>
        </p:nvSpPr>
        <p:spPr>
          <a:xfrm>
            <a:off x="2771800" y="3429000"/>
            <a:ext cx="2861681" cy="2554545"/>
          </a:xfrm>
          <a:prstGeom prst="rect">
            <a:avLst/>
          </a:prstGeom>
          <a:noFill/>
        </p:spPr>
        <p:txBody>
          <a:bodyPr wrap="none" rtlCol="0">
            <a:spAutoFit/>
          </a:bodyPr>
          <a:lstStyle/>
          <a:p>
            <a:r>
              <a:rPr lang="ja-JP" altLang="en-US" sz="4000" dirty="0"/>
              <a:t>１ 　１０ｍＬ</a:t>
            </a:r>
          </a:p>
          <a:p>
            <a:r>
              <a:rPr lang="ja-JP" altLang="en-US" sz="4000" dirty="0"/>
              <a:t>２ 　２０ｍＬ</a:t>
            </a:r>
          </a:p>
          <a:p>
            <a:r>
              <a:rPr lang="ja-JP" altLang="en-US" sz="4000" dirty="0"/>
              <a:t>３ 　４０ｍＬ</a:t>
            </a:r>
          </a:p>
          <a:p>
            <a:r>
              <a:rPr lang="ja-JP" altLang="en-US" sz="4000" dirty="0"/>
              <a:t>４ 　１００ｍＬ</a:t>
            </a:r>
            <a:endParaRPr kumimoji="1" lang="ja-JP" altLang="en-US" sz="4000" b="1" dirty="0">
              <a:latin typeface="ＭＳ Ｐ明朝" pitchFamily="18" charset="-128"/>
              <a:ea typeface="ＭＳ Ｐ明朝" pitchFamily="18" charset="-128"/>
            </a:endParaRPr>
          </a:p>
        </p:txBody>
      </p:sp>
      <p:sp>
        <p:nvSpPr>
          <p:cNvPr id="10" name="正方形/長方形 9"/>
          <p:cNvSpPr/>
          <p:nvPr/>
        </p:nvSpPr>
        <p:spPr>
          <a:xfrm>
            <a:off x="2771800" y="4653136"/>
            <a:ext cx="2664296" cy="6480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715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276</a:t>
            </a:fld>
            <a:endParaRPr lang="en-US" altLang="ja-JP"/>
          </a:p>
        </p:txBody>
      </p:sp>
      <p:grpSp>
        <p:nvGrpSpPr>
          <p:cNvPr id="13" name="グループ化 12"/>
          <p:cNvGrpSpPr/>
          <p:nvPr/>
        </p:nvGrpSpPr>
        <p:grpSpPr>
          <a:xfrm>
            <a:off x="971600" y="2852936"/>
            <a:ext cx="6768752" cy="1224136"/>
            <a:chOff x="395536" y="3933056"/>
            <a:chExt cx="6657971" cy="1138773"/>
          </a:xfrm>
        </p:grpSpPr>
        <p:sp>
          <p:nvSpPr>
            <p:cNvPr id="9" name="テキスト ボックス 8"/>
            <p:cNvSpPr txBox="1"/>
            <p:nvPr/>
          </p:nvSpPr>
          <p:spPr>
            <a:xfrm>
              <a:off x="395536" y="3933056"/>
              <a:ext cx="6657971" cy="1138773"/>
            </a:xfrm>
            <a:prstGeom prst="rect">
              <a:avLst/>
            </a:prstGeom>
            <a:noFill/>
          </p:spPr>
          <p:txBody>
            <a:bodyPr wrap="square" rtlCol="0">
              <a:spAutoFit/>
            </a:bodyPr>
            <a:lstStyle/>
            <a:p>
              <a:r>
                <a:rPr lang="ja-JP" altLang="ja-JP" sz="2800" dirty="0"/>
                <a:t>公式：</a:t>
              </a:r>
              <a:r>
                <a:rPr lang="en-US" altLang="ja-JP" sz="3600" b="1" dirty="0"/>
                <a:t>acv</a:t>
              </a:r>
              <a:r>
                <a:rPr lang="ja-JP" altLang="ja-JP" sz="2800" b="1" dirty="0"/>
                <a:t>＝</a:t>
              </a:r>
              <a:r>
                <a:rPr lang="en-US" altLang="ja-JP" sz="3600" b="1" dirty="0" err="1"/>
                <a:t>bcv</a:t>
              </a:r>
              <a:endParaRPr lang="ja-JP" altLang="ja-JP" sz="3600" b="1" dirty="0"/>
            </a:p>
            <a:p>
              <a:r>
                <a:rPr kumimoji="1" lang="en-US" altLang="ja-JP" sz="3200" dirty="0"/>
                <a:t>a</a:t>
              </a:r>
              <a:r>
                <a:rPr kumimoji="1" lang="ja-JP" altLang="en-US" dirty="0"/>
                <a:t>：酸の価　</a:t>
              </a:r>
              <a:r>
                <a:rPr kumimoji="1" lang="en-US" altLang="ja-JP" sz="3200" dirty="0"/>
                <a:t>b</a:t>
              </a:r>
              <a:r>
                <a:rPr kumimoji="1" lang="ja-JP" altLang="en-US" dirty="0"/>
                <a:t>：塩基の価　</a:t>
              </a:r>
              <a:r>
                <a:rPr kumimoji="1" lang="en-US" altLang="ja-JP" sz="3200" dirty="0"/>
                <a:t>c</a:t>
              </a:r>
              <a:r>
                <a:rPr kumimoji="1" lang="ja-JP" altLang="en-US" dirty="0"/>
                <a:t>：モル濃度　</a:t>
              </a:r>
              <a:r>
                <a:rPr kumimoji="1" lang="en-US" altLang="ja-JP" sz="3200" dirty="0"/>
                <a:t>v</a:t>
              </a:r>
              <a:r>
                <a:rPr kumimoji="1" lang="ja-JP" altLang="en-US" dirty="0"/>
                <a:t>：容量</a:t>
              </a:r>
              <a:endParaRPr kumimoji="1" lang="en-US" altLang="ja-JP" dirty="0"/>
            </a:p>
          </p:txBody>
        </p:sp>
        <p:sp>
          <p:nvSpPr>
            <p:cNvPr id="12" name="正方形/長方形 11"/>
            <p:cNvSpPr/>
            <p:nvPr/>
          </p:nvSpPr>
          <p:spPr>
            <a:xfrm>
              <a:off x="395536" y="4005064"/>
              <a:ext cx="6657971" cy="10052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p:nvGrpSpPr>
        <p:grpSpPr>
          <a:xfrm>
            <a:off x="695668" y="753870"/>
            <a:ext cx="8070938" cy="1470445"/>
            <a:chOff x="937929" y="2392614"/>
            <a:chExt cx="7700314" cy="1470445"/>
          </a:xfrm>
        </p:grpSpPr>
        <p:sp>
          <p:nvSpPr>
            <p:cNvPr id="7" name="テキスト ボックス 6"/>
            <p:cNvSpPr txBox="1"/>
            <p:nvPr/>
          </p:nvSpPr>
          <p:spPr>
            <a:xfrm>
              <a:off x="971600" y="2847396"/>
              <a:ext cx="7666643" cy="1015663"/>
            </a:xfrm>
            <a:prstGeom prst="rect">
              <a:avLst/>
            </a:prstGeom>
            <a:noFill/>
          </p:spPr>
          <p:txBody>
            <a:bodyPr wrap="square" rtlCol="0">
              <a:spAutoFit/>
            </a:bodyPr>
            <a:lstStyle/>
            <a:p>
              <a:r>
                <a:rPr lang="ja-JP" altLang="en-US" dirty="0"/>
                <a:t>硫酸</a:t>
              </a:r>
              <a:r>
                <a:rPr lang="en-US" altLang="ja-JP" dirty="0"/>
                <a:t>+</a:t>
              </a:r>
              <a:r>
                <a:rPr lang="ja-JP" altLang="en-US" dirty="0"/>
                <a:t>水酸化ナトリウム　→　水</a:t>
              </a:r>
              <a:r>
                <a:rPr lang="en-US" altLang="ja-JP" dirty="0"/>
                <a:t>+</a:t>
              </a:r>
              <a:r>
                <a:rPr lang="ja-JP" altLang="en-US" dirty="0"/>
                <a:t>硫酸ナトリウム</a:t>
              </a:r>
              <a:endParaRPr lang="en-US" altLang="ja-JP" dirty="0"/>
            </a:p>
            <a:p>
              <a:r>
                <a:rPr lang="en-US" altLang="ja-JP" sz="3600" dirty="0"/>
                <a:t>H</a:t>
              </a:r>
              <a:r>
                <a:rPr lang="en-US" altLang="ja-JP" sz="2800" dirty="0"/>
                <a:t>2</a:t>
              </a:r>
              <a:r>
                <a:rPr lang="en-US" altLang="ja-JP" sz="3600" dirty="0"/>
                <a:t>SO</a:t>
              </a:r>
              <a:r>
                <a:rPr lang="en-US" altLang="ja-JP" sz="2800" dirty="0"/>
                <a:t>4</a:t>
              </a:r>
              <a:r>
                <a:rPr lang="en-US" altLang="ja-JP" sz="3600" dirty="0"/>
                <a:t>+2NaOH→</a:t>
              </a:r>
              <a:r>
                <a:rPr lang="ja-JP" altLang="en-US" sz="3600" dirty="0"/>
                <a:t>Ｎ</a:t>
              </a:r>
              <a:r>
                <a:rPr lang="en-US" altLang="ja-JP" sz="3600" dirty="0"/>
                <a:t>a</a:t>
              </a:r>
              <a:r>
                <a:rPr lang="en-US" altLang="ja-JP" dirty="0"/>
                <a:t>2</a:t>
              </a:r>
              <a:r>
                <a:rPr lang="en-US" altLang="ja-JP" sz="3600" dirty="0"/>
                <a:t>SO</a:t>
              </a:r>
              <a:r>
                <a:rPr lang="en-US" altLang="ja-JP" sz="2800" dirty="0"/>
                <a:t>4</a:t>
              </a:r>
              <a:r>
                <a:rPr lang="en-US" altLang="ja-JP" sz="3600" dirty="0"/>
                <a:t>+2H</a:t>
              </a:r>
              <a:r>
                <a:rPr lang="en-US" altLang="ja-JP" sz="2800" dirty="0"/>
                <a:t>2</a:t>
              </a:r>
              <a:r>
                <a:rPr lang="en-US" altLang="ja-JP" sz="3600" dirty="0"/>
                <a:t>O</a:t>
              </a:r>
              <a:endParaRPr kumimoji="1" lang="ja-JP" altLang="en-US" sz="3600" dirty="0"/>
            </a:p>
          </p:txBody>
        </p:sp>
        <p:sp>
          <p:nvSpPr>
            <p:cNvPr id="8" name="テキスト ボックス 7"/>
            <p:cNvSpPr txBox="1"/>
            <p:nvPr/>
          </p:nvSpPr>
          <p:spPr>
            <a:xfrm>
              <a:off x="937929" y="2392614"/>
              <a:ext cx="4605748" cy="461665"/>
            </a:xfrm>
            <a:prstGeom prst="rect">
              <a:avLst/>
            </a:prstGeom>
            <a:noFill/>
          </p:spPr>
          <p:txBody>
            <a:bodyPr wrap="none" rtlCol="0">
              <a:spAutoFit/>
            </a:bodyPr>
            <a:lstStyle/>
            <a:p>
              <a:r>
                <a:rPr kumimoji="1" lang="ja-JP" altLang="en-US" dirty="0">
                  <a:solidFill>
                    <a:srgbClr val="FF0000"/>
                  </a:solidFill>
                </a:rPr>
                <a:t>２価の酸＋１価の塩基の中和反応</a:t>
              </a:r>
            </a:p>
          </p:txBody>
        </p:sp>
      </p:grpSp>
      <p:sp>
        <p:nvSpPr>
          <p:cNvPr id="22" name="テキスト ボックス 21"/>
          <p:cNvSpPr txBox="1"/>
          <p:nvPr/>
        </p:nvSpPr>
        <p:spPr>
          <a:xfrm>
            <a:off x="695668" y="4437112"/>
            <a:ext cx="7700314" cy="1877437"/>
          </a:xfrm>
          <a:prstGeom prst="rect">
            <a:avLst/>
          </a:prstGeom>
          <a:noFill/>
        </p:spPr>
        <p:txBody>
          <a:bodyPr wrap="square" rtlCol="0">
            <a:spAutoFit/>
          </a:bodyPr>
          <a:lstStyle/>
          <a:p>
            <a:pPr algn="ctr"/>
            <a:r>
              <a:rPr kumimoji="1" lang="ja-JP" altLang="en-US" sz="3600" dirty="0"/>
              <a:t>２</a:t>
            </a:r>
            <a:r>
              <a:rPr kumimoji="1" lang="en-US" altLang="ja-JP" sz="3600" dirty="0"/>
              <a:t>×</a:t>
            </a:r>
            <a:r>
              <a:rPr kumimoji="1" lang="ja-JP" altLang="en-US" sz="3600" dirty="0"/>
              <a:t>０</a:t>
            </a:r>
            <a:r>
              <a:rPr kumimoji="1" lang="en-US" altLang="ja-JP" sz="3600" dirty="0"/>
              <a:t>.</a:t>
            </a:r>
            <a:r>
              <a:rPr kumimoji="1" lang="ja-JP" altLang="en-US" sz="3600" dirty="0"/>
              <a:t>１</a:t>
            </a:r>
            <a:r>
              <a:rPr kumimoji="1" lang="en-US" altLang="ja-JP" sz="3600" dirty="0"/>
              <a:t>×</a:t>
            </a:r>
            <a:r>
              <a:rPr kumimoji="1" lang="ja-JP" altLang="en-US" sz="3600" dirty="0"/>
              <a:t>１０　＝　１</a:t>
            </a:r>
            <a:r>
              <a:rPr kumimoji="1" lang="en-US" altLang="ja-JP" sz="3600" dirty="0"/>
              <a:t>× </a:t>
            </a:r>
            <a:r>
              <a:rPr kumimoji="1" lang="ja-JP" altLang="en-US" sz="3600" dirty="0"/>
              <a:t>０</a:t>
            </a:r>
            <a:r>
              <a:rPr kumimoji="1" lang="en-US" altLang="ja-JP" sz="3600" dirty="0"/>
              <a:t>.</a:t>
            </a:r>
            <a:r>
              <a:rPr kumimoji="1" lang="ja-JP" altLang="en-US" sz="3600" dirty="0"/>
              <a:t>０５</a:t>
            </a:r>
            <a:r>
              <a:rPr kumimoji="1" lang="ja-JP" altLang="en-US" sz="3600" b="1" dirty="0">
                <a:solidFill>
                  <a:srgbClr val="FF0000"/>
                </a:solidFill>
              </a:rPr>
              <a:t> </a:t>
            </a:r>
            <a:r>
              <a:rPr lang="en-US" altLang="ja-JP" sz="3600" dirty="0"/>
              <a:t>×</a:t>
            </a:r>
            <a:r>
              <a:rPr lang="en-US" altLang="ja-JP" sz="3600" b="1" dirty="0">
                <a:solidFill>
                  <a:srgbClr val="FF0000"/>
                </a:solidFill>
              </a:rPr>
              <a:t>V</a:t>
            </a:r>
          </a:p>
          <a:p>
            <a:pPr algn="ctr"/>
            <a:r>
              <a:rPr lang="ja-JP" altLang="en-US" sz="3600" dirty="0"/>
              <a:t>２　＝　０</a:t>
            </a:r>
            <a:r>
              <a:rPr lang="en-US" altLang="ja-JP" sz="3600" dirty="0"/>
              <a:t>.</a:t>
            </a:r>
            <a:r>
              <a:rPr lang="ja-JP" altLang="en-US" sz="3600" dirty="0"/>
              <a:t>０５ </a:t>
            </a:r>
            <a:r>
              <a:rPr lang="en-US" altLang="ja-JP" sz="3600" dirty="0"/>
              <a:t>× </a:t>
            </a:r>
            <a:r>
              <a:rPr lang="en-US" altLang="ja-JP" sz="3600" b="1" dirty="0">
                <a:solidFill>
                  <a:srgbClr val="FF0000"/>
                </a:solidFill>
              </a:rPr>
              <a:t>V</a:t>
            </a:r>
          </a:p>
          <a:p>
            <a:pPr algn="ctr"/>
            <a:r>
              <a:rPr lang="en-US" altLang="ja-JP" sz="4400" b="1" u="sng" dirty="0">
                <a:solidFill>
                  <a:srgbClr val="FF0000"/>
                </a:solidFill>
              </a:rPr>
              <a:t>V</a:t>
            </a:r>
            <a:r>
              <a:rPr lang="ja-JP" altLang="en-US" sz="4400" b="1" u="sng" dirty="0">
                <a:solidFill>
                  <a:srgbClr val="FF0000"/>
                </a:solidFill>
              </a:rPr>
              <a:t>　＝　４０</a:t>
            </a:r>
            <a:r>
              <a:rPr lang="en-US" altLang="ja-JP" sz="4400" b="1" u="sng" dirty="0">
                <a:solidFill>
                  <a:srgbClr val="FF0000"/>
                </a:solidFill>
              </a:rPr>
              <a:t>mL</a:t>
            </a:r>
            <a:endParaRPr kumimoji="1" lang="ja-JP" altLang="en-US" sz="4400" u="sng" dirty="0"/>
          </a:p>
        </p:txBody>
      </p:sp>
    </p:spTree>
    <p:extLst>
      <p:ext uri="{BB962C8B-B14F-4D97-AF65-F5344CB8AC3E}">
        <p14:creationId xmlns:p14="http://schemas.microsoft.com/office/powerpoint/2010/main" val="63830043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277</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問３５</a:t>
            </a:r>
          </a:p>
        </p:txBody>
      </p:sp>
      <p:sp>
        <p:nvSpPr>
          <p:cNvPr id="7" name="テキスト ボックス 6"/>
          <p:cNvSpPr txBox="1"/>
          <p:nvPr/>
        </p:nvSpPr>
        <p:spPr>
          <a:xfrm>
            <a:off x="395536" y="1196752"/>
            <a:ext cx="8424936" cy="954107"/>
          </a:xfrm>
          <a:prstGeom prst="rect">
            <a:avLst/>
          </a:prstGeom>
          <a:noFill/>
        </p:spPr>
        <p:txBody>
          <a:bodyPr wrap="square" rtlCol="0">
            <a:spAutoFit/>
          </a:bodyPr>
          <a:lstStyle/>
          <a:p>
            <a:r>
              <a:rPr lang="ja-JP" altLang="en-US" sz="2800" dirty="0"/>
              <a:t>以下のうち、１００</a:t>
            </a:r>
            <a:r>
              <a:rPr lang="en-US" altLang="ja-JP" sz="2800" dirty="0"/>
              <a:t>ppm</a:t>
            </a:r>
            <a:r>
              <a:rPr lang="ja-JP" altLang="en-US" sz="2800" dirty="0"/>
              <a:t>を換算した場合の値として、正しいものを一つ選び、その番号を解答欄に記入しなさい。</a:t>
            </a:r>
            <a:endParaRPr lang="en-US" altLang="ja-JP" sz="2800" dirty="0"/>
          </a:p>
        </p:txBody>
      </p:sp>
      <p:sp>
        <p:nvSpPr>
          <p:cNvPr id="8" name="テキスト ボックス 7"/>
          <p:cNvSpPr txBox="1"/>
          <p:nvPr/>
        </p:nvSpPr>
        <p:spPr>
          <a:xfrm>
            <a:off x="2771800" y="3429000"/>
            <a:ext cx="3441968" cy="2554545"/>
          </a:xfrm>
          <a:prstGeom prst="rect">
            <a:avLst/>
          </a:prstGeom>
          <a:noFill/>
        </p:spPr>
        <p:txBody>
          <a:bodyPr wrap="none" rtlCol="0">
            <a:spAutoFit/>
          </a:bodyPr>
          <a:lstStyle/>
          <a:p>
            <a:r>
              <a:rPr lang="ja-JP" altLang="en-US" sz="4000" dirty="0"/>
              <a:t>１ 　</a:t>
            </a:r>
            <a:r>
              <a:rPr lang="en-US" altLang="ja-JP" sz="4000" dirty="0"/>
              <a:t>0.000001%</a:t>
            </a:r>
            <a:endParaRPr lang="ja-JP" altLang="en-US" sz="4000" dirty="0"/>
          </a:p>
          <a:p>
            <a:r>
              <a:rPr lang="ja-JP" altLang="en-US" sz="4000" dirty="0"/>
              <a:t>２ 　</a:t>
            </a:r>
            <a:r>
              <a:rPr lang="en-US" altLang="ja-JP" sz="4000" dirty="0"/>
              <a:t>0.0001%</a:t>
            </a:r>
            <a:endParaRPr lang="ja-JP" altLang="en-US" sz="4000" dirty="0"/>
          </a:p>
          <a:p>
            <a:r>
              <a:rPr lang="ja-JP" altLang="en-US" sz="4000" dirty="0"/>
              <a:t>３ 　</a:t>
            </a:r>
            <a:r>
              <a:rPr lang="en-US" altLang="ja-JP" sz="4000" dirty="0"/>
              <a:t>0.01%</a:t>
            </a:r>
            <a:endParaRPr lang="ja-JP" altLang="en-US" sz="4000" dirty="0"/>
          </a:p>
          <a:p>
            <a:r>
              <a:rPr lang="ja-JP" altLang="en-US" sz="4000" dirty="0"/>
              <a:t>４ 　</a:t>
            </a:r>
            <a:r>
              <a:rPr lang="en-US" altLang="ja-JP" sz="4000" dirty="0"/>
              <a:t>1%</a:t>
            </a:r>
            <a:endParaRPr kumimoji="1" lang="ja-JP" altLang="en-US" sz="4000" b="1" dirty="0">
              <a:latin typeface="ＭＳ Ｐ明朝" pitchFamily="18" charset="-128"/>
              <a:ea typeface="ＭＳ Ｐ明朝" pitchFamily="18" charset="-128"/>
            </a:endParaRPr>
          </a:p>
        </p:txBody>
      </p:sp>
      <p:sp>
        <p:nvSpPr>
          <p:cNvPr id="10" name="正方形/長方形 9"/>
          <p:cNvSpPr/>
          <p:nvPr/>
        </p:nvSpPr>
        <p:spPr>
          <a:xfrm>
            <a:off x="2771800" y="4653136"/>
            <a:ext cx="2664296" cy="6480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6816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278</a:t>
            </a:fld>
            <a:endParaRPr lang="en-US" altLang="ja-JP"/>
          </a:p>
        </p:txBody>
      </p:sp>
      <p:graphicFrame>
        <p:nvGraphicFramePr>
          <p:cNvPr id="4" name="表 3"/>
          <p:cNvGraphicFramePr>
            <a:graphicFrameLocks noGrp="1"/>
          </p:cNvGraphicFramePr>
          <p:nvPr/>
        </p:nvGraphicFramePr>
        <p:xfrm>
          <a:off x="251521" y="1196752"/>
          <a:ext cx="8568950" cy="4531348"/>
        </p:xfrm>
        <a:graphic>
          <a:graphicData uri="http://schemas.openxmlformats.org/drawingml/2006/table">
            <a:tbl>
              <a:tblPr>
                <a:tableStyleId>{775DCB02-9BB8-47FD-8907-85C794F793BA}</a:tableStyleId>
              </a:tblPr>
              <a:tblGrid>
                <a:gridCol w="1440159">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073831">
                  <a:extLst>
                    <a:ext uri="{9D8B030D-6E8A-4147-A177-3AD203B41FA5}">
                      <a16:colId xmlns:a16="http://schemas.microsoft.com/office/drawing/2014/main" val="20002"/>
                    </a:ext>
                  </a:extLst>
                </a:gridCol>
                <a:gridCol w="1627380">
                  <a:extLst>
                    <a:ext uri="{9D8B030D-6E8A-4147-A177-3AD203B41FA5}">
                      <a16:colId xmlns:a16="http://schemas.microsoft.com/office/drawing/2014/main" val="20003"/>
                    </a:ext>
                  </a:extLst>
                </a:gridCol>
                <a:gridCol w="1627380">
                  <a:extLst>
                    <a:ext uri="{9D8B030D-6E8A-4147-A177-3AD203B41FA5}">
                      <a16:colId xmlns:a16="http://schemas.microsoft.com/office/drawing/2014/main" val="20004"/>
                    </a:ext>
                  </a:extLst>
                </a:gridCol>
              </a:tblGrid>
              <a:tr h="936104">
                <a:tc>
                  <a:txBody>
                    <a:bodyPr/>
                    <a:lstStyle/>
                    <a:p>
                      <a:pPr algn="ctr"/>
                      <a:r>
                        <a:rPr lang="en-US" altLang="ja-JP" sz="1800" dirty="0">
                          <a:effectLst/>
                        </a:rPr>
                        <a:t>ppb</a:t>
                      </a:r>
                    </a:p>
                    <a:p>
                      <a:pPr algn="ctr"/>
                      <a:r>
                        <a:rPr lang="en-US" altLang="ja-JP" sz="1200" dirty="0">
                          <a:effectLst/>
                        </a:rPr>
                        <a:t>(</a:t>
                      </a:r>
                      <a:r>
                        <a:rPr lang="ja-JP" altLang="en-US" sz="1200" dirty="0">
                          <a:effectLst/>
                        </a:rPr>
                        <a:t>ピーピービー</a:t>
                      </a:r>
                      <a:r>
                        <a:rPr lang="en-US" altLang="ja-JP" sz="1200" dirty="0">
                          <a:effectLst/>
                        </a:rPr>
                        <a:t>)</a:t>
                      </a:r>
                    </a:p>
                  </a:txBody>
                  <a:tcPr marL="68091" marR="68091" marT="34045" marB="34045" anchor="ctr"/>
                </a:tc>
                <a:tc>
                  <a:txBody>
                    <a:bodyPr/>
                    <a:lstStyle/>
                    <a:p>
                      <a:pPr algn="ctr"/>
                      <a:r>
                        <a:rPr lang="en-US" altLang="ja-JP" sz="1800" dirty="0">
                          <a:effectLst/>
                        </a:rPr>
                        <a:t>ppm</a:t>
                      </a:r>
                    </a:p>
                    <a:p>
                      <a:pPr algn="ctr"/>
                      <a:r>
                        <a:rPr lang="en-US" altLang="ja-JP" sz="1200" dirty="0">
                          <a:effectLst/>
                        </a:rPr>
                        <a:t>(</a:t>
                      </a:r>
                      <a:r>
                        <a:rPr lang="ja-JP" altLang="en-US" sz="1200" dirty="0">
                          <a:effectLst/>
                        </a:rPr>
                        <a:t>ピーピーエム</a:t>
                      </a:r>
                      <a:r>
                        <a:rPr lang="en-US" altLang="ja-JP" sz="1200" dirty="0">
                          <a:effectLst/>
                        </a:rPr>
                        <a:t>) </a:t>
                      </a:r>
                    </a:p>
                    <a:p>
                      <a:pPr algn="ctr"/>
                      <a:r>
                        <a:rPr lang="en-US" altLang="ja-JP" sz="900" dirty="0">
                          <a:effectLst/>
                        </a:rPr>
                        <a:t>≒mg/l(</a:t>
                      </a:r>
                      <a:r>
                        <a:rPr lang="ja-JP" altLang="en-US" sz="900" dirty="0">
                          <a:effectLst/>
                        </a:rPr>
                        <a:t>水溶液</a:t>
                      </a:r>
                      <a:r>
                        <a:rPr lang="en-US" altLang="ja-JP" sz="900" dirty="0">
                          <a:effectLst/>
                        </a:rPr>
                        <a:t>1</a:t>
                      </a:r>
                      <a:r>
                        <a:rPr lang="ja-JP" altLang="en-US" sz="900" dirty="0">
                          <a:effectLst/>
                        </a:rPr>
                        <a:t>リットル</a:t>
                      </a:r>
                      <a:br>
                        <a:rPr lang="ja-JP" altLang="en-US" sz="900" dirty="0">
                          <a:effectLst/>
                        </a:rPr>
                      </a:br>
                      <a:r>
                        <a:rPr lang="ja-JP" altLang="en-US" sz="900" dirty="0">
                          <a:effectLst/>
                        </a:rPr>
                        <a:t>あたりの</a:t>
                      </a:r>
                      <a:r>
                        <a:rPr lang="en-US" altLang="ja-JP" sz="900" dirty="0">
                          <a:effectLst/>
                        </a:rPr>
                        <a:t>mg</a:t>
                      </a:r>
                      <a:r>
                        <a:rPr lang="ja-JP" altLang="en-US" sz="900" dirty="0">
                          <a:effectLst/>
                        </a:rPr>
                        <a:t>重量</a:t>
                      </a:r>
                      <a:r>
                        <a:rPr lang="en-US" altLang="ja-JP" sz="900" dirty="0">
                          <a:effectLst/>
                        </a:rPr>
                        <a:t>)</a:t>
                      </a:r>
                    </a:p>
                  </a:txBody>
                  <a:tcPr marL="68091" marR="68091" marT="34045" marB="34045" anchor="ctr"/>
                </a:tc>
                <a:tc>
                  <a:txBody>
                    <a:bodyPr/>
                    <a:lstStyle/>
                    <a:p>
                      <a:pPr algn="ctr"/>
                      <a:r>
                        <a:rPr lang="en-US" altLang="ja-JP" sz="1800" dirty="0">
                          <a:effectLst/>
                        </a:rPr>
                        <a:t>mg/g</a:t>
                      </a:r>
                    </a:p>
                    <a:p>
                      <a:pPr algn="ctr"/>
                      <a:r>
                        <a:rPr lang="en-US" altLang="ja-JP" sz="1300" dirty="0">
                          <a:effectLst/>
                        </a:rPr>
                        <a:t>(</a:t>
                      </a:r>
                      <a:r>
                        <a:rPr lang="ja-JP" altLang="en-US" sz="1300" dirty="0">
                          <a:effectLst/>
                        </a:rPr>
                        <a:t>重量濃度・ミリグラム</a:t>
                      </a:r>
                      <a:r>
                        <a:rPr lang="en-US" altLang="ja-JP" sz="1300" dirty="0">
                          <a:effectLst/>
                        </a:rPr>
                        <a:t>)</a:t>
                      </a:r>
                    </a:p>
                    <a:p>
                      <a:pPr algn="ctr"/>
                      <a:r>
                        <a:rPr lang="en-US" altLang="ja-JP" sz="1100" dirty="0">
                          <a:effectLst/>
                        </a:rPr>
                        <a:t>≒mg/ml(</a:t>
                      </a:r>
                      <a:r>
                        <a:rPr lang="ja-JP" altLang="en-US" sz="1100" dirty="0">
                          <a:effectLst/>
                        </a:rPr>
                        <a:t>水溶液</a:t>
                      </a:r>
                      <a:r>
                        <a:rPr lang="en-US" altLang="ja-JP" sz="1100" dirty="0">
                          <a:effectLst/>
                        </a:rPr>
                        <a:t>1</a:t>
                      </a:r>
                      <a:r>
                        <a:rPr lang="ja-JP" altLang="en-US" sz="1100" dirty="0">
                          <a:effectLst/>
                        </a:rPr>
                        <a:t>ミリリットル</a:t>
                      </a:r>
                      <a:br>
                        <a:rPr lang="ja-JP" altLang="en-US" sz="1100" dirty="0">
                          <a:effectLst/>
                        </a:rPr>
                      </a:br>
                      <a:r>
                        <a:rPr lang="ja-JP" altLang="en-US" sz="1100" dirty="0">
                          <a:effectLst/>
                        </a:rPr>
                        <a:t>あたりの</a:t>
                      </a:r>
                      <a:r>
                        <a:rPr lang="en-US" altLang="ja-JP" sz="1100" dirty="0">
                          <a:effectLst/>
                        </a:rPr>
                        <a:t>mg</a:t>
                      </a:r>
                      <a:r>
                        <a:rPr lang="ja-JP" altLang="en-US" sz="1100" dirty="0">
                          <a:effectLst/>
                        </a:rPr>
                        <a:t>重量</a:t>
                      </a:r>
                      <a:r>
                        <a:rPr lang="en-US" altLang="ja-JP" sz="1100" dirty="0">
                          <a:effectLst/>
                        </a:rPr>
                        <a:t>)</a:t>
                      </a:r>
                    </a:p>
                  </a:txBody>
                  <a:tcPr marL="68091" marR="68091" marT="34045" marB="34045" anchor="ctr"/>
                </a:tc>
                <a:tc>
                  <a:txBody>
                    <a:bodyPr/>
                    <a:lstStyle/>
                    <a:p>
                      <a:pPr algn="ctr"/>
                      <a:r>
                        <a:rPr lang="en-US" altLang="ja-JP" sz="1800" dirty="0">
                          <a:effectLst/>
                        </a:rPr>
                        <a:t>%</a:t>
                      </a:r>
                    </a:p>
                    <a:p>
                      <a:pPr algn="ctr"/>
                      <a:r>
                        <a:rPr lang="en-US" altLang="ja-JP" sz="1300" dirty="0">
                          <a:effectLst/>
                        </a:rPr>
                        <a:t>(</a:t>
                      </a:r>
                      <a:r>
                        <a:rPr lang="ja-JP" altLang="en-US" sz="1300" dirty="0">
                          <a:effectLst/>
                        </a:rPr>
                        <a:t>パーセント濃度</a:t>
                      </a:r>
                      <a:r>
                        <a:rPr lang="en-US" altLang="ja-JP" sz="1300" dirty="0">
                          <a:effectLst/>
                        </a:rPr>
                        <a:t>)</a:t>
                      </a:r>
                    </a:p>
                  </a:txBody>
                  <a:tcPr marL="68091" marR="68091" marT="34045" marB="34045" anchor="ctr"/>
                </a:tc>
                <a:tc>
                  <a:txBody>
                    <a:bodyPr/>
                    <a:lstStyle/>
                    <a:p>
                      <a:pPr algn="ctr"/>
                      <a:r>
                        <a:rPr lang="en-US" altLang="ja-JP" sz="1800" dirty="0">
                          <a:effectLst/>
                        </a:rPr>
                        <a:t>g/g</a:t>
                      </a:r>
                    </a:p>
                    <a:p>
                      <a:pPr algn="ctr"/>
                      <a:r>
                        <a:rPr lang="en-US" altLang="ja-JP" sz="1300" dirty="0">
                          <a:effectLst/>
                        </a:rPr>
                        <a:t>(</a:t>
                      </a:r>
                      <a:r>
                        <a:rPr lang="ja-JP" altLang="en-US" sz="1300" dirty="0">
                          <a:effectLst/>
                        </a:rPr>
                        <a:t>重量濃度・グラム</a:t>
                      </a:r>
                      <a:r>
                        <a:rPr lang="en-US" altLang="ja-JP" sz="1300" dirty="0">
                          <a:effectLst/>
                        </a:rPr>
                        <a:t>)</a:t>
                      </a:r>
                    </a:p>
                  </a:txBody>
                  <a:tcPr marL="68091" marR="68091" marT="34045" marB="34045" anchor="ctr"/>
                </a:tc>
                <a:extLst>
                  <a:ext uri="{0D108BD9-81ED-4DB2-BD59-A6C34878D82A}">
                    <a16:rowId xmlns:a16="http://schemas.microsoft.com/office/drawing/2014/main" val="10000"/>
                  </a:ext>
                </a:extLst>
              </a:tr>
              <a:tr h="476636">
                <a:tc>
                  <a:txBody>
                    <a:bodyPr/>
                    <a:lstStyle/>
                    <a:p>
                      <a:pPr algn="r"/>
                      <a:r>
                        <a:rPr lang="en-US" sz="1400" b="1" dirty="0">
                          <a:solidFill>
                            <a:srgbClr val="FF0000"/>
                          </a:solidFill>
                          <a:effectLst/>
                          <a:latin typeface="Times New Roman" pitchFamily="18" charset="0"/>
                          <a:cs typeface="Times New Roman" pitchFamily="18" charset="0"/>
                        </a:rPr>
                        <a:t>1000000000 ppb</a:t>
                      </a:r>
                    </a:p>
                  </a:txBody>
                  <a:tcPr marL="68091" marR="68091" marT="34045" marB="34045" anchor="ctr"/>
                </a:tc>
                <a:tc>
                  <a:txBody>
                    <a:bodyPr/>
                    <a:lstStyle/>
                    <a:p>
                      <a:pPr algn="r"/>
                      <a:r>
                        <a:rPr lang="en-US" sz="1400" b="1" dirty="0">
                          <a:solidFill>
                            <a:srgbClr val="FF0000"/>
                          </a:solidFill>
                          <a:effectLst/>
                          <a:latin typeface="Times New Roman" pitchFamily="18" charset="0"/>
                          <a:cs typeface="Times New Roman" pitchFamily="18" charset="0"/>
                        </a:rPr>
                        <a:t>1000000 ppm</a:t>
                      </a:r>
                    </a:p>
                  </a:txBody>
                  <a:tcPr marL="68091" marR="68091" marT="34045" marB="34045" anchor="ctr"/>
                </a:tc>
                <a:tc>
                  <a:txBody>
                    <a:bodyPr/>
                    <a:lstStyle/>
                    <a:p>
                      <a:pPr algn="r"/>
                      <a:r>
                        <a:rPr lang="en-US" sz="1400" b="1" dirty="0">
                          <a:solidFill>
                            <a:srgbClr val="FF0000"/>
                          </a:solidFill>
                          <a:effectLst/>
                          <a:latin typeface="Times New Roman" pitchFamily="18" charset="0"/>
                          <a:cs typeface="Times New Roman" pitchFamily="18" charset="0"/>
                        </a:rPr>
                        <a:t>1000 mg/g</a:t>
                      </a:r>
                    </a:p>
                  </a:txBody>
                  <a:tcPr marL="68091" marR="68091" marT="34045" marB="34045" anchor="ctr"/>
                </a:tc>
                <a:tc>
                  <a:txBody>
                    <a:bodyPr/>
                    <a:lstStyle/>
                    <a:p>
                      <a:pPr algn="r"/>
                      <a:r>
                        <a:rPr lang="en-US" altLang="ja-JP" sz="1400" b="1" dirty="0">
                          <a:solidFill>
                            <a:srgbClr val="FF0000"/>
                          </a:solidFill>
                          <a:effectLst/>
                          <a:latin typeface="Times New Roman" pitchFamily="18" charset="0"/>
                          <a:cs typeface="Times New Roman" pitchFamily="18" charset="0"/>
                        </a:rPr>
                        <a:t>100%</a:t>
                      </a:r>
                    </a:p>
                  </a:txBody>
                  <a:tcPr marL="68091" marR="68091" marT="34045" marB="34045" anchor="ctr"/>
                </a:tc>
                <a:tc>
                  <a:txBody>
                    <a:bodyPr/>
                    <a:lstStyle/>
                    <a:p>
                      <a:pPr algn="r"/>
                      <a:r>
                        <a:rPr lang="en-US" sz="1400" b="1" dirty="0">
                          <a:solidFill>
                            <a:srgbClr val="FF0000"/>
                          </a:solidFill>
                          <a:effectLst/>
                          <a:latin typeface="Times New Roman" pitchFamily="18" charset="0"/>
                          <a:cs typeface="Times New Roman" pitchFamily="18" charset="0"/>
                        </a:rPr>
                        <a:t>1 g/g</a:t>
                      </a:r>
                    </a:p>
                  </a:txBody>
                  <a:tcPr marL="68091" marR="68091" marT="34045" marB="34045" anchor="ctr"/>
                </a:tc>
                <a:extLst>
                  <a:ext uri="{0D108BD9-81ED-4DB2-BD59-A6C34878D82A}">
                    <a16:rowId xmlns:a16="http://schemas.microsoft.com/office/drawing/2014/main" val="10001"/>
                  </a:ext>
                </a:extLst>
              </a:tr>
              <a:tr h="476636">
                <a:tc>
                  <a:txBody>
                    <a:bodyPr/>
                    <a:lstStyle/>
                    <a:p>
                      <a:pPr algn="r"/>
                      <a:r>
                        <a:rPr lang="en-US" sz="1400" b="1">
                          <a:effectLst/>
                          <a:latin typeface="Times New Roman" pitchFamily="18" charset="0"/>
                          <a:cs typeface="Times New Roman" pitchFamily="18" charset="0"/>
                        </a:rPr>
                        <a:t>100000000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100000 ppm</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100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10%</a:t>
                      </a:r>
                    </a:p>
                  </a:txBody>
                  <a:tcPr marL="68091" marR="68091" marT="34045" marB="34045" anchor="ctr"/>
                </a:tc>
                <a:tc>
                  <a:txBody>
                    <a:bodyPr/>
                    <a:lstStyle/>
                    <a:p>
                      <a:pPr algn="r"/>
                      <a:r>
                        <a:rPr lang="en-US" sz="1400" b="1">
                          <a:effectLst/>
                          <a:latin typeface="Times New Roman" pitchFamily="18" charset="0"/>
                          <a:cs typeface="Times New Roman" pitchFamily="18" charset="0"/>
                        </a:rPr>
                        <a:t>0.1 g/g</a:t>
                      </a:r>
                    </a:p>
                  </a:txBody>
                  <a:tcPr marL="68091" marR="68091" marT="34045" marB="34045" anchor="ctr"/>
                </a:tc>
                <a:extLst>
                  <a:ext uri="{0D108BD9-81ED-4DB2-BD59-A6C34878D82A}">
                    <a16:rowId xmlns:a16="http://schemas.microsoft.com/office/drawing/2014/main" val="10002"/>
                  </a:ext>
                </a:extLst>
              </a:tr>
              <a:tr h="272364">
                <a:tc>
                  <a:txBody>
                    <a:bodyPr/>
                    <a:lstStyle/>
                    <a:p>
                      <a:pPr algn="r"/>
                      <a:r>
                        <a:rPr lang="en-US" sz="1400" b="1">
                          <a:effectLst/>
                          <a:latin typeface="Times New Roman" pitchFamily="18" charset="0"/>
                          <a:cs typeface="Times New Roman" pitchFamily="18" charset="0"/>
                        </a:rPr>
                        <a:t>10000000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10000 ppm</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 mg/g</a:t>
                      </a:r>
                    </a:p>
                  </a:txBody>
                  <a:tcPr marL="68091" marR="68091" marT="34045" marB="34045" anchor="ctr"/>
                </a:tc>
                <a:tc>
                  <a:txBody>
                    <a:bodyPr/>
                    <a:lstStyle/>
                    <a:p>
                      <a:pPr algn="r"/>
                      <a:r>
                        <a:rPr lang="en-US" altLang="ja-JP" sz="1400" b="1" dirty="0">
                          <a:effectLst/>
                          <a:latin typeface="Times New Roman" pitchFamily="18" charset="0"/>
                          <a:cs typeface="Times New Roman" pitchFamily="18" charset="0"/>
                        </a:rPr>
                        <a:t>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0.01 g/g</a:t>
                      </a:r>
                    </a:p>
                  </a:txBody>
                  <a:tcPr marL="68091" marR="68091" marT="34045" marB="34045" anchor="ctr"/>
                </a:tc>
                <a:extLst>
                  <a:ext uri="{0D108BD9-81ED-4DB2-BD59-A6C34878D82A}">
                    <a16:rowId xmlns:a16="http://schemas.microsoft.com/office/drawing/2014/main" val="10003"/>
                  </a:ext>
                </a:extLst>
              </a:tr>
              <a:tr h="272364">
                <a:tc>
                  <a:txBody>
                    <a:bodyPr/>
                    <a:lstStyle/>
                    <a:p>
                      <a:pPr algn="r"/>
                      <a:r>
                        <a:rPr lang="en-US" sz="1400" b="1">
                          <a:effectLst/>
                          <a:latin typeface="Times New Roman" pitchFamily="18" charset="0"/>
                          <a:cs typeface="Times New Roman" pitchFamily="18" charset="0"/>
                        </a:rPr>
                        <a:t>1000000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1000 ppm</a:t>
                      </a:r>
                    </a:p>
                  </a:txBody>
                  <a:tcPr marL="68091" marR="68091" marT="34045" marB="34045" anchor="ctr"/>
                </a:tc>
                <a:tc>
                  <a:txBody>
                    <a:bodyPr/>
                    <a:lstStyle/>
                    <a:p>
                      <a:pPr algn="r"/>
                      <a:r>
                        <a:rPr lang="en-US" sz="1400" b="1">
                          <a:effectLst/>
                          <a:latin typeface="Times New Roman" pitchFamily="18" charset="0"/>
                          <a:cs typeface="Times New Roman" pitchFamily="18" charset="0"/>
                        </a:rPr>
                        <a:t>1 mg/g</a:t>
                      </a:r>
                    </a:p>
                  </a:txBody>
                  <a:tcPr marL="68091" marR="68091" marT="34045" marB="34045" anchor="ctr"/>
                </a:tc>
                <a:tc>
                  <a:txBody>
                    <a:bodyPr/>
                    <a:lstStyle/>
                    <a:p>
                      <a:pPr algn="r"/>
                      <a:r>
                        <a:rPr lang="en-US" altLang="ja-JP" sz="1400" b="1" dirty="0">
                          <a:effectLst/>
                          <a:latin typeface="Times New Roman" pitchFamily="18" charset="0"/>
                          <a:cs typeface="Times New Roman" pitchFamily="18" charset="0"/>
                        </a:rPr>
                        <a:t>0.1%</a:t>
                      </a:r>
                    </a:p>
                  </a:txBody>
                  <a:tcPr marL="68091" marR="68091" marT="34045" marB="34045" anchor="ctr"/>
                </a:tc>
                <a:tc>
                  <a:txBody>
                    <a:bodyPr/>
                    <a:lstStyle/>
                    <a:p>
                      <a:pPr algn="r"/>
                      <a:r>
                        <a:rPr lang="en-US" sz="1400" b="1">
                          <a:effectLst/>
                          <a:latin typeface="Times New Roman" pitchFamily="18" charset="0"/>
                          <a:cs typeface="Times New Roman" pitchFamily="18" charset="0"/>
                        </a:rPr>
                        <a:t>0.001 g/g</a:t>
                      </a:r>
                    </a:p>
                  </a:txBody>
                  <a:tcPr marL="68091" marR="68091" marT="34045" marB="34045" anchor="ctr"/>
                </a:tc>
                <a:extLst>
                  <a:ext uri="{0D108BD9-81ED-4DB2-BD59-A6C34878D82A}">
                    <a16:rowId xmlns:a16="http://schemas.microsoft.com/office/drawing/2014/main" val="10004"/>
                  </a:ext>
                </a:extLst>
              </a:tr>
              <a:tr h="272364">
                <a:tc>
                  <a:txBody>
                    <a:bodyPr/>
                    <a:lstStyle/>
                    <a:p>
                      <a:pPr algn="r"/>
                      <a:r>
                        <a:rPr lang="en-US" sz="1400" b="1">
                          <a:effectLst/>
                          <a:latin typeface="Times New Roman" pitchFamily="18" charset="0"/>
                          <a:cs typeface="Times New Roman" pitchFamily="18" charset="0"/>
                        </a:rPr>
                        <a:t>100000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100 ppm</a:t>
                      </a:r>
                    </a:p>
                  </a:txBody>
                  <a:tcPr marL="68091" marR="68091" marT="34045" marB="34045" anchor="ctr"/>
                </a:tc>
                <a:tc>
                  <a:txBody>
                    <a:bodyPr/>
                    <a:lstStyle/>
                    <a:p>
                      <a:pPr algn="r"/>
                      <a:r>
                        <a:rPr lang="en-US" sz="1400" b="1">
                          <a:effectLst/>
                          <a:latin typeface="Times New Roman" pitchFamily="18" charset="0"/>
                          <a:cs typeface="Times New Roman" pitchFamily="18" charset="0"/>
                        </a:rPr>
                        <a:t>0.1 mg/g</a:t>
                      </a:r>
                    </a:p>
                  </a:txBody>
                  <a:tcPr marL="68091" marR="68091" marT="34045" marB="34045" anchor="ctr"/>
                </a:tc>
                <a:tc>
                  <a:txBody>
                    <a:bodyPr/>
                    <a:lstStyle/>
                    <a:p>
                      <a:pPr algn="r"/>
                      <a:r>
                        <a:rPr lang="en-US" altLang="ja-JP" sz="1400" b="1" dirty="0">
                          <a:effectLst/>
                          <a:latin typeface="Times New Roman" pitchFamily="18" charset="0"/>
                          <a:cs typeface="Times New Roman" pitchFamily="18" charset="0"/>
                        </a:rPr>
                        <a:t>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0.0001 g/g</a:t>
                      </a:r>
                    </a:p>
                  </a:txBody>
                  <a:tcPr marL="68091" marR="68091" marT="34045" marB="34045" anchor="ctr"/>
                </a:tc>
                <a:extLst>
                  <a:ext uri="{0D108BD9-81ED-4DB2-BD59-A6C34878D82A}">
                    <a16:rowId xmlns:a16="http://schemas.microsoft.com/office/drawing/2014/main" val="10005"/>
                  </a:ext>
                </a:extLst>
              </a:tr>
              <a:tr h="272364">
                <a:tc>
                  <a:txBody>
                    <a:bodyPr/>
                    <a:lstStyle/>
                    <a:p>
                      <a:pPr algn="r"/>
                      <a:r>
                        <a:rPr lang="en-US" sz="1400" b="1">
                          <a:effectLst/>
                          <a:latin typeface="Times New Roman" pitchFamily="18" charset="0"/>
                          <a:cs typeface="Times New Roman" pitchFamily="18" charset="0"/>
                        </a:rPr>
                        <a:t>10000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 ppm</a:t>
                      </a:r>
                    </a:p>
                  </a:txBody>
                  <a:tcPr marL="68091" marR="68091" marT="34045" marB="34045" anchor="ctr"/>
                </a:tc>
                <a:tc>
                  <a:txBody>
                    <a:bodyPr/>
                    <a:lstStyle/>
                    <a:p>
                      <a:pPr algn="r"/>
                      <a:r>
                        <a:rPr lang="en-US" sz="1400" b="1">
                          <a:effectLst/>
                          <a:latin typeface="Times New Roman" pitchFamily="18" charset="0"/>
                          <a:cs typeface="Times New Roman" pitchFamily="18" charset="0"/>
                        </a:rPr>
                        <a:t>0.01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0.001%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0.00001 g/g</a:t>
                      </a:r>
                    </a:p>
                  </a:txBody>
                  <a:tcPr marL="68091" marR="68091" marT="34045" marB="34045" anchor="ctr"/>
                </a:tc>
                <a:extLst>
                  <a:ext uri="{0D108BD9-81ED-4DB2-BD59-A6C34878D82A}">
                    <a16:rowId xmlns:a16="http://schemas.microsoft.com/office/drawing/2014/main" val="10006"/>
                  </a:ext>
                </a:extLst>
              </a:tr>
              <a:tr h="272364">
                <a:tc>
                  <a:txBody>
                    <a:bodyPr/>
                    <a:lstStyle/>
                    <a:p>
                      <a:pPr algn="r"/>
                      <a:r>
                        <a:rPr lang="en-US" sz="1400" b="1">
                          <a:effectLst/>
                          <a:latin typeface="Times New Roman" pitchFamily="18" charset="0"/>
                          <a:cs typeface="Times New Roman" pitchFamily="18" charset="0"/>
                        </a:rPr>
                        <a:t>1000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 ppm</a:t>
                      </a:r>
                    </a:p>
                  </a:txBody>
                  <a:tcPr marL="68091" marR="68091" marT="34045" marB="34045" anchor="ctr"/>
                </a:tc>
                <a:tc>
                  <a:txBody>
                    <a:bodyPr/>
                    <a:lstStyle/>
                    <a:p>
                      <a:pPr algn="r"/>
                      <a:r>
                        <a:rPr lang="en-US" sz="1400" b="1">
                          <a:effectLst/>
                          <a:latin typeface="Times New Roman" pitchFamily="18" charset="0"/>
                          <a:cs typeface="Times New Roman" pitchFamily="18" charset="0"/>
                        </a:rPr>
                        <a:t>0.001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0.0001%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0.000001 g/g</a:t>
                      </a:r>
                    </a:p>
                  </a:txBody>
                  <a:tcPr marL="68091" marR="68091" marT="34045" marB="34045" anchor="ctr"/>
                </a:tc>
                <a:extLst>
                  <a:ext uri="{0D108BD9-81ED-4DB2-BD59-A6C34878D82A}">
                    <a16:rowId xmlns:a16="http://schemas.microsoft.com/office/drawing/2014/main" val="10007"/>
                  </a:ext>
                </a:extLst>
              </a:tr>
              <a:tr h="272364">
                <a:tc>
                  <a:txBody>
                    <a:bodyPr/>
                    <a:lstStyle/>
                    <a:p>
                      <a:pPr algn="r"/>
                      <a:r>
                        <a:rPr lang="en-US" sz="1400" b="1">
                          <a:effectLst/>
                          <a:latin typeface="Times New Roman" pitchFamily="18" charset="0"/>
                          <a:cs typeface="Times New Roman" pitchFamily="18" charset="0"/>
                        </a:rPr>
                        <a:t>100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0.1 ppm</a:t>
                      </a:r>
                    </a:p>
                  </a:txBody>
                  <a:tcPr marL="68091" marR="68091" marT="34045" marB="34045" anchor="ctr"/>
                </a:tc>
                <a:tc>
                  <a:txBody>
                    <a:bodyPr/>
                    <a:lstStyle/>
                    <a:p>
                      <a:pPr algn="r"/>
                      <a:r>
                        <a:rPr lang="en-US" sz="1400" b="1">
                          <a:effectLst/>
                          <a:latin typeface="Times New Roman" pitchFamily="18" charset="0"/>
                          <a:cs typeface="Times New Roman" pitchFamily="18" charset="0"/>
                        </a:rPr>
                        <a:t>0.0001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0.00001%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0.0000001 g/g</a:t>
                      </a:r>
                    </a:p>
                  </a:txBody>
                  <a:tcPr marL="68091" marR="68091" marT="34045" marB="34045" anchor="ctr"/>
                </a:tc>
                <a:extLst>
                  <a:ext uri="{0D108BD9-81ED-4DB2-BD59-A6C34878D82A}">
                    <a16:rowId xmlns:a16="http://schemas.microsoft.com/office/drawing/2014/main" val="10008"/>
                  </a:ext>
                </a:extLst>
              </a:tr>
              <a:tr h="476636">
                <a:tc>
                  <a:txBody>
                    <a:bodyPr/>
                    <a:lstStyle/>
                    <a:p>
                      <a:pPr algn="r"/>
                      <a:r>
                        <a:rPr lang="en-US" sz="1400" b="1">
                          <a:effectLst/>
                          <a:latin typeface="Times New Roman" pitchFamily="18" charset="0"/>
                          <a:cs typeface="Times New Roman" pitchFamily="18" charset="0"/>
                        </a:rPr>
                        <a:t>10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0.01 ppm</a:t>
                      </a:r>
                    </a:p>
                  </a:txBody>
                  <a:tcPr marL="68091" marR="68091" marT="34045" marB="34045" anchor="ctr"/>
                </a:tc>
                <a:tc>
                  <a:txBody>
                    <a:bodyPr/>
                    <a:lstStyle/>
                    <a:p>
                      <a:pPr algn="r"/>
                      <a:r>
                        <a:rPr lang="en-US" sz="1400" b="1">
                          <a:effectLst/>
                          <a:latin typeface="Times New Roman" pitchFamily="18" charset="0"/>
                          <a:cs typeface="Times New Roman" pitchFamily="18" charset="0"/>
                        </a:rPr>
                        <a:t>0.00001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0.000001%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0.00000001 g/g</a:t>
                      </a:r>
                    </a:p>
                  </a:txBody>
                  <a:tcPr marL="68091" marR="68091" marT="34045" marB="34045" anchor="ctr"/>
                </a:tc>
                <a:extLst>
                  <a:ext uri="{0D108BD9-81ED-4DB2-BD59-A6C34878D82A}">
                    <a16:rowId xmlns:a16="http://schemas.microsoft.com/office/drawing/2014/main" val="10009"/>
                  </a:ext>
                </a:extLst>
              </a:tr>
              <a:tr h="476636">
                <a:tc>
                  <a:txBody>
                    <a:bodyPr/>
                    <a:lstStyle/>
                    <a:p>
                      <a:pPr algn="r"/>
                      <a:r>
                        <a:rPr lang="en-US" sz="1400" b="1">
                          <a:effectLst/>
                          <a:latin typeface="Times New Roman" pitchFamily="18" charset="0"/>
                          <a:cs typeface="Times New Roman" pitchFamily="18" charset="0"/>
                        </a:rPr>
                        <a:t>1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0.001 ppm</a:t>
                      </a:r>
                    </a:p>
                  </a:txBody>
                  <a:tcPr marL="68091" marR="68091" marT="34045" marB="34045" anchor="ctr"/>
                </a:tc>
                <a:tc>
                  <a:txBody>
                    <a:bodyPr/>
                    <a:lstStyle/>
                    <a:p>
                      <a:pPr algn="r"/>
                      <a:r>
                        <a:rPr lang="en-US" sz="1400" b="1">
                          <a:effectLst/>
                          <a:latin typeface="Times New Roman" pitchFamily="18" charset="0"/>
                          <a:cs typeface="Times New Roman" pitchFamily="18" charset="0"/>
                        </a:rPr>
                        <a:t>0.000001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0.0000001%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0.000000001 g/g</a:t>
                      </a:r>
                    </a:p>
                  </a:txBody>
                  <a:tcPr marL="68091" marR="68091" marT="34045" marB="34045" anchor="ctr"/>
                </a:tc>
                <a:extLst>
                  <a:ext uri="{0D108BD9-81ED-4DB2-BD59-A6C34878D82A}">
                    <a16:rowId xmlns:a16="http://schemas.microsoft.com/office/drawing/2014/main" val="10010"/>
                  </a:ext>
                </a:extLst>
              </a:tr>
            </a:tbl>
          </a:graphicData>
        </a:graphic>
      </p:graphicFrame>
      <p:sp>
        <p:nvSpPr>
          <p:cNvPr id="5" name="Rectangle 1"/>
          <p:cNvSpPr>
            <a:spLocks noChangeArrowheads="1"/>
          </p:cNvSpPr>
          <p:nvPr/>
        </p:nvSpPr>
        <p:spPr bwMode="auto">
          <a:xfrm>
            <a:off x="971600" y="194737"/>
            <a:ext cx="7008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r>
              <a:rPr kumimoji="1" lang="ja-JP" alt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※ppm = </a:t>
            </a:r>
            <a:r>
              <a:rPr kumimoji="1" 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パーツパーミリオン</a:t>
            </a:r>
            <a:r>
              <a:rPr kumimoji="1" lang="ja-JP" alt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(parts per million)</a:t>
            </a:r>
            <a:r>
              <a:rPr kumimoji="1" 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の略</a:t>
            </a:r>
            <a:r>
              <a:rPr kumimoji="1" lang="ja-JP" altLang="en-US"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（百万分の１）</a:t>
            </a:r>
            <a:br>
              <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br>
            <a:r>
              <a:rPr kumimoji="1" lang="ja-JP" alt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※ppb = </a:t>
            </a:r>
            <a:r>
              <a:rPr kumimoji="1" 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パーツパービリオン</a:t>
            </a:r>
            <a:r>
              <a:rPr kumimoji="1" lang="ja-JP" alt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(parts per billion)</a:t>
            </a:r>
            <a:r>
              <a:rPr kumimoji="1" 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の略</a:t>
            </a:r>
            <a:r>
              <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r>
              <a:rPr kumimoji="1" lang="ja-JP" altLang="en-US"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a:t>
            </a:r>
            <a:r>
              <a:rPr lang="en-US" altLang="ja-JP" sz="2000" dirty="0"/>
              <a:t>10</a:t>
            </a:r>
            <a:r>
              <a:rPr lang="ja-JP" altLang="en-US" sz="2000" dirty="0"/>
              <a:t>億分の</a:t>
            </a:r>
            <a:r>
              <a:rPr lang="en-US" altLang="ja-JP" sz="2000" dirty="0"/>
              <a:t>1</a:t>
            </a:r>
            <a:r>
              <a:rPr lang="ja-JP" altLang="en-US" sz="2000" dirty="0"/>
              <a:t>）</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24467561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279</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問３６</a:t>
            </a:r>
          </a:p>
        </p:txBody>
      </p:sp>
      <p:sp>
        <p:nvSpPr>
          <p:cNvPr id="7" name="テキスト ボックス 6"/>
          <p:cNvSpPr txBox="1"/>
          <p:nvPr/>
        </p:nvSpPr>
        <p:spPr>
          <a:xfrm>
            <a:off x="636149" y="1196752"/>
            <a:ext cx="8075865" cy="2062103"/>
          </a:xfrm>
          <a:prstGeom prst="rect">
            <a:avLst/>
          </a:prstGeom>
          <a:noFill/>
        </p:spPr>
        <p:txBody>
          <a:bodyPr wrap="square" rtlCol="0">
            <a:spAutoFit/>
          </a:bodyPr>
          <a:lstStyle/>
          <a:p>
            <a:r>
              <a:rPr kumimoji="1" lang="ja-JP" altLang="en-US" sz="3200" dirty="0"/>
              <a:t>以下のうち、ｐ</a:t>
            </a:r>
            <a:r>
              <a:rPr kumimoji="1" lang="en-US" altLang="ja-JP" sz="3200" dirty="0"/>
              <a:t>H</a:t>
            </a:r>
            <a:r>
              <a:rPr kumimoji="1" lang="ja-JP" altLang="en-US" sz="3200" dirty="0"/>
              <a:t>２の塩酸をｐ</a:t>
            </a:r>
            <a:r>
              <a:rPr kumimoji="1" lang="en-US" altLang="ja-JP" sz="3200" dirty="0"/>
              <a:t>H</a:t>
            </a:r>
            <a:r>
              <a:rPr kumimoji="1" lang="ja-JP" altLang="en-US" sz="3200" dirty="0"/>
              <a:t>４にするには水で何杯に希釈すれば良いか</a:t>
            </a:r>
            <a:r>
              <a:rPr lang="ja-JP" altLang="en-US" sz="3200" dirty="0"/>
              <a:t>、最も適当なものを</a:t>
            </a:r>
            <a:r>
              <a:rPr kumimoji="1" lang="ja-JP" altLang="en-US" sz="3200" dirty="0"/>
              <a:t>下から一つ選び、その番号を解答欄に記入しなさい。</a:t>
            </a:r>
          </a:p>
        </p:txBody>
      </p:sp>
      <p:sp>
        <p:nvSpPr>
          <p:cNvPr id="8" name="テキスト ボックス 7"/>
          <p:cNvSpPr txBox="1"/>
          <p:nvPr/>
        </p:nvSpPr>
        <p:spPr>
          <a:xfrm>
            <a:off x="1475656" y="3212976"/>
            <a:ext cx="2443298" cy="2554545"/>
          </a:xfrm>
          <a:prstGeom prst="rect">
            <a:avLst/>
          </a:prstGeom>
          <a:noFill/>
        </p:spPr>
        <p:txBody>
          <a:bodyPr wrap="none" rtlCol="0">
            <a:spAutoFit/>
          </a:bodyPr>
          <a:lstStyle/>
          <a:p>
            <a:r>
              <a:rPr kumimoji="1" lang="ja-JP" altLang="en-US" sz="4000" dirty="0">
                <a:latin typeface="+mn-ea"/>
                <a:ea typeface="+mn-ea"/>
              </a:rPr>
              <a:t>１　２倍</a:t>
            </a:r>
            <a:endParaRPr kumimoji="1" lang="en-US" altLang="ja-JP" sz="4000" dirty="0">
              <a:latin typeface="+mn-ea"/>
              <a:ea typeface="+mn-ea"/>
            </a:endParaRPr>
          </a:p>
          <a:p>
            <a:r>
              <a:rPr lang="ja-JP" altLang="en-US" sz="4000" dirty="0">
                <a:latin typeface="+mn-ea"/>
                <a:ea typeface="+mn-ea"/>
              </a:rPr>
              <a:t>２　４倍</a:t>
            </a:r>
            <a:endParaRPr lang="en-US" altLang="ja-JP" sz="4000" dirty="0">
              <a:latin typeface="+mn-ea"/>
              <a:ea typeface="+mn-ea"/>
            </a:endParaRPr>
          </a:p>
          <a:p>
            <a:r>
              <a:rPr lang="ja-JP" altLang="en-US" sz="4000" dirty="0">
                <a:latin typeface="+mn-ea"/>
                <a:ea typeface="+mn-ea"/>
              </a:rPr>
              <a:t>３　１０倍</a:t>
            </a:r>
            <a:endParaRPr lang="en-US" altLang="ja-JP" sz="4000" dirty="0">
              <a:latin typeface="+mn-ea"/>
              <a:ea typeface="+mn-ea"/>
            </a:endParaRPr>
          </a:p>
          <a:p>
            <a:r>
              <a:rPr lang="ja-JP" altLang="en-US" sz="4000" dirty="0">
                <a:latin typeface="+mn-ea"/>
              </a:rPr>
              <a:t>４　１００倍</a:t>
            </a:r>
            <a:endParaRPr lang="en-US" altLang="ja-JP" sz="4000" b="1" baseline="30000" dirty="0">
              <a:latin typeface="ＭＳ Ｐ明朝" pitchFamily="18" charset="-128"/>
              <a:ea typeface="ＭＳ Ｐ明朝" pitchFamily="18" charset="-128"/>
            </a:endParaRPr>
          </a:p>
        </p:txBody>
      </p:sp>
      <p:sp>
        <p:nvSpPr>
          <p:cNvPr id="9" name="正方形/長方形 8"/>
          <p:cNvSpPr/>
          <p:nvPr/>
        </p:nvSpPr>
        <p:spPr>
          <a:xfrm>
            <a:off x="1475656" y="5157192"/>
            <a:ext cx="266429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8561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28</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２０</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問２８</a:t>
            </a:r>
          </a:p>
        </p:txBody>
      </p:sp>
      <p:sp>
        <p:nvSpPr>
          <p:cNvPr id="7" name="テキスト ボックス 6"/>
          <p:cNvSpPr txBox="1"/>
          <p:nvPr/>
        </p:nvSpPr>
        <p:spPr>
          <a:xfrm>
            <a:off x="611560" y="1412776"/>
            <a:ext cx="7920880" cy="1569660"/>
          </a:xfrm>
          <a:prstGeom prst="rect">
            <a:avLst/>
          </a:prstGeom>
          <a:noFill/>
        </p:spPr>
        <p:txBody>
          <a:bodyPr wrap="square" rtlCol="0">
            <a:spAutoFit/>
          </a:bodyPr>
          <a:lstStyle/>
          <a:p>
            <a:r>
              <a:rPr kumimoji="1" lang="ja-JP" altLang="en-US" sz="3200" dirty="0"/>
              <a:t>次の元素記号と用語の組み合わせの中で、誤っているものを下から一つ選び、その番号を解答欄に記入しなさい。</a:t>
            </a:r>
          </a:p>
        </p:txBody>
      </p:sp>
      <p:sp>
        <p:nvSpPr>
          <p:cNvPr id="8" name="テキスト ボックス 7"/>
          <p:cNvSpPr txBox="1"/>
          <p:nvPr/>
        </p:nvSpPr>
        <p:spPr>
          <a:xfrm>
            <a:off x="1043608" y="3115193"/>
            <a:ext cx="8268930" cy="2862322"/>
          </a:xfrm>
          <a:prstGeom prst="rect">
            <a:avLst/>
          </a:prstGeom>
          <a:noFill/>
        </p:spPr>
        <p:txBody>
          <a:bodyPr wrap="none" rtlCol="0">
            <a:spAutoFit/>
          </a:bodyPr>
          <a:lstStyle/>
          <a:p>
            <a:pPr>
              <a:tabLst>
                <a:tab pos="1797050" algn="l"/>
              </a:tabLst>
            </a:pPr>
            <a:r>
              <a:rPr kumimoji="1" lang="ja-JP" altLang="en-US" sz="4500" b="1" dirty="0">
                <a:latin typeface="+mn-ea"/>
                <a:ea typeface="+mn-ea"/>
              </a:rPr>
              <a:t>１　</a:t>
            </a:r>
            <a:r>
              <a:rPr kumimoji="1" lang="ja-JP" altLang="en-US" sz="4500" b="1" dirty="0">
                <a:latin typeface="ＭＳ Ｐ明朝" pitchFamily="18" charset="-128"/>
                <a:ea typeface="ＭＳ Ｐ明朝" pitchFamily="18" charset="-128"/>
              </a:rPr>
              <a:t>Ｈ</a:t>
            </a:r>
            <a:r>
              <a:rPr kumimoji="1" lang="en-US" altLang="ja-JP" sz="4500" b="1" dirty="0">
                <a:latin typeface="ＭＳ Ｐ明朝" pitchFamily="18" charset="-128"/>
                <a:ea typeface="ＭＳ Ｐ明朝" pitchFamily="18" charset="-128"/>
              </a:rPr>
              <a:t>	</a:t>
            </a:r>
            <a:r>
              <a:rPr kumimoji="1" lang="ja-JP" altLang="en-US" sz="4500" b="1" dirty="0">
                <a:latin typeface="ＭＳ Ｐ明朝" pitchFamily="18" charset="-128"/>
                <a:ea typeface="ＭＳ Ｐ明朝" pitchFamily="18" charset="-128"/>
              </a:rPr>
              <a:t>－アルカリ金属元素</a:t>
            </a:r>
            <a:endParaRPr kumimoji="1" lang="en-US" altLang="ja-JP" sz="4500" b="1" dirty="0">
              <a:latin typeface="ＭＳ Ｐ明朝" pitchFamily="18" charset="-128"/>
              <a:ea typeface="ＭＳ Ｐ明朝" pitchFamily="18" charset="-128"/>
            </a:endParaRPr>
          </a:p>
          <a:p>
            <a:pPr>
              <a:tabLst>
                <a:tab pos="1797050" algn="l"/>
              </a:tabLst>
            </a:pPr>
            <a:r>
              <a:rPr lang="ja-JP" altLang="en-US" sz="4500" b="1" dirty="0">
                <a:latin typeface="+mn-ea"/>
                <a:ea typeface="+mn-ea"/>
              </a:rPr>
              <a:t>２　</a:t>
            </a:r>
            <a:r>
              <a:rPr lang="ja-JP" altLang="en-US" sz="4500" b="1" dirty="0">
                <a:latin typeface="ＭＳ Ｐ明朝" pitchFamily="18" charset="-128"/>
                <a:ea typeface="ＭＳ Ｐ明朝" pitchFamily="18" charset="-128"/>
              </a:rPr>
              <a:t>Ｓｒ</a:t>
            </a:r>
            <a:r>
              <a:rPr lang="en-US" altLang="ja-JP" sz="4500" b="1" dirty="0">
                <a:latin typeface="ＭＳ Ｐ明朝" pitchFamily="18" charset="-128"/>
                <a:ea typeface="ＭＳ Ｐ明朝" pitchFamily="18" charset="-128"/>
              </a:rPr>
              <a:t>	</a:t>
            </a:r>
            <a:r>
              <a:rPr lang="ja-JP" altLang="en-US" sz="4500" b="1" dirty="0">
                <a:latin typeface="ＭＳ Ｐ明朝" pitchFamily="18" charset="-128"/>
                <a:ea typeface="ＭＳ Ｐ明朝" pitchFamily="18" charset="-128"/>
              </a:rPr>
              <a:t>－アルカリ土類金属元素</a:t>
            </a:r>
            <a:endParaRPr lang="en-US" altLang="ja-JP" sz="4500" b="1" dirty="0">
              <a:latin typeface="ＭＳ Ｐ明朝" pitchFamily="18" charset="-128"/>
              <a:ea typeface="ＭＳ Ｐ明朝" pitchFamily="18" charset="-128"/>
            </a:endParaRPr>
          </a:p>
          <a:p>
            <a:pPr>
              <a:tabLst>
                <a:tab pos="1797050" algn="l"/>
              </a:tabLst>
            </a:pPr>
            <a:r>
              <a:rPr lang="ja-JP" altLang="en-US" sz="4500" b="1" dirty="0">
                <a:latin typeface="+mn-ea"/>
                <a:ea typeface="+mn-ea"/>
              </a:rPr>
              <a:t>３　</a:t>
            </a:r>
            <a:r>
              <a:rPr lang="ja-JP" altLang="en-US" sz="4500" b="1" dirty="0">
                <a:latin typeface="ＭＳ Ｐ明朝" pitchFamily="18" charset="-128"/>
                <a:ea typeface="ＭＳ Ｐ明朝" pitchFamily="18" charset="-128"/>
              </a:rPr>
              <a:t>Ｂｒ</a:t>
            </a:r>
            <a:r>
              <a:rPr lang="en-US" altLang="ja-JP" sz="4500" b="1" dirty="0">
                <a:latin typeface="ＭＳ Ｐ明朝" pitchFamily="18" charset="-128"/>
                <a:ea typeface="ＭＳ Ｐ明朝" pitchFamily="18" charset="-128"/>
              </a:rPr>
              <a:t>	</a:t>
            </a:r>
            <a:r>
              <a:rPr lang="ja-JP" altLang="en-US" sz="4500" b="1" dirty="0">
                <a:latin typeface="ＭＳ Ｐ明朝" pitchFamily="18" charset="-128"/>
                <a:ea typeface="ＭＳ Ｐ明朝" pitchFamily="18" charset="-128"/>
              </a:rPr>
              <a:t>－ハロゲン元素</a:t>
            </a:r>
            <a:endParaRPr lang="en-US" altLang="ja-JP" sz="4500" b="1" dirty="0">
              <a:latin typeface="ＭＳ 明朝" pitchFamily="17" charset="-128"/>
              <a:ea typeface="ＭＳ 明朝" pitchFamily="17" charset="-128"/>
            </a:endParaRPr>
          </a:p>
          <a:p>
            <a:pPr>
              <a:tabLst>
                <a:tab pos="1797050" algn="l"/>
              </a:tabLst>
            </a:pPr>
            <a:r>
              <a:rPr lang="ja-JP" altLang="en-US" sz="4500" b="1" dirty="0">
                <a:latin typeface="+mn-ea"/>
              </a:rPr>
              <a:t>４　</a:t>
            </a:r>
            <a:r>
              <a:rPr lang="ja-JP" altLang="en-US" sz="4500" b="1" dirty="0">
                <a:latin typeface="ＭＳ Ｐ明朝" pitchFamily="18" charset="-128"/>
                <a:ea typeface="ＭＳ Ｐ明朝" pitchFamily="18" charset="-128"/>
              </a:rPr>
              <a:t>Ａｒ</a:t>
            </a:r>
            <a:r>
              <a:rPr lang="en-US" altLang="ja-JP" sz="4500" b="1" dirty="0">
                <a:latin typeface="ＭＳ Ｐ明朝" pitchFamily="18" charset="-128"/>
                <a:ea typeface="ＭＳ Ｐ明朝" pitchFamily="18" charset="-128"/>
              </a:rPr>
              <a:t>	</a:t>
            </a:r>
            <a:r>
              <a:rPr lang="ja-JP" altLang="en-US" sz="4500" b="1" dirty="0">
                <a:latin typeface="ＭＳ Ｐ明朝" pitchFamily="18" charset="-128"/>
                <a:ea typeface="ＭＳ Ｐ明朝" pitchFamily="18" charset="-128"/>
              </a:rPr>
              <a:t>－希ガス元素</a:t>
            </a:r>
            <a:endParaRPr kumimoji="1" lang="ja-JP" altLang="en-US" sz="4500" b="1" dirty="0">
              <a:latin typeface="ＭＳ Ｐ明朝" pitchFamily="18" charset="-128"/>
              <a:ea typeface="ＭＳ Ｐ明朝" pitchFamily="18" charset="-128"/>
            </a:endParaRPr>
          </a:p>
        </p:txBody>
      </p:sp>
      <p:sp>
        <p:nvSpPr>
          <p:cNvPr id="9" name="正方形/長方形 8"/>
          <p:cNvSpPr/>
          <p:nvPr/>
        </p:nvSpPr>
        <p:spPr>
          <a:xfrm>
            <a:off x="1043608" y="3212976"/>
            <a:ext cx="7416824" cy="6480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095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280</a:t>
            </a:fld>
            <a:endParaRPr lang="en-US" altLang="ja-JP"/>
          </a:p>
        </p:txBody>
      </p:sp>
      <p:pic>
        <p:nvPicPr>
          <p:cNvPr id="49154" name="Picture 2" descr="http://bio.hamajima.co.jp/image/9th/support/background/ph/CEchem04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00" y="2924944"/>
            <a:ext cx="8885153" cy="1584176"/>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415583" y="620688"/>
            <a:ext cx="8349185" cy="1938992"/>
          </a:xfrm>
          <a:prstGeom prst="rect">
            <a:avLst/>
          </a:prstGeom>
        </p:spPr>
        <p:txBody>
          <a:bodyPr wrap="square">
            <a:spAutoFit/>
          </a:bodyPr>
          <a:lstStyle/>
          <a:p>
            <a:r>
              <a:rPr lang="ja-JP" altLang="en-US" dirty="0"/>
              <a:t>酸性・アルカリ性の程度を表す言葉で、液中の水素イオン濃度の逆数の常用対数で表す。</a:t>
            </a:r>
          </a:p>
          <a:p>
            <a:endParaRPr lang="ja-JP" altLang="en-US" dirty="0"/>
          </a:p>
          <a:p>
            <a:r>
              <a:rPr lang="ja-JP" altLang="en-US" dirty="0"/>
              <a:t>すなわちｐＨの差が２ということは、１０の２乗＝１００倍の差を意味する。</a:t>
            </a:r>
          </a:p>
        </p:txBody>
      </p:sp>
    </p:spTree>
    <p:extLst>
      <p:ext uri="{BB962C8B-B14F-4D97-AF65-F5344CB8AC3E}">
        <p14:creationId xmlns:p14="http://schemas.microsoft.com/office/powerpoint/2010/main" val="3751754339"/>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281</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問３７</a:t>
            </a:r>
          </a:p>
        </p:txBody>
      </p:sp>
      <p:sp>
        <p:nvSpPr>
          <p:cNvPr id="7" name="テキスト ボックス 6"/>
          <p:cNvSpPr txBox="1"/>
          <p:nvPr/>
        </p:nvSpPr>
        <p:spPr>
          <a:xfrm>
            <a:off x="618258" y="1156122"/>
            <a:ext cx="7920880" cy="954107"/>
          </a:xfrm>
          <a:prstGeom prst="rect">
            <a:avLst/>
          </a:prstGeom>
          <a:noFill/>
        </p:spPr>
        <p:txBody>
          <a:bodyPr wrap="square" rtlCol="0">
            <a:spAutoFit/>
          </a:bodyPr>
          <a:lstStyle/>
          <a:p>
            <a:r>
              <a:rPr lang="ja-JP" altLang="en-US" sz="2800" dirty="0"/>
              <a:t>以下のうち、</a:t>
            </a:r>
            <a:r>
              <a:rPr lang="ja-JP" altLang="en-US" sz="2800" u="sng" dirty="0"/>
              <a:t>誤っているもの</a:t>
            </a:r>
            <a:r>
              <a:rPr lang="ja-JP" altLang="en-US" sz="2800" dirty="0"/>
              <a:t>を一つ選び、その番号を解答欄に記入しなさい。</a:t>
            </a:r>
            <a:endParaRPr kumimoji="1" lang="ja-JP" altLang="en-US" sz="2800" dirty="0"/>
          </a:p>
        </p:txBody>
      </p:sp>
      <p:sp>
        <p:nvSpPr>
          <p:cNvPr id="8" name="テキスト ボックス 7"/>
          <p:cNvSpPr txBox="1"/>
          <p:nvPr/>
        </p:nvSpPr>
        <p:spPr>
          <a:xfrm>
            <a:off x="251520" y="2588084"/>
            <a:ext cx="8712968" cy="3062377"/>
          </a:xfrm>
          <a:prstGeom prst="rect">
            <a:avLst/>
          </a:prstGeom>
          <a:noFill/>
        </p:spPr>
        <p:txBody>
          <a:bodyPr wrap="square" rtlCol="0">
            <a:spAutoFit/>
          </a:bodyPr>
          <a:lstStyle/>
          <a:p>
            <a:pPr marL="357188" indent="-357188">
              <a:spcAft>
                <a:spcPts val="1000"/>
              </a:spcAft>
            </a:pPr>
            <a:r>
              <a:rPr kumimoji="1" lang="ja-JP" altLang="en-US" dirty="0"/>
              <a:t>１　</a:t>
            </a:r>
            <a:r>
              <a:rPr lang="ja-JP" altLang="en-US" dirty="0"/>
              <a:t>酸化物が酸素を失う変化を還元反応という。</a:t>
            </a:r>
            <a:endParaRPr lang="en-US" altLang="ja-JP" dirty="0"/>
          </a:p>
          <a:p>
            <a:pPr marL="357188" indent="-357188">
              <a:spcAft>
                <a:spcPts val="1000"/>
              </a:spcAft>
            </a:pPr>
            <a:r>
              <a:rPr lang="ja-JP" altLang="en-US" dirty="0"/>
              <a:t>２　酸化還元反応には、電子の授受を伴い、ある物質が電子を失うとき、その物質は酸化されたという。</a:t>
            </a:r>
            <a:endParaRPr lang="en-US" altLang="ja-JP" dirty="0"/>
          </a:p>
          <a:p>
            <a:pPr marL="357188" indent="-357188">
              <a:spcAft>
                <a:spcPts val="1000"/>
              </a:spcAft>
            </a:pPr>
            <a:r>
              <a:rPr kumimoji="1" lang="ja-JP" altLang="en-US" dirty="0"/>
              <a:t>３　</a:t>
            </a:r>
            <a:r>
              <a:rPr lang="ja-JP" altLang="en-US" dirty="0"/>
              <a:t>他の物質を酸化するはたらきのある物質を酸化剤といい、酸化還元反応が起こるとその物質自身も酸化される。</a:t>
            </a:r>
            <a:endParaRPr lang="en-US" altLang="ja-JP" dirty="0"/>
          </a:p>
          <a:p>
            <a:pPr marL="357188" indent="-357188">
              <a:spcAft>
                <a:spcPts val="1000"/>
              </a:spcAft>
            </a:pPr>
            <a:r>
              <a:rPr lang="ja-JP" altLang="en-US" dirty="0"/>
              <a:t>４　金属が水又は水溶液中にあるとき、陽イオンになろうとする傾向を金属のイオン化傾向という。</a:t>
            </a:r>
            <a:endParaRPr kumimoji="1" lang="ja-JP" altLang="en-US" dirty="0"/>
          </a:p>
        </p:txBody>
      </p:sp>
      <p:sp>
        <p:nvSpPr>
          <p:cNvPr id="9" name="正方形/長方形 8"/>
          <p:cNvSpPr/>
          <p:nvPr/>
        </p:nvSpPr>
        <p:spPr>
          <a:xfrm>
            <a:off x="251520" y="3933056"/>
            <a:ext cx="8640960" cy="74882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341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88D0BCA-17E2-4F0A-9B19-D280A47B26D4}"/>
              </a:ext>
            </a:extLst>
          </p:cNvPr>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a:extLst>
              <a:ext uri="{FF2B5EF4-FFF2-40B4-BE49-F238E27FC236}">
                <a16:creationId xmlns:a16="http://schemas.microsoft.com/office/drawing/2014/main" id="{3006E330-C5FE-4F3A-9227-23B71C044EF4}"/>
              </a:ext>
            </a:extLst>
          </p:cNvPr>
          <p:cNvSpPr>
            <a:spLocks noGrp="1"/>
          </p:cNvSpPr>
          <p:nvPr>
            <p:ph type="sldNum" sz="quarter" idx="12"/>
          </p:nvPr>
        </p:nvSpPr>
        <p:spPr/>
        <p:txBody>
          <a:bodyPr/>
          <a:lstStyle/>
          <a:p>
            <a:pPr>
              <a:defRPr/>
            </a:pPr>
            <a:fld id="{932DFECD-DFEF-4472-8401-E574EC170895}" type="slidenum">
              <a:rPr lang="en-US" altLang="ja-JP" smtClean="0"/>
              <a:pPr>
                <a:defRPr/>
              </a:pPr>
              <a:t>282</a:t>
            </a:fld>
            <a:endParaRPr lang="en-US" altLang="ja-JP"/>
          </a:p>
        </p:txBody>
      </p:sp>
      <p:sp>
        <p:nvSpPr>
          <p:cNvPr id="4" name="Rectangle 1">
            <a:extLst>
              <a:ext uri="{FF2B5EF4-FFF2-40B4-BE49-F238E27FC236}">
                <a16:creationId xmlns:a16="http://schemas.microsoft.com/office/drawing/2014/main" id="{FE9BAF46-4C30-448A-8A65-4FC0931FF11B}"/>
              </a:ext>
            </a:extLst>
          </p:cNvPr>
          <p:cNvSpPr>
            <a:spLocks noChangeArrowheads="1"/>
          </p:cNvSpPr>
          <p:nvPr/>
        </p:nvSpPr>
        <p:spPr bwMode="auto">
          <a:xfrm>
            <a:off x="723768" y="477818"/>
            <a:ext cx="628569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225" defTabSz="914400" rtl="0" eaLnBrk="0" fontAlgn="base" latinLnBrk="0" hangingPunct="0">
              <a:lnSpc>
                <a:spcPct val="100000"/>
              </a:lnSpc>
              <a:spcBef>
                <a:spcPct val="0"/>
              </a:spcBef>
              <a:spcAft>
                <a:spcPct val="0"/>
              </a:spcAft>
              <a:buClrTx/>
              <a:buSzTx/>
              <a:buFontTx/>
              <a:buNone/>
              <a:tabLst/>
            </a:pPr>
            <a:r>
              <a:rPr kumimoji="0" lang="ja-JP" altLang="ja-JP" sz="2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酸化還元反応</a:t>
            </a:r>
            <a:endParaRPr kumimoji="0" lang="ja-JP" altLang="ja-JP" sz="7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酸化と還元は同時に起こり、これを</a:t>
            </a:r>
            <a:r>
              <a:rPr kumimoji="0" lang="ja-JP" altLang="ja-JP" sz="20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酸化還元反応</a:t>
            </a:r>
            <a:r>
              <a:rPr kumimoji="0" lang="ja-JP" altLang="ja-JP" sz="20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という。</a:t>
            </a:r>
            <a:endParaRPr kumimoji="0" lang="ja-JP" altLang="ja-JP" sz="300" b="0" i="0" u="none" strike="noStrike" cap="none" normalizeH="0" baseline="0" dirty="0">
              <a:ln>
                <a:noFill/>
              </a:ln>
              <a:solidFill>
                <a:schemeClr val="tx1"/>
              </a:solidFill>
              <a:effectLst/>
            </a:endParaRPr>
          </a:p>
        </p:txBody>
      </p:sp>
      <p:pic>
        <p:nvPicPr>
          <p:cNvPr id="5" name="Picture 2" descr="http://www.geocities.jp/don_guri131/image5/sannkakanngenn.gif">
            <a:extLst>
              <a:ext uri="{FF2B5EF4-FFF2-40B4-BE49-F238E27FC236}">
                <a16:creationId xmlns:a16="http://schemas.microsoft.com/office/drawing/2014/main" id="{DC83195F-74F6-4AF8-8243-0577F51FA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45776"/>
            <a:ext cx="3638550" cy="16383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D85F370E-2855-4854-9463-07C68FA62A77}"/>
              </a:ext>
            </a:extLst>
          </p:cNvPr>
          <p:cNvSpPr txBox="1"/>
          <p:nvPr/>
        </p:nvSpPr>
        <p:spPr>
          <a:xfrm>
            <a:off x="827584" y="3312260"/>
            <a:ext cx="2837636" cy="461665"/>
          </a:xfrm>
          <a:prstGeom prst="rect">
            <a:avLst/>
          </a:prstGeom>
          <a:noFill/>
        </p:spPr>
        <p:txBody>
          <a:bodyPr wrap="none" rtlCol="0">
            <a:spAutoFit/>
          </a:bodyPr>
          <a:lstStyle/>
          <a:p>
            <a:r>
              <a:rPr kumimoji="1" lang="ja-JP" altLang="en-US" b="1" dirty="0"/>
              <a:t>金属のイオン化傾向</a:t>
            </a:r>
          </a:p>
        </p:txBody>
      </p:sp>
      <p:sp>
        <p:nvSpPr>
          <p:cNvPr id="7" name="テキスト ボックス 6">
            <a:extLst>
              <a:ext uri="{FF2B5EF4-FFF2-40B4-BE49-F238E27FC236}">
                <a16:creationId xmlns:a16="http://schemas.microsoft.com/office/drawing/2014/main" id="{1ED32589-FA10-450D-A2D5-CF35E86FA64A}"/>
              </a:ext>
            </a:extLst>
          </p:cNvPr>
          <p:cNvSpPr txBox="1"/>
          <p:nvPr/>
        </p:nvSpPr>
        <p:spPr>
          <a:xfrm>
            <a:off x="824561" y="3816316"/>
            <a:ext cx="7712368" cy="830997"/>
          </a:xfrm>
          <a:prstGeom prst="rect">
            <a:avLst/>
          </a:prstGeom>
          <a:noFill/>
        </p:spPr>
        <p:txBody>
          <a:bodyPr wrap="none" rtlCol="0">
            <a:spAutoFit/>
          </a:bodyPr>
          <a:lstStyle/>
          <a:p>
            <a:r>
              <a:rPr kumimoji="1" lang="ja-JP" altLang="en-US" dirty="0"/>
              <a:t>いろんな金属単体を、そのイオンを含む溶液に浸したとき</a:t>
            </a:r>
            <a:r>
              <a:rPr lang="ja-JP" altLang="en-US" dirty="0"/>
              <a:t>、</a:t>
            </a:r>
            <a:endParaRPr lang="en-US" altLang="ja-JP" dirty="0"/>
          </a:p>
          <a:p>
            <a:r>
              <a:rPr kumimoji="1" lang="ja-JP" altLang="en-US" dirty="0"/>
              <a:t>金属はイオンとなって溶液中に入る傾向を持つ。</a:t>
            </a:r>
            <a:endParaRPr kumimoji="1" lang="en-US" altLang="ja-JP" dirty="0"/>
          </a:p>
        </p:txBody>
      </p:sp>
      <p:sp>
        <p:nvSpPr>
          <p:cNvPr id="8" name="テキスト ボックス 7">
            <a:extLst>
              <a:ext uri="{FF2B5EF4-FFF2-40B4-BE49-F238E27FC236}">
                <a16:creationId xmlns:a16="http://schemas.microsoft.com/office/drawing/2014/main" id="{ABE15797-A2DD-4070-9390-4A5B2DECDB2A}"/>
              </a:ext>
            </a:extLst>
          </p:cNvPr>
          <p:cNvSpPr txBox="1"/>
          <p:nvPr/>
        </p:nvSpPr>
        <p:spPr>
          <a:xfrm>
            <a:off x="1043608" y="5379553"/>
            <a:ext cx="1914307" cy="461665"/>
          </a:xfrm>
          <a:prstGeom prst="rect">
            <a:avLst/>
          </a:prstGeom>
          <a:noFill/>
        </p:spPr>
        <p:txBody>
          <a:bodyPr wrap="none" rtlCol="0">
            <a:spAutoFit/>
          </a:bodyPr>
          <a:lstStyle/>
          <a:p>
            <a:r>
              <a:rPr kumimoji="1" lang="ja-JP" altLang="en-US" dirty="0"/>
              <a:t>イオン化傾向</a:t>
            </a:r>
          </a:p>
        </p:txBody>
      </p:sp>
      <p:sp>
        <p:nvSpPr>
          <p:cNvPr id="9" name="テキスト ボックス 8">
            <a:extLst>
              <a:ext uri="{FF2B5EF4-FFF2-40B4-BE49-F238E27FC236}">
                <a16:creationId xmlns:a16="http://schemas.microsoft.com/office/drawing/2014/main" id="{BF5E7FCF-594B-4FB2-A30E-FCC8CF91086B}"/>
              </a:ext>
            </a:extLst>
          </p:cNvPr>
          <p:cNvSpPr txBox="1"/>
          <p:nvPr/>
        </p:nvSpPr>
        <p:spPr>
          <a:xfrm>
            <a:off x="3488635" y="4905114"/>
            <a:ext cx="1659429" cy="461665"/>
          </a:xfrm>
          <a:prstGeom prst="rect">
            <a:avLst/>
          </a:prstGeom>
          <a:noFill/>
        </p:spPr>
        <p:txBody>
          <a:bodyPr wrap="none" rtlCol="0">
            <a:spAutoFit/>
          </a:bodyPr>
          <a:lstStyle/>
          <a:p>
            <a:r>
              <a:rPr kumimoji="1" lang="ja-JP" altLang="en-US" dirty="0"/>
              <a:t>大きい金属</a:t>
            </a:r>
          </a:p>
        </p:txBody>
      </p:sp>
      <p:sp>
        <p:nvSpPr>
          <p:cNvPr id="10" name="テキスト ボックス 9">
            <a:extLst>
              <a:ext uri="{FF2B5EF4-FFF2-40B4-BE49-F238E27FC236}">
                <a16:creationId xmlns:a16="http://schemas.microsoft.com/office/drawing/2014/main" id="{93EAA477-1775-47C0-85E6-97A18F0C7F20}"/>
              </a:ext>
            </a:extLst>
          </p:cNvPr>
          <p:cNvSpPr txBox="1"/>
          <p:nvPr/>
        </p:nvSpPr>
        <p:spPr>
          <a:xfrm>
            <a:off x="5436096" y="4761098"/>
            <a:ext cx="2991525" cy="830997"/>
          </a:xfrm>
          <a:prstGeom prst="rect">
            <a:avLst/>
          </a:prstGeom>
          <a:noFill/>
        </p:spPr>
        <p:txBody>
          <a:bodyPr wrap="none" rtlCol="0">
            <a:spAutoFit/>
          </a:bodyPr>
          <a:lstStyle/>
          <a:p>
            <a:r>
              <a:rPr kumimoji="1" lang="ja-JP" altLang="en-US" dirty="0"/>
              <a:t>陽イオンになりやすい</a:t>
            </a:r>
            <a:endParaRPr kumimoji="1" lang="en-US" altLang="ja-JP" dirty="0"/>
          </a:p>
          <a:p>
            <a:r>
              <a:rPr lang="ja-JP" altLang="en-US" dirty="0"/>
              <a:t>溶け出しやすい</a:t>
            </a:r>
            <a:endParaRPr kumimoji="1" lang="ja-JP" altLang="en-US" dirty="0"/>
          </a:p>
        </p:txBody>
      </p:sp>
      <p:sp>
        <p:nvSpPr>
          <p:cNvPr id="11" name="テキスト ボックス 10">
            <a:extLst>
              <a:ext uri="{FF2B5EF4-FFF2-40B4-BE49-F238E27FC236}">
                <a16:creationId xmlns:a16="http://schemas.microsoft.com/office/drawing/2014/main" id="{55373DC8-7BDB-49DC-B16D-5FC660A8226A}"/>
              </a:ext>
            </a:extLst>
          </p:cNvPr>
          <p:cNvSpPr txBox="1"/>
          <p:nvPr/>
        </p:nvSpPr>
        <p:spPr>
          <a:xfrm>
            <a:off x="5436096" y="5769210"/>
            <a:ext cx="2858475" cy="830997"/>
          </a:xfrm>
          <a:prstGeom prst="rect">
            <a:avLst/>
          </a:prstGeom>
          <a:noFill/>
        </p:spPr>
        <p:txBody>
          <a:bodyPr wrap="none" rtlCol="0">
            <a:spAutoFit/>
          </a:bodyPr>
          <a:lstStyle/>
          <a:p>
            <a:r>
              <a:rPr kumimoji="1" lang="ja-JP" altLang="en-US" dirty="0"/>
              <a:t>陽イオンになりにくい</a:t>
            </a:r>
            <a:endParaRPr kumimoji="1" lang="en-US" altLang="ja-JP" dirty="0"/>
          </a:p>
          <a:p>
            <a:r>
              <a:rPr lang="ja-JP" altLang="en-US" dirty="0"/>
              <a:t>析出しやすい</a:t>
            </a:r>
            <a:endParaRPr kumimoji="1" lang="ja-JP" altLang="en-US" dirty="0"/>
          </a:p>
        </p:txBody>
      </p:sp>
      <p:sp>
        <p:nvSpPr>
          <p:cNvPr id="12" name="テキスト ボックス 11">
            <a:extLst>
              <a:ext uri="{FF2B5EF4-FFF2-40B4-BE49-F238E27FC236}">
                <a16:creationId xmlns:a16="http://schemas.microsoft.com/office/drawing/2014/main" id="{C0E3F744-0FC3-421A-B0C9-57D2248AB4E5}"/>
              </a:ext>
            </a:extLst>
          </p:cNvPr>
          <p:cNvSpPr txBox="1"/>
          <p:nvPr/>
        </p:nvSpPr>
        <p:spPr>
          <a:xfrm>
            <a:off x="3491880" y="5913226"/>
            <a:ext cx="1635384" cy="461665"/>
          </a:xfrm>
          <a:prstGeom prst="rect">
            <a:avLst/>
          </a:prstGeom>
          <a:noFill/>
        </p:spPr>
        <p:txBody>
          <a:bodyPr wrap="none" rtlCol="0">
            <a:spAutoFit/>
          </a:bodyPr>
          <a:lstStyle/>
          <a:p>
            <a:r>
              <a:rPr kumimoji="1" lang="ja-JP" altLang="en-US" dirty="0"/>
              <a:t>小さい金属</a:t>
            </a:r>
          </a:p>
        </p:txBody>
      </p:sp>
      <p:sp>
        <p:nvSpPr>
          <p:cNvPr id="13" name="左中かっこ 12">
            <a:extLst>
              <a:ext uri="{FF2B5EF4-FFF2-40B4-BE49-F238E27FC236}">
                <a16:creationId xmlns:a16="http://schemas.microsoft.com/office/drawing/2014/main" id="{207AB7C7-6009-4B20-BAFE-EE7B69F1C010}"/>
              </a:ext>
            </a:extLst>
          </p:cNvPr>
          <p:cNvSpPr/>
          <p:nvPr/>
        </p:nvSpPr>
        <p:spPr>
          <a:xfrm>
            <a:off x="3131840" y="5135946"/>
            <a:ext cx="216024" cy="105050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左中かっこ 13">
            <a:extLst>
              <a:ext uri="{FF2B5EF4-FFF2-40B4-BE49-F238E27FC236}">
                <a16:creationId xmlns:a16="http://schemas.microsoft.com/office/drawing/2014/main" id="{08D3DEED-6279-4D59-AF5A-A8997A2625D1}"/>
              </a:ext>
            </a:extLst>
          </p:cNvPr>
          <p:cNvSpPr/>
          <p:nvPr/>
        </p:nvSpPr>
        <p:spPr>
          <a:xfrm>
            <a:off x="5211400" y="4761098"/>
            <a:ext cx="216024" cy="82780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左中かっこ 14">
            <a:extLst>
              <a:ext uri="{FF2B5EF4-FFF2-40B4-BE49-F238E27FC236}">
                <a16:creationId xmlns:a16="http://schemas.microsoft.com/office/drawing/2014/main" id="{2BC8EBF7-682C-417E-81DE-400E1094E023}"/>
              </a:ext>
            </a:extLst>
          </p:cNvPr>
          <p:cNvSpPr/>
          <p:nvPr/>
        </p:nvSpPr>
        <p:spPr>
          <a:xfrm>
            <a:off x="5220072" y="5733492"/>
            <a:ext cx="216024" cy="82780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233631323"/>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283</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latin typeface="+mn-ea"/>
                <a:ea typeface="+mn-ea"/>
              </a:rPr>
              <a:t>問３８</a:t>
            </a:r>
          </a:p>
        </p:txBody>
      </p:sp>
      <p:sp>
        <p:nvSpPr>
          <p:cNvPr id="7" name="テキスト ボックス 6"/>
          <p:cNvSpPr txBox="1"/>
          <p:nvPr/>
        </p:nvSpPr>
        <p:spPr>
          <a:xfrm>
            <a:off x="636150" y="1196752"/>
            <a:ext cx="7920880" cy="1569660"/>
          </a:xfrm>
          <a:prstGeom prst="rect">
            <a:avLst/>
          </a:prstGeom>
          <a:noFill/>
        </p:spPr>
        <p:txBody>
          <a:bodyPr wrap="square" rtlCol="0">
            <a:spAutoFit/>
          </a:bodyPr>
          <a:lstStyle/>
          <a:p>
            <a:r>
              <a:rPr kumimoji="1" lang="ja-JP" altLang="en-US" sz="3200" dirty="0"/>
              <a:t>元素の炎色反応に関する以下の組み合わせについて、誤っているものを一つ選び、その番号を解答欄に記入しなさい。</a:t>
            </a:r>
          </a:p>
        </p:txBody>
      </p:sp>
      <p:graphicFrame>
        <p:nvGraphicFramePr>
          <p:cNvPr id="8" name="表 7"/>
          <p:cNvGraphicFramePr>
            <a:graphicFrameLocks noGrp="1"/>
          </p:cNvGraphicFramePr>
          <p:nvPr>
            <p:extLst>
              <p:ext uri="{D42A27DB-BD31-4B8C-83A1-F6EECF244321}">
                <p14:modId xmlns:p14="http://schemas.microsoft.com/office/powerpoint/2010/main" val="1777868920"/>
              </p:ext>
            </p:extLst>
          </p:nvPr>
        </p:nvGraphicFramePr>
        <p:xfrm>
          <a:off x="1331640" y="3573016"/>
          <a:ext cx="4968553" cy="2529840"/>
        </p:xfrm>
        <a:graphic>
          <a:graphicData uri="http://schemas.openxmlformats.org/drawingml/2006/table">
            <a:tbl>
              <a:tblPr firstRow="1" bandRow="1">
                <a:tableStyleId>{F5AB1C69-6EDB-4FF4-983F-18BD219EF322}</a:tableStyleId>
              </a:tblPr>
              <a:tblGrid>
                <a:gridCol w="828092">
                  <a:extLst>
                    <a:ext uri="{9D8B030D-6E8A-4147-A177-3AD203B41FA5}">
                      <a16:colId xmlns:a16="http://schemas.microsoft.com/office/drawing/2014/main" val="20000"/>
                    </a:ext>
                  </a:extLst>
                </a:gridCol>
                <a:gridCol w="1980220">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16025">
                  <a:extLst>
                    <a:ext uri="{9D8B030D-6E8A-4147-A177-3AD203B41FA5}">
                      <a16:colId xmlns:a16="http://schemas.microsoft.com/office/drawing/2014/main" val="20003"/>
                    </a:ext>
                  </a:extLst>
                </a:gridCol>
              </a:tblGrid>
              <a:tr h="370840">
                <a:tc>
                  <a:txBody>
                    <a:bodyPr/>
                    <a:lstStyle/>
                    <a:p>
                      <a:pPr algn="ctr"/>
                      <a:endParaRPr kumimoji="1" lang="ja-JP" altLang="en-US" sz="2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solidFill>
                            <a:schemeClr val="tx1"/>
                          </a:solidFill>
                        </a:rPr>
                        <a:t>元素</a:t>
                      </a:r>
                      <a:endParaRPr kumimoji="1" lang="ja-JP" altLang="en-US" sz="2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solidFill>
                            <a:schemeClr val="tx1"/>
                          </a:solidFill>
                          <a:latin typeface="+mn-ea"/>
                          <a:ea typeface="+mn-ea"/>
                        </a:rPr>
                        <a:t>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endParaRPr kumimoji="1" lang="ja-JP" altLang="en-US" sz="2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kumimoji="1" lang="en-US" altLang="ja-JP" sz="2800" dirty="0"/>
                        <a:t>1</a:t>
                      </a:r>
                      <a:endParaRPr kumimoji="1" lang="ja-JP" altLang="en-US" sz="28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800" b="1" dirty="0">
                          <a:latin typeface="ＭＳ Ｐ明朝" pitchFamily="18" charset="-128"/>
                          <a:ea typeface="ＭＳ Ｐ明朝" pitchFamily="18" charset="-128"/>
                        </a:rPr>
                        <a:t>Na</a:t>
                      </a:r>
                      <a:endParaRPr kumimoji="1" lang="ja-JP" altLang="en-US" sz="2800" b="1"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2800" b="1"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kumimoji="1" lang="en-US" altLang="ja-JP" sz="2800" dirty="0"/>
                        <a:t>2</a:t>
                      </a:r>
                      <a:endParaRPr kumimoji="1" lang="ja-JP" altLang="en-US" sz="28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Ｌｉ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b="1"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kumimoji="1" lang="en-US" altLang="ja-JP" sz="2800" dirty="0"/>
                        <a:t>3</a:t>
                      </a:r>
                      <a:endParaRPr kumimoji="1" lang="ja-JP" altLang="en-US" sz="28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800" b="1" dirty="0">
                          <a:latin typeface="ＭＳ Ｐ明朝" pitchFamily="18" charset="-128"/>
                          <a:ea typeface="ＭＳ Ｐ明朝" pitchFamily="18" charset="-128"/>
                        </a:rPr>
                        <a:t>Cu</a:t>
                      </a:r>
                      <a:endParaRPr kumimoji="1" lang="ja-JP" altLang="en-US" sz="2800" b="1"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latin typeface="ＭＳ Ｐ明朝" pitchFamily="18" charset="-128"/>
                          <a:ea typeface="ＭＳ Ｐ明朝" pitchFamily="18" charset="-128"/>
                        </a:rPr>
                        <a:t>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b="1"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r>
                        <a:rPr kumimoji="1" lang="en-US" altLang="ja-JP" sz="2800" dirty="0"/>
                        <a:t>4</a:t>
                      </a:r>
                      <a:endParaRPr kumimoji="1" lang="ja-JP" altLang="en-US" sz="28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latin typeface="ＭＳ Ｐ明朝" pitchFamily="18" charset="-128"/>
                          <a:ea typeface="ＭＳ Ｐ明朝" pitchFamily="18" charset="-128"/>
                        </a:rPr>
                        <a:t>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赤紫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2800" b="1"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正方形/長方形 8"/>
          <p:cNvSpPr/>
          <p:nvPr/>
        </p:nvSpPr>
        <p:spPr>
          <a:xfrm>
            <a:off x="1344873" y="5085184"/>
            <a:ext cx="4739295" cy="50405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668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r>
              <a:rPr lang="en-US" altLang="ja-JP"/>
              <a:t>2014/6/29</a:t>
            </a:r>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284</a:t>
            </a:fld>
            <a:endParaRPr lang="en-US" altLang="ja-JP"/>
          </a:p>
        </p:txBody>
      </p:sp>
      <p:sp>
        <p:nvSpPr>
          <p:cNvPr id="4" name="テキスト ボックス 3"/>
          <p:cNvSpPr txBox="1"/>
          <p:nvPr/>
        </p:nvSpPr>
        <p:spPr>
          <a:xfrm>
            <a:off x="380528" y="116632"/>
            <a:ext cx="2031325" cy="646331"/>
          </a:xfrm>
          <a:prstGeom prst="rect">
            <a:avLst/>
          </a:prstGeom>
          <a:noFill/>
        </p:spPr>
        <p:txBody>
          <a:bodyPr wrap="none" rtlCol="0">
            <a:spAutoFit/>
          </a:bodyPr>
          <a:lstStyle/>
          <a:p>
            <a:r>
              <a:rPr lang="ja-JP" altLang="en-US" sz="3600" dirty="0"/>
              <a:t>炎色反応</a:t>
            </a:r>
            <a:endParaRPr kumimoji="1" lang="ja-JP" altLang="en-US" sz="3600" dirty="0"/>
          </a:p>
        </p:txBody>
      </p:sp>
      <p:sp>
        <p:nvSpPr>
          <p:cNvPr id="5" name="テキスト ボックス 4"/>
          <p:cNvSpPr txBox="1"/>
          <p:nvPr/>
        </p:nvSpPr>
        <p:spPr>
          <a:xfrm>
            <a:off x="611560" y="762963"/>
            <a:ext cx="8095486" cy="1384995"/>
          </a:xfrm>
          <a:prstGeom prst="rect">
            <a:avLst/>
          </a:prstGeom>
          <a:noFill/>
        </p:spPr>
        <p:txBody>
          <a:bodyPr wrap="none" rtlCol="0">
            <a:spAutoFit/>
          </a:bodyPr>
          <a:lstStyle/>
          <a:p>
            <a:r>
              <a:rPr lang="ja-JP" altLang="en-US" sz="2800" dirty="0"/>
              <a:t>アルカリ金属やアルカリ土類金属等の化合物をガス</a:t>
            </a:r>
            <a:endParaRPr lang="en-US" altLang="ja-JP" sz="2800" dirty="0"/>
          </a:p>
          <a:p>
            <a:r>
              <a:rPr lang="ja-JP" altLang="en-US" sz="2800" dirty="0"/>
              <a:t>バーナーで</a:t>
            </a:r>
            <a:r>
              <a:rPr kumimoji="1" lang="ja-JP" altLang="en-US" sz="2800" dirty="0"/>
              <a:t>強く熱すると、各金属に特有の色を示す。</a:t>
            </a:r>
            <a:endParaRPr kumimoji="1" lang="en-US" altLang="ja-JP" sz="2800" dirty="0"/>
          </a:p>
          <a:p>
            <a:r>
              <a:rPr kumimoji="1" lang="ja-JP" altLang="en-US" sz="2800" dirty="0"/>
              <a:t>この現象を炎色反応という</a:t>
            </a:r>
          </a:p>
        </p:txBody>
      </p:sp>
      <p:pic>
        <p:nvPicPr>
          <p:cNvPr id="1026" name="Picture 2" descr="http://hp.vector.co.jp/authors/VA010423/mov_jpg/fl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015" y="2434516"/>
            <a:ext cx="4368481" cy="21466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993869"/>
            <a:ext cx="9030063" cy="124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95" y="2502827"/>
            <a:ext cx="4332516" cy="211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66095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285</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問３９</a:t>
            </a:r>
          </a:p>
        </p:txBody>
      </p:sp>
      <p:sp>
        <p:nvSpPr>
          <p:cNvPr id="7" name="テキスト ボックス 6"/>
          <p:cNvSpPr txBox="1"/>
          <p:nvPr/>
        </p:nvSpPr>
        <p:spPr>
          <a:xfrm>
            <a:off x="611560" y="1412776"/>
            <a:ext cx="7920880" cy="1384995"/>
          </a:xfrm>
          <a:prstGeom prst="rect">
            <a:avLst/>
          </a:prstGeom>
          <a:noFill/>
        </p:spPr>
        <p:txBody>
          <a:bodyPr wrap="square" rtlCol="0">
            <a:spAutoFit/>
          </a:bodyPr>
          <a:lstStyle/>
          <a:p>
            <a:r>
              <a:rPr kumimoji="1" lang="ja-JP" altLang="en-US" sz="2800" dirty="0">
                <a:latin typeface="+mn-ea"/>
                <a:ea typeface="+mn-ea"/>
              </a:rPr>
              <a:t>以下のハロゲン単体のうち、酸化力の大きい順に並べたものとして、正しいものを下から一つ選び、その番号を解答欄に記入しなさい。</a:t>
            </a:r>
          </a:p>
        </p:txBody>
      </p:sp>
      <p:sp>
        <p:nvSpPr>
          <p:cNvPr id="8" name="テキスト ボックス 7"/>
          <p:cNvSpPr txBox="1"/>
          <p:nvPr/>
        </p:nvSpPr>
        <p:spPr>
          <a:xfrm>
            <a:off x="1475656" y="3167623"/>
            <a:ext cx="4863832" cy="3286477"/>
          </a:xfrm>
          <a:prstGeom prst="rect">
            <a:avLst/>
          </a:prstGeom>
          <a:noFill/>
        </p:spPr>
        <p:txBody>
          <a:bodyPr wrap="none" rtlCol="0">
            <a:spAutoFit/>
          </a:bodyPr>
          <a:lstStyle/>
          <a:p>
            <a:pPr>
              <a:lnSpc>
                <a:spcPct val="150000"/>
              </a:lnSpc>
              <a:tabLst>
                <a:tab pos="630238" algn="l"/>
                <a:tab pos="1250950" algn="l"/>
                <a:tab pos="2417763" algn="l"/>
                <a:tab pos="3584575" algn="l"/>
                <a:tab pos="5286375" algn="l"/>
              </a:tabLst>
            </a:pPr>
            <a:r>
              <a:rPr kumimoji="1" lang="ja-JP" altLang="en-US" sz="3600" b="1" spc="-100" dirty="0">
                <a:latin typeface="ＭＳ Ｐ明朝" pitchFamily="18" charset="-128"/>
                <a:ea typeface="ＭＳ Ｐ明朝" pitchFamily="18" charset="-128"/>
              </a:rPr>
              <a:t>１　</a:t>
            </a:r>
            <a:r>
              <a:rPr kumimoji="1" lang="en-US" altLang="ja-JP" sz="3600" b="1" spc="-100" dirty="0">
                <a:latin typeface="ＭＳ Ｐ明朝" pitchFamily="18" charset="-128"/>
                <a:ea typeface="ＭＳ Ｐ明朝" pitchFamily="18" charset="-128"/>
              </a:rPr>
              <a:t>	F</a:t>
            </a:r>
            <a:r>
              <a:rPr kumimoji="1" lang="en-US" altLang="ja-JP" sz="2800" b="1" spc="-100" dirty="0">
                <a:latin typeface="ＭＳ Ｐ明朝" pitchFamily="18" charset="-128"/>
                <a:ea typeface="ＭＳ Ｐ明朝" pitchFamily="18" charset="-128"/>
              </a:rPr>
              <a:t>2</a:t>
            </a:r>
            <a:r>
              <a:rPr kumimoji="1" lang="en-US" altLang="ja-JP" sz="3600" b="1" spc="-100" dirty="0">
                <a:latin typeface="ＭＳ Ｐ明朝" pitchFamily="18" charset="-128"/>
                <a:ea typeface="ＭＳ Ｐ明朝" pitchFamily="18" charset="-128"/>
              </a:rPr>
              <a:t>	</a:t>
            </a:r>
            <a:r>
              <a:rPr kumimoji="1"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Cl</a:t>
            </a:r>
            <a:r>
              <a:rPr lang="en-US" altLang="ja-JP" sz="2800" b="1" spc="-100" dirty="0">
                <a:latin typeface="ＭＳ Ｐ明朝" pitchFamily="18" charset="-128"/>
                <a:ea typeface="ＭＳ Ｐ明朝" pitchFamily="18" charset="-128"/>
              </a:rPr>
              <a:t>2</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Br</a:t>
            </a:r>
            <a:r>
              <a:rPr lang="en-US" altLang="ja-JP" sz="2800" b="1" spc="-100" dirty="0">
                <a:latin typeface="ＭＳ Ｐ明朝" pitchFamily="18" charset="-128"/>
                <a:ea typeface="ＭＳ Ｐ明朝" pitchFamily="18" charset="-128"/>
              </a:rPr>
              <a:t>2</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I</a:t>
            </a:r>
            <a:r>
              <a:rPr lang="en-US" altLang="ja-JP" sz="2800" b="1" spc="-100" dirty="0">
                <a:latin typeface="ＭＳ Ｐ明朝" pitchFamily="18" charset="-128"/>
                <a:ea typeface="ＭＳ Ｐ明朝" pitchFamily="18" charset="-128"/>
              </a:rPr>
              <a:t>2</a:t>
            </a:r>
            <a:endParaRPr lang="en-US" altLang="ja-JP" sz="3600" b="1" spc="-100" dirty="0">
              <a:latin typeface="ＭＳ Ｐ明朝" pitchFamily="18" charset="-128"/>
              <a:ea typeface="ＭＳ Ｐ明朝" pitchFamily="18" charset="-128"/>
            </a:endParaRPr>
          </a:p>
          <a:p>
            <a:pPr>
              <a:lnSpc>
                <a:spcPct val="150000"/>
              </a:lnSpc>
              <a:tabLst>
                <a:tab pos="630238" algn="l"/>
                <a:tab pos="1250950" algn="l"/>
                <a:tab pos="2417763" algn="l"/>
                <a:tab pos="3584575" algn="l"/>
                <a:tab pos="5286375" algn="l"/>
              </a:tabLst>
            </a:pPr>
            <a:r>
              <a:rPr lang="ja-JP" altLang="en-US" sz="3600" b="1" spc="-100" dirty="0">
                <a:latin typeface="ＭＳ Ｐ明朝" pitchFamily="18" charset="-128"/>
                <a:ea typeface="ＭＳ Ｐ明朝" pitchFamily="18" charset="-128"/>
              </a:rPr>
              <a:t>２　</a:t>
            </a:r>
            <a:r>
              <a:rPr lang="en-US" altLang="ja-JP" sz="3600" b="1" spc="-100" dirty="0">
                <a:latin typeface="ＭＳ Ｐ明朝" pitchFamily="18" charset="-128"/>
                <a:ea typeface="ＭＳ Ｐ明朝" pitchFamily="18" charset="-128"/>
              </a:rPr>
              <a:t>	Cl</a:t>
            </a:r>
            <a:r>
              <a:rPr lang="en-US" altLang="ja-JP" sz="2800" b="1" spc="-100" dirty="0">
                <a:latin typeface="ＭＳ Ｐ明朝" pitchFamily="18" charset="-128"/>
                <a:ea typeface="ＭＳ Ｐ明朝" pitchFamily="18" charset="-128"/>
              </a:rPr>
              <a:t>2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F</a:t>
            </a:r>
            <a:r>
              <a:rPr lang="en-US" altLang="ja-JP" sz="2800" b="1" spc="-100" dirty="0">
                <a:latin typeface="ＭＳ Ｐ明朝" pitchFamily="18" charset="-128"/>
                <a:ea typeface="ＭＳ Ｐ明朝" pitchFamily="18" charset="-128"/>
              </a:rPr>
              <a:t>2 </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I</a:t>
            </a:r>
            <a:r>
              <a:rPr lang="en-US" altLang="ja-JP" sz="2800" b="1" spc="-100" dirty="0">
                <a:latin typeface="ＭＳ Ｐ明朝" pitchFamily="18" charset="-128"/>
                <a:ea typeface="ＭＳ Ｐ明朝" pitchFamily="18" charset="-128"/>
              </a:rPr>
              <a:t>2 </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Br</a:t>
            </a:r>
            <a:r>
              <a:rPr lang="en-US" altLang="ja-JP" sz="2800" b="1" spc="-100" dirty="0">
                <a:latin typeface="ＭＳ Ｐ明朝" pitchFamily="18" charset="-128"/>
                <a:ea typeface="ＭＳ Ｐ明朝" pitchFamily="18" charset="-128"/>
              </a:rPr>
              <a:t>2</a:t>
            </a:r>
            <a:endParaRPr lang="en-US" altLang="ja-JP" sz="3600" b="1" spc="-100" dirty="0">
              <a:latin typeface="ＭＳ Ｐ明朝" pitchFamily="18" charset="-128"/>
              <a:ea typeface="ＭＳ Ｐ明朝" pitchFamily="18" charset="-128"/>
            </a:endParaRPr>
          </a:p>
          <a:p>
            <a:pPr>
              <a:lnSpc>
                <a:spcPct val="150000"/>
              </a:lnSpc>
              <a:tabLst>
                <a:tab pos="630238" algn="l"/>
                <a:tab pos="1250950" algn="l"/>
                <a:tab pos="2417763" algn="l"/>
                <a:tab pos="3584575" algn="l"/>
                <a:tab pos="5286375" algn="l"/>
              </a:tabLst>
            </a:pPr>
            <a:r>
              <a:rPr lang="ja-JP" altLang="en-US" sz="3600" b="1" spc="-100" dirty="0">
                <a:latin typeface="ＭＳ Ｐ明朝" pitchFamily="18" charset="-128"/>
                <a:ea typeface="ＭＳ Ｐ明朝" pitchFamily="18" charset="-128"/>
              </a:rPr>
              <a:t>３　</a:t>
            </a:r>
            <a:r>
              <a:rPr lang="en-US" altLang="ja-JP" sz="3600" b="1" spc="-100" dirty="0">
                <a:latin typeface="ＭＳ Ｐ明朝" pitchFamily="18" charset="-128"/>
                <a:ea typeface="ＭＳ Ｐ明朝" pitchFamily="18" charset="-128"/>
              </a:rPr>
              <a:t> Cl</a:t>
            </a:r>
            <a:r>
              <a:rPr lang="en-US" altLang="ja-JP" sz="2800" b="1" spc="-100" dirty="0">
                <a:latin typeface="ＭＳ Ｐ明朝" pitchFamily="18" charset="-128"/>
                <a:ea typeface="ＭＳ Ｐ明朝" pitchFamily="18" charset="-128"/>
              </a:rPr>
              <a:t>2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F</a:t>
            </a:r>
            <a:r>
              <a:rPr lang="en-US" altLang="ja-JP" sz="2800" b="1" spc="-100" dirty="0">
                <a:latin typeface="ＭＳ Ｐ明朝" pitchFamily="18" charset="-128"/>
                <a:ea typeface="ＭＳ Ｐ明朝" pitchFamily="18" charset="-128"/>
              </a:rPr>
              <a:t>2 </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Br</a:t>
            </a:r>
            <a:r>
              <a:rPr lang="en-US" altLang="ja-JP" sz="2800" b="1" spc="-100" dirty="0">
                <a:latin typeface="ＭＳ Ｐ明朝" pitchFamily="18" charset="-128"/>
                <a:ea typeface="ＭＳ Ｐ明朝" pitchFamily="18" charset="-128"/>
              </a:rPr>
              <a:t>2</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I</a:t>
            </a:r>
            <a:r>
              <a:rPr lang="en-US" altLang="ja-JP" sz="2800" b="1" spc="-100" dirty="0">
                <a:latin typeface="ＭＳ Ｐ明朝" pitchFamily="18" charset="-128"/>
                <a:ea typeface="ＭＳ Ｐ明朝" pitchFamily="18" charset="-128"/>
              </a:rPr>
              <a:t>2</a:t>
            </a:r>
            <a:endParaRPr lang="en-US" altLang="ja-JP" sz="3600" b="1" spc="-100" dirty="0">
              <a:latin typeface="ＭＳ Ｐ明朝" pitchFamily="18" charset="-128"/>
              <a:ea typeface="ＭＳ Ｐ明朝" pitchFamily="18" charset="-128"/>
            </a:endParaRPr>
          </a:p>
          <a:p>
            <a:pPr>
              <a:lnSpc>
                <a:spcPct val="150000"/>
              </a:lnSpc>
              <a:tabLst>
                <a:tab pos="630238" algn="l"/>
                <a:tab pos="1250950" algn="l"/>
                <a:tab pos="2417763" algn="l"/>
                <a:tab pos="3584575" algn="l"/>
                <a:tab pos="5286375" algn="l"/>
              </a:tabLst>
            </a:pPr>
            <a:r>
              <a:rPr lang="ja-JP" altLang="en-US" sz="3600" b="1" spc="-100" dirty="0">
                <a:latin typeface="ＭＳ Ｐ明朝" pitchFamily="18" charset="-128"/>
                <a:ea typeface="ＭＳ Ｐ明朝" pitchFamily="18" charset="-128"/>
              </a:rPr>
              <a:t>４　</a:t>
            </a:r>
            <a:r>
              <a:rPr lang="en-US" altLang="ja-JP" sz="3600" b="1" spc="-100" dirty="0">
                <a:latin typeface="ＭＳ Ｐ明朝" pitchFamily="18" charset="-128"/>
                <a:ea typeface="ＭＳ Ｐ明朝" pitchFamily="18" charset="-128"/>
              </a:rPr>
              <a:t> I</a:t>
            </a:r>
            <a:r>
              <a:rPr lang="en-US" altLang="ja-JP" sz="2800" b="1" spc="-100" dirty="0">
                <a:latin typeface="ＭＳ Ｐ明朝" pitchFamily="18" charset="-128"/>
                <a:ea typeface="ＭＳ Ｐ明朝" pitchFamily="18" charset="-128"/>
              </a:rPr>
              <a:t>2</a:t>
            </a:r>
            <a:r>
              <a:rPr lang="ja-JP" altLang="en-US" sz="2800" b="1" spc="-100" dirty="0">
                <a:latin typeface="ＭＳ Ｐ明朝" pitchFamily="18" charset="-128"/>
                <a:ea typeface="ＭＳ Ｐ明朝" pitchFamily="18" charset="-128"/>
              </a:rPr>
              <a:t>　</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Br</a:t>
            </a:r>
            <a:r>
              <a:rPr lang="en-US" altLang="ja-JP" sz="2800" b="1" spc="-100" dirty="0">
                <a:latin typeface="ＭＳ Ｐ明朝" pitchFamily="18" charset="-128"/>
                <a:ea typeface="ＭＳ Ｐ明朝" pitchFamily="18" charset="-128"/>
              </a:rPr>
              <a:t>2</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Cl</a:t>
            </a:r>
            <a:r>
              <a:rPr lang="en-US" altLang="ja-JP" sz="2800" b="1" spc="-100" dirty="0">
                <a:latin typeface="ＭＳ Ｐ明朝" pitchFamily="18" charset="-128"/>
                <a:ea typeface="ＭＳ Ｐ明朝" pitchFamily="18" charset="-128"/>
              </a:rPr>
              <a:t>2 </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F</a:t>
            </a:r>
            <a:r>
              <a:rPr lang="en-US" altLang="ja-JP" sz="2800" b="1" spc="-100" dirty="0">
                <a:latin typeface="ＭＳ Ｐ明朝" pitchFamily="18" charset="-128"/>
                <a:ea typeface="ＭＳ Ｐ明朝" pitchFamily="18" charset="-128"/>
              </a:rPr>
              <a:t>2</a:t>
            </a:r>
            <a:endParaRPr lang="en-US" altLang="ja-JP" sz="3600" b="1" spc="-100" dirty="0">
              <a:latin typeface="ＭＳ Ｐ明朝" pitchFamily="18" charset="-128"/>
              <a:ea typeface="ＭＳ Ｐ明朝" pitchFamily="18" charset="-128"/>
            </a:endParaRPr>
          </a:p>
        </p:txBody>
      </p:sp>
      <p:sp>
        <p:nvSpPr>
          <p:cNvPr id="9" name="正方形/長方形 8"/>
          <p:cNvSpPr/>
          <p:nvPr/>
        </p:nvSpPr>
        <p:spPr>
          <a:xfrm>
            <a:off x="1475656" y="3356992"/>
            <a:ext cx="4968552" cy="61929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459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286</a:t>
            </a:fld>
            <a:endParaRPr lang="en-US" altLang="ja-JP"/>
          </a:p>
        </p:txBody>
      </p:sp>
      <p:sp>
        <p:nvSpPr>
          <p:cNvPr id="4" name="テキスト ボックス 3"/>
          <p:cNvSpPr txBox="1"/>
          <p:nvPr/>
        </p:nvSpPr>
        <p:spPr>
          <a:xfrm>
            <a:off x="150619" y="188640"/>
            <a:ext cx="8712015" cy="3226524"/>
          </a:xfrm>
          <a:prstGeom prst="rect">
            <a:avLst/>
          </a:prstGeom>
          <a:noFill/>
        </p:spPr>
        <p:txBody>
          <a:bodyPr wrap="square" rtlCol="0">
            <a:spAutoFit/>
          </a:bodyPr>
          <a:lstStyle/>
          <a:p>
            <a:pPr marL="357188" indent="-357188">
              <a:spcAft>
                <a:spcPts val="1000"/>
              </a:spcAft>
            </a:pPr>
            <a:r>
              <a:rPr lang="ja-JP" altLang="en-US" sz="2600" dirty="0"/>
              <a:t>・ハロゲンは、原子番号の小さいものほど水と反応しやすい。</a:t>
            </a:r>
            <a:endParaRPr kumimoji="1" lang="en-US" altLang="ja-JP" sz="2600" dirty="0">
              <a:latin typeface="ＭＳ Ｐ明朝" pitchFamily="18" charset="-128"/>
              <a:ea typeface="ＭＳ Ｐ明朝" pitchFamily="18" charset="-128"/>
            </a:endParaRPr>
          </a:p>
          <a:p>
            <a:pPr marL="357188" indent="-357188">
              <a:spcAft>
                <a:spcPts val="1000"/>
              </a:spcAft>
            </a:pPr>
            <a:r>
              <a:rPr lang="ja-JP" altLang="en-US" sz="2600" dirty="0"/>
              <a:t>・塩素、臭素、ヨウ素の単体はすべて二原子分子からなる。</a:t>
            </a:r>
            <a:endParaRPr lang="en-US" altLang="ja-JP" sz="2600" dirty="0"/>
          </a:p>
          <a:p>
            <a:pPr marL="357188" indent="-357188">
              <a:spcAft>
                <a:spcPts val="1000"/>
              </a:spcAft>
            </a:pPr>
            <a:r>
              <a:rPr lang="ja-JP" altLang="en-US" sz="2600" dirty="0"/>
              <a:t>・酸化力：　　　　</a:t>
            </a:r>
            <a:r>
              <a:rPr lang="en-US" altLang="ja-JP" sz="2800" dirty="0"/>
              <a:t>F</a:t>
            </a:r>
            <a:r>
              <a:rPr lang="en-US" altLang="ja-JP" sz="2800" baseline="-25000" dirty="0"/>
              <a:t>2</a:t>
            </a:r>
            <a:r>
              <a:rPr lang="ja-JP" altLang="en-US" sz="2800" dirty="0"/>
              <a:t>　＞　</a:t>
            </a:r>
            <a:r>
              <a:rPr lang="en-US" altLang="ja-JP" sz="2800" dirty="0"/>
              <a:t>Cl</a:t>
            </a:r>
            <a:r>
              <a:rPr lang="en-US" altLang="ja-JP" sz="2800" baseline="-25000" dirty="0"/>
              <a:t>2</a:t>
            </a:r>
            <a:r>
              <a:rPr lang="ja-JP" altLang="en-US" sz="2800" dirty="0"/>
              <a:t>　＞　</a:t>
            </a:r>
            <a:r>
              <a:rPr lang="en-US" altLang="ja-JP" sz="2800" dirty="0"/>
              <a:t>Br</a:t>
            </a:r>
            <a:r>
              <a:rPr lang="en-US" altLang="ja-JP" sz="2800" baseline="-25000" dirty="0"/>
              <a:t>2</a:t>
            </a:r>
            <a:r>
              <a:rPr lang="ja-JP" altLang="en-US" sz="2800" dirty="0"/>
              <a:t>　＞　</a:t>
            </a:r>
            <a:r>
              <a:rPr lang="en-US" altLang="ja-JP" sz="2800" dirty="0"/>
              <a:t>I</a:t>
            </a:r>
            <a:r>
              <a:rPr lang="en-US" altLang="ja-JP" sz="2800" baseline="-25000" dirty="0"/>
              <a:t>2</a:t>
            </a:r>
            <a:endParaRPr kumimoji="1" lang="en-US" altLang="ja-JP" sz="2600" dirty="0"/>
          </a:p>
          <a:p>
            <a:pPr marL="357188" indent="-357188">
              <a:spcAft>
                <a:spcPts val="1000"/>
              </a:spcAft>
            </a:pPr>
            <a:r>
              <a:rPr lang="ja-JP" altLang="en-US" sz="2600" dirty="0"/>
              <a:t>・</a:t>
            </a:r>
            <a:r>
              <a:rPr lang="ja-JP" altLang="en-US" sz="2800" dirty="0"/>
              <a:t>沸点・融点：　</a:t>
            </a:r>
            <a:r>
              <a:rPr lang="en-US" altLang="ja-JP" sz="2800" dirty="0"/>
              <a:t>F</a:t>
            </a:r>
            <a:r>
              <a:rPr lang="en-US" altLang="ja-JP" sz="2800" baseline="-25000" dirty="0"/>
              <a:t>2</a:t>
            </a:r>
            <a:r>
              <a:rPr lang="ja-JP" altLang="en-US" sz="2800" dirty="0"/>
              <a:t>　＜　</a:t>
            </a:r>
            <a:r>
              <a:rPr lang="en-US" altLang="ja-JP" sz="2800" dirty="0"/>
              <a:t>Cl</a:t>
            </a:r>
            <a:r>
              <a:rPr lang="en-US" altLang="ja-JP" sz="2800" baseline="-25000" dirty="0"/>
              <a:t>2</a:t>
            </a:r>
            <a:r>
              <a:rPr lang="ja-JP" altLang="en-US" sz="2800" dirty="0"/>
              <a:t>　＜　</a:t>
            </a:r>
            <a:r>
              <a:rPr lang="en-US" altLang="ja-JP" sz="2800" dirty="0"/>
              <a:t>Br2</a:t>
            </a:r>
            <a:r>
              <a:rPr lang="ja-JP" altLang="en-US" sz="2800" dirty="0"/>
              <a:t>　＜　</a:t>
            </a:r>
            <a:r>
              <a:rPr lang="en-US" altLang="ja-JP" sz="2800" dirty="0"/>
              <a:t>I</a:t>
            </a:r>
            <a:r>
              <a:rPr lang="en-US" altLang="ja-JP" sz="2800" baseline="-25000" dirty="0"/>
              <a:t>2</a:t>
            </a:r>
          </a:p>
          <a:p>
            <a:pPr marL="357188" indent="-357188">
              <a:spcAft>
                <a:spcPts val="1000"/>
              </a:spcAft>
            </a:pPr>
            <a:r>
              <a:rPr lang="ja-JP" altLang="en-US" sz="2600" dirty="0"/>
              <a:t>・</a:t>
            </a:r>
            <a:r>
              <a:rPr lang="ja-JP" altLang="en-US" sz="2800" dirty="0"/>
              <a:t>臭素は常温で赤褐色の液体である。</a:t>
            </a:r>
            <a:endParaRPr lang="en-US" altLang="ja-JP" sz="2800" dirty="0"/>
          </a:p>
          <a:p>
            <a:pPr marL="357188" indent="-357188">
              <a:spcAft>
                <a:spcPts val="1000"/>
              </a:spcAft>
            </a:pPr>
            <a:r>
              <a:rPr lang="ja-JP" altLang="en-US" sz="2800" dirty="0">
                <a:latin typeface="ＭＳ Ｐ明朝" pitchFamily="18" charset="-128"/>
                <a:ea typeface="ＭＳ Ｐ明朝" pitchFamily="18" charset="-128"/>
              </a:rPr>
              <a:t>・</a:t>
            </a:r>
            <a:r>
              <a:rPr lang="ja-JP" altLang="en-US" sz="2800" dirty="0">
                <a:latin typeface="ＭＳ Ｐゴシック" panose="020B0600070205080204" pitchFamily="50" charset="-128"/>
                <a:ea typeface="ＭＳ Ｐゴシック" panose="020B0600070205080204" pitchFamily="50" charset="-128"/>
              </a:rPr>
              <a:t>臭化水素：強酸　　　　フッ化水素：弱酸</a:t>
            </a:r>
            <a:endParaRPr lang="en-US" altLang="ja-JP" sz="2600" dirty="0">
              <a:latin typeface="ＭＳ Ｐゴシック" panose="020B0600070205080204" pitchFamily="50" charset="-128"/>
              <a:ea typeface="ＭＳ Ｐゴシック" panose="020B0600070205080204" pitchFamily="50" charset="-128"/>
            </a:endParaRPr>
          </a:p>
        </p:txBody>
      </p:sp>
      <p:pic>
        <p:nvPicPr>
          <p:cNvPr id="5122" name="Picture 2" descr="http://blog.donaldo-plan.com/wp-content/uploads/2013-04-30_17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355304"/>
            <a:ext cx="5524165" cy="343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43654"/>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287</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問４０</a:t>
            </a:r>
          </a:p>
        </p:txBody>
      </p:sp>
      <p:sp>
        <p:nvSpPr>
          <p:cNvPr id="7" name="テキスト ボックス 6"/>
          <p:cNvSpPr txBox="1"/>
          <p:nvPr/>
        </p:nvSpPr>
        <p:spPr>
          <a:xfrm>
            <a:off x="636149" y="1196752"/>
            <a:ext cx="8075865" cy="1077218"/>
          </a:xfrm>
          <a:prstGeom prst="rect">
            <a:avLst/>
          </a:prstGeom>
          <a:noFill/>
        </p:spPr>
        <p:txBody>
          <a:bodyPr wrap="square" rtlCol="0">
            <a:spAutoFit/>
          </a:bodyPr>
          <a:lstStyle/>
          <a:p>
            <a:r>
              <a:rPr kumimoji="1" lang="ja-JP" altLang="en-US" sz="3200" dirty="0"/>
              <a:t>以下のうち、</a:t>
            </a:r>
            <a:r>
              <a:rPr kumimoji="1" lang="ja-JP" altLang="en-US" sz="3200" u="sng" dirty="0"/>
              <a:t>芳香族炭化水素でないもの</a:t>
            </a:r>
            <a:r>
              <a:rPr kumimoji="1" lang="ja-JP" altLang="en-US" sz="3200" dirty="0"/>
              <a:t>を一つ選び、その番号を解答欄に記入しなさい。</a:t>
            </a:r>
          </a:p>
        </p:txBody>
      </p:sp>
      <p:sp>
        <p:nvSpPr>
          <p:cNvPr id="8" name="テキスト ボックス 7"/>
          <p:cNvSpPr txBox="1"/>
          <p:nvPr/>
        </p:nvSpPr>
        <p:spPr>
          <a:xfrm>
            <a:off x="1475656" y="3212976"/>
            <a:ext cx="4671472" cy="2554545"/>
          </a:xfrm>
          <a:prstGeom prst="rect">
            <a:avLst/>
          </a:prstGeom>
          <a:noFill/>
        </p:spPr>
        <p:txBody>
          <a:bodyPr wrap="none" rtlCol="0">
            <a:spAutoFit/>
          </a:bodyPr>
          <a:lstStyle/>
          <a:p>
            <a:r>
              <a:rPr kumimoji="1" lang="ja-JP" altLang="en-US" sz="4000" dirty="0">
                <a:latin typeface="+mn-ea"/>
                <a:ea typeface="+mn-ea"/>
              </a:rPr>
              <a:t>１　ホルムアルデヒド</a:t>
            </a:r>
            <a:endParaRPr kumimoji="1" lang="en-US" altLang="ja-JP" sz="4000" dirty="0">
              <a:latin typeface="+mn-ea"/>
              <a:ea typeface="+mn-ea"/>
            </a:endParaRPr>
          </a:p>
          <a:p>
            <a:r>
              <a:rPr lang="ja-JP" altLang="en-US" sz="4000" dirty="0">
                <a:latin typeface="+mn-ea"/>
                <a:ea typeface="+mn-ea"/>
              </a:rPr>
              <a:t>２　トルエン</a:t>
            </a:r>
            <a:endParaRPr lang="en-US" altLang="ja-JP" sz="4000" dirty="0">
              <a:latin typeface="ＭＳ Ｐ明朝" pitchFamily="18" charset="-128"/>
              <a:ea typeface="ＭＳ Ｐ明朝" pitchFamily="18" charset="-128"/>
            </a:endParaRPr>
          </a:p>
          <a:p>
            <a:r>
              <a:rPr lang="ja-JP" altLang="en-US" sz="4000" dirty="0">
                <a:latin typeface="+mn-ea"/>
                <a:ea typeface="+mn-ea"/>
              </a:rPr>
              <a:t>３　安息香酸</a:t>
            </a:r>
            <a:endParaRPr lang="en-US" altLang="ja-JP" sz="4000" dirty="0">
              <a:latin typeface="ＭＳ 明朝" pitchFamily="17" charset="-128"/>
              <a:ea typeface="ＭＳ 明朝" pitchFamily="17" charset="-128"/>
            </a:endParaRPr>
          </a:p>
          <a:p>
            <a:r>
              <a:rPr lang="ja-JP" altLang="en-US" sz="4000" dirty="0">
                <a:latin typeface="+mn-ea"/>
              </a:rPr>
              <a:t>４　フェノール</a:t>
            </a:r>
            <a:endParaRPr kumimoji="1" lang="ja-JP" altLang="en-US" sz="4000" dirty="0">
              <a:latin typeface="ＭＳ Ｐ明朝" pitchFamily="18" charset="-128"/>
              <a:ea typeface="ＭＳ Ｐ明朝" pitchFamily="18" charset="-128"/>
            </a:endParaRPr>
          </a:p>
        </p:txBody>
      </p:sp>
      <p:sp>
        <p:nvSpPr>
          <p:cNvPr id="9" name="正方形/長方形 8"/>
          <p:cNvSpPr/>
          <p:nvPr/>
        </p:nvSpPr>
        <p:spPr>
          <a:xfrm>
            <a:off x="1475656" y="3284984"/>
            <a:ext cx="4824536" cy="59742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863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5FCA54A-96D1-4FD6-8FC2-53DECE44703B}"/>
              </a:ext>
            </a:extLst>
          </p:cNvPr>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a:extLst>
              <a:ext uri="{FF2B5EF4-FFF2-40B4-BE49-F238E27FC236}">
                <a16:creationId xmlns:a16="http://schemas.microsoft.com/office/drawing/2014/main" id="{FE196F78-B961-438B-A620-9219D7E37949}"/>
              </a:ext>
            </a:extLst>
          </p:cNvPr>
          <p:cNvSpPr>
            <a:spLocks noGrp="1"/>
          </p:cNvSpPr>
          <p:nvPr>
            <p:ph type="sldNum" sz="quarter" idx="12"/>
          </p:nvPr>
        </p:nvSpPr>
        <p:spPr/>
        <p:txBody>
          <a:bodyPr/>
          <a:lstStyle/>
          <a:p>
            <a:pPr>
              <a:defRPr/>
            </a:pPr>
            <a:fld id="{932DFECD-DFEF-4472-8401-E574EC170895}" type="slidenum">
              <a:rPr lang="en-US" altLang="ja-JP" smtClean="0"/>
              <a:pPr>
                <a:defRPr/>
              </a:pPr>
              <a:t>288</a:t>
            </a:fld>
            <a:endParaRPr lang="en-US" altLang="ja-JP"/>
          </a:p>
        </p:txBody>
      </p:sp>
      <p:sp>
        <p:nvSpPr>
          <p:cNvPr id="4" name="正方形/長方形 3">
            <a:extLst>
              <a:ext uri="{FF2B5EF4-FFF2-40B4-BE49-F238E27FC236}">
                <a16:creationId xmlns:a16="http://schemas.microsoft.com/office/drawing/2014/main" id="{A9F1EB2E-C23A-4B90-8C47-4D7F8DEAA2BC}"/>
              </a:ext>
            </a:extLst>
          </p:cNvPr>
          <p:cNvSpPr/>
          <p:nvPr/>
        </p:nvSpPr>
        <p:spPr>
          <a:xfrm>
            <a:off x="107504" y="188640"/>
            <a:ext cx="1930337" cy="400110"/>
          </a:xfrm>
          <a:prstGeom prst="rect">
            <a:avLst/>
          </a:prstGeom>
        </p:spPr>
        <p:txBody>
          <a:bodyPr wrap="none">
            <a:spAutoFit/>
          </a:bodyPr>
          <a:lstStyle/>
          <a:p>
            <a:r>
              <a:rPr lang="ja-JP" altLang="ja-JP" sz="2000" b="1" dirty="0">
                <a:highlight>
                  <a:srgbClr val="00FF00"/>
                </a:highlight>
                <a:ea typeface="ＭＳ Ｐゴシック"/>
              </a:rPr>
              <a:t>脂肪族と芳香族</a:t>
            </a:r>
            <a:endParaRPr lang="ja-JP" altLang="en-US" sz="2000" dirty="0"/>
          </a:p>
        </p:txBody>
      </p:sp>
      <p:sp>
        <p:nvSpPr>
          <p:cNvPr id="7" name="正方形/長方形 6">
            <a:extLst>
              <a:ext uri="{FF2B5EF4-FFF2-40B4-BE49-F238E27FC236}">
                <a16:creationId xmlns:a16="http://schemas.microsoft.com/office/drawing/2014/main" id="{91F1ECD7-9BE6-4267-9CFD-27A56E60427E}"/>
              </a:ext>
            </a:extLst>
          </p:cNvPr>
          <p:cNvSpPr/>
          <p:nvPr/>
        </p:nvSpPr>
        <p:spPr>
          <a:xfrm>
            <a:off x="1259632" y="692695"/>
            <a:ext cx="7832915" cy="830997"/>
          </a:xfrm>
          <a:prstGeom prst="rect">
            <a:avLst/>
          </a:prstGeom>
        </p:spPr>
        <p:txBody>
          <a:bodyPr wrap="square">
            <a:spAutoFit/>
          </a:bodyPr>
          <a:lstStyle/>
          <a:p>
            <a:r>
              <a:rPr lang="ja-JP" altLang="ja-JP" b="1" dirty="0">
                <a:solidFill>
                  <a:srgbClr val="FF0000"/>
                </a:solidFill>
                <a:ea typeface="ＭＳ Ｐゴシック"/>
              </a:rPr>
              <a:t>ベンゼン環</a:t>
            </a:r>
            <a:r>
              <a:rPr lang="ja-JP" altLang="ja-JP" sz="1600" b="1" dirty="0">
                <a:ea typeface="ＭＳ Ｐゴシック"/>
              </a:rPr>
              <a:t>（</a:t>
            </a:r>
            <a:r>
              <a:rPr lang="en-US" altLang="ja-JP" sz="1600" b="1" dirty="0">
                <a:ea typeface="ＭＳ Ｐゴシック"/>
              </a:rPr>
              <a:t>6</a:t>
            </a:r>
            <a:r>
              <a:rPr lang="ja-JP" altLang="ja-JP" sz="1600" b="1" dirty="0">
                <a:ea typeface="ＭＳ Ｐゴシック"/>
              </a:rPr>
              <a:t>個の炭素原子からなる特殊な環状構造）</a:t>
            </a:r>
            <a:r>
              <a:rPr lang="ja-JP" altLang="ja-JP" b="1" dirty="0">
                <a:ea typeface="ＭＳ Ｐゴシック"/>
              </a:rPr>
              <a:t>を分子中に含む有機化合物を</a:t>
            </a:r>
            <a:r>
              <a:rPr lang="ja-JP" altLang="ja-JP" b="1" dirty="0">
                <a:solidFill>
                  <a:srgbClr val="FF0000"/>
                </a:solidFill>
                <a:ea typeface="ＭＳ Ｐゴシック"/>
              </a:rPr>
              <a:t>芳香族</a:t>
            </a:r>
            <a:r>
              <a:rPr lang="ja-JP" altLang="ja-JP" b="1" dirty="0">
                <a:ea typeface="ＭＳ Ｐゴシック"/>
              </a:rPr>
              <a:t>、それ以外を</a:t>
            </a:r>
            <a:r>
              <a:rPr lang="ja-JP" altLang="ja-JP" b="1" dirty="0">
                <a:solidFill>
                  <a:srgbClr val="FF0000"/>
                </a:solidFill>
                <a:ea typeface="ＭＳ Ｐゴシック"/>
              </a:rPr>
              <a:t>脂肪族</a:t>
            </a:r>
            <a:r>
              <a:rPr lang="ja-JP" altLang="ja-JP" b="1" dirty="0">
                <a:ea typeface="ＭＳ Ｐゴシック"/>
              </a:rPr>
              <a:t>という。</a:t>
            </a:r>
            <a:endParaRPr lang="ja-JP" altLang="en-US" dirty="0"/>
          </a:p>
        </p:txBody>
      </p:sp>
      <p:pic>
        <p:nvPicPr>
          <p:cNvPr id="9" name="図 8">
            <a:extLst>
              <a:ext uri="{FF2B5EF4-FFF2-40B4-BE49-F238E27FC236}">
                <a16:creationId xmlns:a16="http://schemas.microsoft.com/office/drawing/2014/main" id="{04E0DD55-4A41-4681-AFA1-6E559039E2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766" y="585078"/>
            <a:ext cx="916906" cy="1046232"/>
          </a:xfrm>
          <a:prstGeom prst="rect">
            <a:avLst/>
          </a:prstGeom>
        </p:spPr>
      </p:pic>
      <p:sp>
        <p:nvSpPr>
          <p:cNvPr id="10" name="テキスト ボックス 9">
            <a:extLst>
              <a:ext uri="{FF2B5EF4-FFF2-40B4-BE49-F238E27FC236}">
                <a16:creationId xmlns:a16="http://schemas.microsoft.com/office/drawing/2014/main" id="{787C123F-443B-4E29-BDB9-066E0A934309}"/>
              </a:ext>
            </a:extLst>
          </p:cNvPr>
          <p:cNvSpPr txBox="1"/>
          <p:nvPr/>
        </p:nvSpPr>
        <p:spPr>
          <a:xfrm>
            <a:off x="719138" y="2132856"/>
            <a:ext cx="2462534" cy="461665"/>
          </a:xfrm>
          <a:prstGeom prst="rect">
            <a:avLst/>
          </a:prstGeom>
          <a:noFill/>
        </p:spPr>
        <p:txBody>
          <a:bodyPr wrap="none" rtlCol="0">
            <a:spAutoFit/>
          </a:bodyPr>
          <a:lstStyle/>
          <a:p>
            <a:r>
              <a:rPr kumimoji="1" lang="ja-JP" altLang="en-US" dirty="0"/>
              <a:t>ホルムアルデヒド</a:t>
            </a:r>
          </a:p>
        </p:txBody>
      </p:sp>
      <p:pic>
        <p:nvPicPr>
          <p:cNvPr id="2050" name="Picture 2" descr="ホルムアルデヒドの構造式">
            <a:extLst>
              <a:ext uri="{FF2B5EF4-FFF2-40B4-BE49-F238E27FC236}">
                <a16:creationId xmlns:a16="http://schemas.microsoft.com/office/drawing/2014/main" id="{F3739912-A970-4FFB-B02F-B20008053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708920"/>
            <a:ext cx="952500" cy="904875"/>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531E701B-6139-4DAF-8317-C7412A8FBB43}"/>
              </a:ext>
            </a:extLst>
          </p:cNvPr>
          <p:cNvSpPr txBox="1"/>
          <p:nvPr/>
        </p:nvSpPr>
        <p:spPr>
          <a:xfrm>
            <a:off x="5332189" y="1988840"/>
            <a:ext cx="1260281" cy="461665"/>
          </a:xfrm>
          <a:prstGeom prst="rect">
            <a:avLst/>
          </a:prstGeom>
          <a:noFill/>
        </p:spPr>
        <p:txBody>
          <a:bodyPr wrap="none" rtlCol="0">
            <a:spAutoFit/>
          </a:bodyPr>
          <a:lstStyle/>
          <a:p>
            <a:r>
              <a:rPr kumimoji="1" lang="ja-JP" altLang="en-US" dirty="0"/>
              <a:t>トルエン</a:t>
            </a:r>
          </a:p>
        </p:txBody>
      </p:sp>
      <p:pic>
        <p:nvPicPr>
          <p:cNvPr id="2052" name="Picture 4" descr="https://upload.wikimedia.org/wikipedia/commons/thumb/0/07/Toluene_acsv.svg/80px-Toluene_acsv.svg.png">
            <a:extLst>
              <a:ext uri="{FF2B5EF4-FFF2-40B4-BE49-F238E27FC236}">
                <a16:creationId xmlns:a16="http://schemas.microsoft.com/office/drawing/2014/main" id="{2A95CA14-7DF4-474C-AE51-8A9C271E8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6446" y="2348880"/>
            <a:ext cx="1065754" cy="1625275"/>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4826835E-50F4-45D4-9772-7AA414E682D7}"/>
              </a:ext>
            </a:extLst>
          </p:cNvPr>
          <p:cNvSpPr/>
          <p:nvPr/>
        </p:nvSpPr>
        <p:spPr>
          <a:xfrm>
            <a:off x="1103669" y="4369474"/>
            <a:ext cx="1415772" cy="461665"/>
          </a:xfrm>
          <a:prstGeom prst="rect">
            <a:avLst/>
          </a:prstGeom>
        </p:spPr>
        <p:txBody>
          <a:bodyPr wrap="none">
            <a:spAutoFit/>
          </a:bodyPr>
          <a:lstStyle/>
          <a:p>
            <a:r>
              <a:rPr lang="ja-JP" altLang="en-US" dirty="0"/>
              <a:t>安息香酸</a:t>
            </a:r>
          </a:p>
        </p:txBody>
      </p:sp>
      <p:pic>
        <p:nvPicPr>
          <p:cNvPr id="2054" name="Picture 6" descr="https://upload.wikimedia.org/wikipedia/commons/thumb/0/0d/Benzoes%C3%A4ure.svg/110px-Benzoes%C3%A4ure.svg.png">
            <a:extLst>
              <a:ext uri="{FF2B5EF4-FFF2-40B4-BE49-F238E27FC236}">
                <a16:creationId xmlns:a16="http://schemas.microsoft.com/office/drawing/2014/main" id="{6E1C893A-764E-49B6-82B8-66DC561591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6530" y="5029200"/>
            <a:ext cx="1047750" cy="1524000"/>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A87EC542-4161-454D-90E7-43D5B005010F}"/>
              </a:ext>
            </a:extLst>
          </p:cNvPr>
          <p:cNvSpPr/>
          <p:nvPr/>
        </p:nvSpPr>
        <p:spPr>
          <a:xfrm>
            <a:off x="5139859" y="4335487"/>
            <a:ext cx="1484702" cy="461665"/>
          </a:xfrm>
          <a:prstGeom prst="rect">
            <a:avLst/>
          </a:prstGeom>
        </p:spPr>
        <p:txBody>
          <a:bodyPr wrap="none">
            <a:spAutoFit/>
          </a:bodyPr>
          <a:lstStyle/>
          <a:p>
            <a:r>
              <a:rPr lang="ja-JP" altLang="en-US" dirty="0"/>
              <a:t>フェノール</a:t>
            </a:r>
          </a:p>
        </p:txBody>
      </p:sp>
      <p:pic>
        <p:nvPicPr>
          <p:cNvPr id="2056" name="Picture 8" descr="https://upload.wikimedia.org/wikipedia/commons/thumb/8/8b/Phenol2.svg/75px-Phenol2.svg.png">
            <a:extLst>
              <a:ext uri="{FF2B5EF4-FFF2-40B4-BE49-F238E27FC236}">
                <a16:creationId xmlns:a16="http://schemas.microsoft.com/office/drawing/2014/main" id="{DCF8CEF2-ECFD-4B0C-A96F-2532F1B26E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2135" y="5031027"/>
            <a:ext cx="818057" cy="1494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18501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289</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平成３０年度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問２６</a:t>
            </a:r>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lang="ja-JP" altLang="en-US" sz="3200" dirty="0"/>
              <a:t>以下の物質の組み合わせのうち、互いに異性体であるものを一つ選び、その番号を解答欄に記入しなさい。</a:t>
            </a:r>
            <a:endParaRPr kumimoji="1" lang="ja-JP" altLang="en-US" sz="4000" dirty="0"/>
          </a:p>
        </p:txBody>
      </p:sp>
      <p:sp>
        <p:nvSpPr>
          <p:cNvPr id="8" name="テキスト ボックス 7"/>
          <p:cNvSpPr txBox="1"/>
          <p:nvPr/>
        </p:nvSpPr>
        <p:spPr>
          <a:xfrm>
            <a:off x="827584" y="3284984"/>
            <a:ext cx="7228583" cy="2554545"/>
          </a:xfrm>
          <a:prstGeom prst="rect">
            <a:avLst/>
          </a:prstGeom>
          <a:noFill/>
        </p:spPr>
        <p:txBody>
          <a:bodyPr wrap="square" rtlCol="0">
            <a:spAutoFit/>
          </a:bodyPr>
          <a:lstStyle/>
          <a:p>
            <a:r>
              <a:rPr kumimoji="1" lang="ja-JP" altLang="en-US" sz="4000" dirty="0">
                <a:latin typeface="+mn-ea"/>
                <a:ea typeface="+mn-ea"/>
              </a:rPr>
              <a:t>１　</a:t>
            </a:r>
            <a:r>
              <a:rPr lang="ja-JP" altLang="en-US" sz="4000" dirty="0">
                <a:latin typeface="+mn-ea"/>
                <a:ea typeface="+mn-ea"/>
              </a:rPr>
              <a:t>アセチレンとアセトン</a:t>
            </a:r>
            <a:endParaRPr lang="en-US" altLang="ja-JP" sz="4000" dirty="0">
              <a:latin typeface="+mn-ea"/>
              <a:ea typeface="+mn-ea"/>
            </a:endParaRPr>
          </a:p>
          <a:p>
            <a:r>
              <a:rPr lang="ja-JP" altLang="en-US" sz="4000" dirty="0">
                <a:latin typeface="+mn-ea"/>
                <a:ea typeface="+mn-ea"/>
              </a:rPr>
              <a:t>２　エタノールとジメチルエーテル</a:t>
            </a:r>
            <a:endParaRPr lang="en-US" altLang="ja-JP" sz="4000" dirty="0">
              <a:latin typeface="ＭＳ Ｐ明朝" pitchFamily="18" charset="-128"/>
              <a:ea typeface="ＭＳ Ｐ明朝" pitchFamily="18" charset="-128"/>
            </a:endParaRPr>
          </a:p>
          <a:p>
            <a:r>
              <a:rPr lang="ja-JP" altLang="en-US" sz="4000" dirty="0">
                <a:latin typeface="+mn-ea"/>
                <a:ea typeface="+mn-ea"/>
              </a:rPr>
              <a:t>３　エチレンとプロピレン</a:t>
            </a:r>
            <a:endParaRPr lang="en-US" altLang="ja-JP" sz="4000" dirty="0">
              <a:latin typeface="+mn-ea"/>
              <a:ea typeface="+mn-ea"/>
            </a:endParaRPr>
          </a:p>
          <a:p>
            <a:r>
              <a:rPr lang="ja-JP" altLang="en-US" sz="4000" dirty="0">
                <a:latin typeface="+mn-ea"/>
              </a:rPr>
              <a:t>４　プロパンとブタン</a:t>
            </a:r>
            <a:endParaRPr lang="en-US" altLang="ja-JP" sz="4000" dirty="0">
              <a:latin typeface="+mn-ea"/>
              <a:ea typeface="+mn-ea"/>
            </a:endParaRPr>
          </a:p>
        </p:txBody>
      </p:sp>
      <p:sp>
        <p:nvSpPr>
          <p:cNvPr id="9" name="正方形/長方形 8"/>
          <p:cNvSpPr/>
          <p:nvPr/>
        </p:nvSpPr>
        <p:spPr>
          <a:xfrm>
            <a:off x="827583" y="3986192"/>
            <a:ext cx="7228583" cy="57606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037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29</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問２９</a:t>
            </a:r>
          </a:p>
        </p:txBody>
      </p:sp>
      <p:sp>
        <p:nvSpPr>
          <p:cNvPr id="7" name="テキスト ボックス 6"/>
          <p:cNvSpPr txBox="1"/>
          <p:nvPr/>
        </p:nvSpPr>
        <p:spPr>
          <a:xfrm>
            <a:off x="683568" y="1109691"/>
            <a:ext cx="7920880" cy="2062103"/>
          </a:xfrm>
          <a:prstGeom prst="rect">
            <a:avLst/>
          </a:prstGeom>
          <a:noFill/>
        </p:spPr>
        <p:txBody>
          <a:bodyPr wrap="square" rtlCol="0">
            <a:spAutoFit/>
          </a:bodyPr>
          <a:lstStyle/>
          <a:p>
            <a:r>
              <a:rPr kumimoji="1" lang="ja-JP" altLang="en-US" sz="3200" dirty="0"/>
              <a:t>エーテル類の特性を表す原子団（官能基）に対応する化学式として、正しいものを下から一つ選び、その番号を解答欄に記入しなさい。</a:t>
            </a:r>
            <a:endParaRPr kumimoji="1" lang="en-US" altLang="ja-JP" sz="3200" dirty="0"/>
          </a:p>
          <a:p>
            <a:r>
              <a:rPr lang="ja-JP" altLang="en-US" sz="3200" dirty="0"/>
              <a:t>なお、Ｒ及びＲ</a:t>
            </a:r>
            <a:r>
              <a:rPr lang="en-US" altLang="ja-JP" sz="3200" dirty="0"/>
              <a:t>’</a:t>
            </a:r>
            <a:r>
              <a:rPr lang="ja-JP" altLang="en-US" sz="3200" dirty="0"/>
              <a:t> はアルキル基とする。</a:t>
            </a:r>
            <a:endParaRPr kumimoji="1" lang="ja-JP" altLang="en-US" sz="3200" dirty="0"/>
          </a:p>
        </p:txBody>
      </p:sp>
      <p:sp>
        <p:nvSpPr>
          <p:cNvPr id="8" name="テキスト ボックス 7"/>
          <p:cNvSpPr txBox="1"/>
          <p:nvPr/>
        </p:nvSpPr>
        <p:spPr>
          <a:xfrm>
            <a:off x="1870796" y="3356992"/>
            <a:ext cx="5588389" cy="3046988"/>
          </a:xfrm>
          <a:prstGeom prst="rect">
            <a:avLst/>
          </a:prstGeom>
          <a:noFill/>
        </p:spPr>
        <p:txBody>
          <a:bodyPr wrap="none" rtlCol="0">
            <a:spAutoFit/>
          </a:bodyPr>
          <a:lstStyle/>
          <a:p>
            <a:r>
              <a:rPr kumimoji="1" lang="ja-JP" altLang="en-US" sz="4800" b="1" dirty="0">
                <a:latin typeface="+mn-ea"/>
                <a:ea typeface="+mn-ea"/>
              </a:rPr>
              <a:t>１　</a:t>
            </a:r>
            <a:r>
              <a:rPr kumimoji="1" lang="ja-JP" altLang="en-US" sz="4800" b="1" dirty="0">
                <a:latin typeface="ＭＳ Ｐ明朝" pitchFamily="18" charset="-128"/>
                <a:ea typeface="ＭＳ Ｐ明朝" pitchFamily="18" charset="-128"/>
              </a:rPr>
              <a:t>Ｒ－ＯＨ</a:t>
            </a:r>
            <a:endParaRPr kumimoji="1" lang="en-US" altLang="ja-JP" sz="4800" b="1" dirty="0">
              <a:latin typeface="ＭＳ Ｐ明朝" pitchFamily="18" charset="-128"/>
              <a:ea typeface="ＭＳ Ｐ明朝" pitchFamily="18" charset="-128"/>
            </a:endParaRPr>
          </a:p>
          <a:p>
            <a:r>
              <a:rPr lang="ja-JP" altLang="en-US" sz="4800" b="1" dirty="0">
                <a:latin typeface="+mn-ea"/>
                <a:ea typeface="+mn-ea"/>
              </a:rPr>
              <a:t>２　</a:t>
            </a:r>
            <a:r>
              <a:rPr lang="ja-JP" altLang="en-US" sz="4800" b="1" dirty="0">
                <a:latin typeface="ＭＳ Ｐ明朝" pitchFamily="18" charset="-128"/>
                <a:ea typeface="ＭＳ Ｐ明朝" pitchFamily="18" charset="-128"/>
              </a:rPr>
              <a:t>Ｒ－Ｏ－Ｒ</a:t>
            </a:r>
            <a:r>
              <a:rPr lang="en-US" altLang="ja-JP" sz="4800" b="1" dirty="0">
                <a:latin typeface="ＭＳ Ｐ明朝" pitchFamily="18" charset="-128"/>
                <a:ea typeface="ＭＳ Ｐ明朝" pitchFamily="18" charset="-128"/>
              </a:rPr>
              <a:t>’</a:t>
            </a:r>
          </a:p>
          <a:p>
            <a:r>
              <a:rPr lang="ja-JP" altLang="en-US" sz="4800" b="1" dirty="0">
                <a:latin typeface="+mn-ea"/>
                <a:ea typeface="+mn-ea"/>
              </a:rPr>
              <a:t>３　</a:t>
            </a:r>
            <a:r>
              <a:rPr lang="ja-JP" altLang="en-US" sz="4800" b="1" dirty="0">
                <a:latin typeface="ＭＳ 明朝" pitchFamily="17" charset="-128"/>
                <a:ea typeface="ＭＳ 明朝" pitchFamily="17" charset="-128"/>
              </a:rPr>
              <a:t>Ｒ－ＣＨＯ</a:t>
            </a:r>
            <a:endParaRPr lang="en-US" altLang="ja-JP" sz="4800" b="1" dirty="0">
              <a:latin typeface="ＭＳ 明朝" pitchFamily="17" charset="-128"/>
              <a:ea typeface="ＭＳ 明朝" pitchFamily="17" charset="-128"/>
            </a:endParaRPr>
          </a:p>
          <a:p>
            <a:r>
              <a:rPr lang="ja-JP" altLang="en-US" sz="4800" b="1" dirty="0">
                <a:latin typeface="+mn-ea"/>
              </a:rPr>
              <a:t>４　</a:t>
            </a:r>
            <a:r>
              <a:rPr lang="ja-JP" altLang="en-US" sz="4800" b="1" dirty="0">
                <a:latin typeface="ＭＳ Ｐ明朝" pitchFamily="18" charset="-128"/>
                <a:ea typeface="ＭＳ Ｐ明朝" pitchFamily="18" charset="-128"/>
              </a:rPr>
              <a:t>Ｒ－ＣＯ－Ｏ－Ｒ</a:t>
            </a:r>
            <a:r>
              <a:rPr lang="en-US" altLang="ja-JP" sz="4800" b="1" dirty="0">
                <a:latin typeface="ＭＳ Ｐ明朝" pitchFamily="18" charset="-128"/>
                <a:ea typeface="ＭＳ Ｐ明朝" pitchFamily="18" charset="-128"/>
              </a:rPr>
              <a:t>’</a:t>
            </a:r>
            <a:endParaRPr kumimoji="1" lang="ja-JP" altLang="en-US" sz="4800" b="1" dirty="0">
              <a:latin typeface="ＭＳ Ｐ明朝" pitchFamily="18" charset="-128"/>
              <a:ea typeface="ＭＳ Ｐ明朝" pitchFamily="18" charset="-128"/>
            </a:endParaRPr>
          </a:p>
        </p:txBody>
      </p:sp>
      <p:sp>
        <p:nvSpPr>
          <p:cNvPr id="9" name="正方形/長方形 8"/>
          <p:cNvSpPr/>
          <p:nvPr/>
        </p:nvSpPr>
        <p:spPr>
          <a:xfrm>
            <a:off x="1835696" y="4149080"/>
            <a:ext cx="4320480" cy="73140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095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290</a:t>
            </a:fld>
            <a:endParaRPr lang="en-US" altLang="ja-JP"/>
          </a:p>
        </p:txBody>
      </p:sp>
      <p:sp>
        <p:nvSpPr>
          <p:cNvPr id="8" name="テキスト ボックス 7"/>
          <p:cNvSpPr txBox="1"/>
          <p:nvPr/>
        </p:nvSpPr>
        <p:spPr>
          <a:xfrm>
            <a:off x="431946" y="52661"/>
            <a:ext cx="8424936" cy="1077218"/>
          </a:xfrm>
          <a:prstGeom prst="rect">
            <a:avLst/>
          </a:prstGeom>
          <a:noFill/>
        </p:spPr>
        <p:txBody>
          <a:bodyPr wrap="square" rtlCol="0">
            <a:spAutoFit/>
          </a:bodyPr>
          <a:lstStyle/>
          <a:p>
            <a:pPr marL="1614488" indent="-1614488"/>
            <a:r>
              <a:rPr lang="ja-JP" altLang="en-US" sz="3600" dirty="0">
                <a:latin typeface="+mn-ea"/>
                <a:ea typeface="+mn-ea"/>
              </a:rPr>
              <a:t>異性体：</a:t>
            </a:r>
            <a:r>
              <a:rPr lang="ja-JP" altLang="en-US" sz="2800" dirty="0">
                <a:latin typeface="+mn-ea"/>
                <a:ea typeface="+mn-ea"/>
              </a:rPr>
              <a:t>同じ数、同じ種類の原子を持っているが、違う構造をしている物質のこと。</a:t>
            </a:r>
            <a:endParaRPr kumimoji="1" lang="ja-JP" altLang="en-US" sz="2800" dirty="0">
              <a:latin typeface="+mn-ea"/>
              <a:ea typeface="+mn-ea"/>
            </a:endParaRPr>
          </a:p>
        </p:txBody>
      </p:sp>
      <p:sp>
        <p:nvSpPr>
          <p:cNvPr id="4" name="正方形/長方形 3">
            <a:extLst>
              <a:ext uri="{FF2B5EF4-FFF2-40B4-BE49-F238E27FC236}">
                <a16:creationId xmlns:a16="http://schemas.microsoft.com/office/drawing/2014/main" id="{BC4B6D7C-C9F8-487B-B76C-37B2453066B0}"/>
              </a:ext>
            </a:extLst>
          </p:cNvPr>
          <p:cNvSpPr/>
          <p:nvPr/>
        </p:nvSpPr>
        <p:spPr>
          <a:xfrm>
            <a:off x="827584" y="1273405"/>
            <a:ext cx="7848872" cy="461665"/>
          </a:xfrm>
          <a:prstGeom prst="rect">
            <a:avLst/>
          </a:prstGeom>
        </p:spPr>
        <p:txBody>
          <a:bodyPr wrap="square">
            <a:spAutoFit/>
          </a:bodyPr>
          <a:lstStyle/>
          <a:p>
            <a:r>
              <a:rPr lang="ja-JP" altLang="en-US" dirty="0">
                <a:latin typeface="+mn-ea"/>
              </a:rPr>
              <a:t>２　　　エタノール　　　と　　　　ジメチルエーテル</a:t>
            </a:r>
            <a:endParaRPr lang="en-US" altLang="ja-JP" dirty="0">
              <a:latin typeface="ＭＳ Ｐ明朝" pitchFamily="18" charset="-128"/>
              <a:ea typeface="ＭＳ Ｐ明朝" pitchFamily="18" charset="-128"/>
            </a:endParaRPr>
          </a:p>
        </p:txBody>
      </p:sp>
      <p:pic>
        <p:nvPicPr>
          <p:cNvPr id="1030" name="Picture 6" descr="「ジメチルエーテル」の画像検索結果">
            <a:extLst>
              <a:ext uri="{FF2B5EF4-FFF2-40B4-BE49-F238E27FC236}">
                <a16:creationId xmlns:a16="http://schemas.microsoft.com/office/drawing/2014/main" id="{AC318206-F381-4B60-A13C-61A56C641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011" y="1641983"/>
            <a:ext cx="1956048" cy="11736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エタノール 構造式」の画像検索結果">
            <a:extLst>
              <a:ext uri="{FF2B5EF4-FFF2-40B4-BE49-F238E27FC236}">
                <a16:creationId xmlns:a16="http://schemas.microsoft.com/office/drawing/2014/main" id="{9ED9D4E4-E558-413D-B201-94E0D366AD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603625"/>
            <a:ext cx="1898592" cy="1173629"/>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EFEDB48A-45AF-4533-8417-94EB8F9C5051}"/>
              </a:ext>
            </a:extLst>
          </p:cNvPr>
          <p:cNvSpPr/>
          <p:nvPr/>
        </p:nvSpPr>
        <p:spPr>
          <a:xfrm>
            <a:off x="-16817" y="3053701"/>
            <a:ext cx="4461478" cy="461665"/>
          </a:xfrm>
          <a:prstGeom prst="rect">
            <a:avLst/>
          </a:prstGeom>
        </p:spPr>
        <p:txBody>
          <a:bodyPr wrap="none">
            <a:spAutoFit/>
          </a:bodyPr>
          <a:lstStyle/>
          <a:p>
            <a:r>
              <a:rPr lang="ja-JP" altLang="en-US" dirty="0">
                <a:latin typeface="+mn-ea"/>
              </a:rPr>
              <a:t>１　アセチレン　　　と　　　アセトン</a:t>
            </a:r>
            <a:endParaRPr lang="en-US" altLang="ja-JP" dirty="0">
              <a:latin typeface="+mn-ea"/>
            </a:endParaRPr>
          </a:p>
        </p:txBody>
      </p:sp>
      <p:pic>
        <p:nvPicPr>
          <p:cNvPr id="7" name="図 6">
            <a:extLst>
              <a:ext uri="{FF2B5EF4-FFF2-40B4-BE49-F238E27FC236}">
                <a16:creationId xmlns:a16="http://schemas.microsoft.com/office/drawing/2014/main" id="{C5C12DD4-4812-446D-BAC2-37D909BC5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46" y="3807719"/>
            <a:ext cx="1990476" cy="371429"/>
          </a:xfrm>
          <a:prstGeom prst="rect">
            <a:avLst/>
          </a:prstGeom>
        </p:spPr>
      </p:pic>
      <p:pic>
        <p:nvPicPr>
          <p:cNvPr id="1038" name="Picture 14" descr="「アセトン 構造式」の画像検索結果">
            <a:extLst>
              <a:ext uri="{FF2B5EF4-FFF2-40B4-BE49-F238E27FC236}">
                <a16:creationId xmlns:a16="http://schemas.microsoft.com/office/drawing/2014/main" id="{5BFF6326-8908-4D22-BDE5-35B095957A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0664" y="3447456"/>
            <a:ext cx="2200554" cy="1173629"/>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B19120FF-6B20-40E3-82AD-8A107D59A829}"/>
              </a:ext>
            </a:extLst>
          </p:cNvPr>
          <p:cNvSpPr/>
          <p:nvPr/>
        </p:nvSpPr>
        <p:spPr>
          <a:xfrm>
            <a:off x="0" y="4766088"/>
            <a:ext cx="4690708" cy="461665"/>
          </a:xfrm>
          <a:prstGeom prst="rect">
            <a:avLst/>
          </a:prstGeom>
        </p:spPr>
        <p:txBody>
          <a:bodyPr wrap="none">
            <a:spAutoFit/>
          </a:bodyPr>
          <a:lstStyle/>
          <a:p>
            <a:r>
              <a:rPr lang="ja-JP" altLang="en-US" dirty="0">
                <a:latin typeface="+mn-ea"/>
              </a:rPr>
              <a:t>３　エチレン　　　　と　　　プロピレン</a:t>
            </a:r>
            <a:endParaRPr lang="en-US" altLang="ja-JP" dirty="0">
              <a:latin typeface="+mn-ea"/>
            </a:endParaRPr>
          </a:p>
        </p:txBody>
      </p:sp>
      <p:pic>
        <p:nvPicPr>
          <p:cNvPr id="1040" name="Picture 16" descr="エチレン,構造式,ウィキペディア,qqme9839,ルール,上下,H-C-H">
            <a:extLst>
              <a:ext uri="{FF2B5EF4-FFF2-40B4-BE49-F238E27FC236}">
                <a16:creationId xmlns:a16="http://schemas.microsoft.com/office/drawing/2014/main" id="{15C9A24A-B548-4F7F-88EE-60141937BA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138" y="5293825"/>
            <a:ext cx="1373255" cy="128944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upload.wikimedia.org/wikipedia/commons/d/d1/Propylene.PNG">
            <a:extLst>
              <a:ext uri="{FF2B5EF4-FFF2-40B4-BE49-F238E27FC236}">
                <a16:creationId xmlns:a16="http://schemas.microsoft.com/office/drawing/2014/main" id="{68C1400F-78F7-432B-AD52-A619910C09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832" y="5182937"/>
            <a:ext cx="1605864" cy="1605864"/>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0FABC53F-0E70-48E3-9368-1FEE07DC0E5F}"/>
              </a:ext>
            </a:extLst>
          </p:cNvPr>
          <p:cNvSpPr/>
          <p:nvPr/>
        </p:nvSpPr>
        <p:spPr>
          <a:xfrm>
            <a:off x="5212268" y="3717032"/>
            <a:ext cx="1502334" cy="1938992"/>
          </a:xfrm>
          <a:prstGeom prst="rect">
            <a:avLst/>
          </a:prstGeom>
        </p:spPr>
        <p:txBody>
          <a:bodyPr wrap="none">
            <a:spAutoFit/>
          </a:bodyPr>
          <a:lstStyle/>
          <a:p>
            <a:r>
              <a:rPr lang="ja-JP" altLang="en-US" dirty="0">
                <a:latin typeface="+mn-ea"/>
              </a:rPr>
              <a:t>４</a:t>
            </a:r>
            <a:endParaRPr lang="en-US" altLang="ja-JP" dirty="0">
              <a:latin typeface="+mn-ea"/>
            </a:endParaRPr>
          </a:p>
          <a:p>
            <a:r>
              <a:rPr lang="ja-JP" altLang="en-US" dirty="0">
                <a:latin typeface="+mn-ea"/>
              </a:rPr>
              <a:t>　プロパン</a:t>
            </a:r>
            <a:endParaRPr lang="en-US" altLang="ja-JP" dirty="0">
              <a:latin typeface="+mn-ea"/>
            </a:endParaRPr>
          </a:p>
          <a:p>
            <a:endParaRPr lang="en-US" altLang="ja-JP" dirty="0">
              <a:latin typeface="+mn-ea"/>
            </a:endParaRPr>
          </a:p>
          <a:p>
            <a:endParaRPr lang="en-US" altLang="ja-JP" dirty="0">
              <a:latin typeface="+mn-ea"/>
            </a:endParaRPr>
          </a:p>
          <a:p>
            <a:r>
              <a:rPr lang="ja-JP" altLang="en-US" dirty="0">
                <a:latin typeface="+mn-ea"/>
              </a:rPr>
              <a:t>　　ブタン</a:t>
            </a:r>
            <a:endParaRPr lang="en-US" altLang="ja-JP" dirty="0">
              <a:latin typeface="+mn-ea"/>
            </a:endParaRPr>
          </a:p>
        </p:txBody>
      </p:sp>
      <p:pic>
        <p:nvPicPr>
          <p:cNvPr id="1044" name="Picture 20" descr="「プロパン構造式」の画像検索結果">
            <a:extLst>
              <a:ext uri="{FF2B5EF4-FFF2-40B4-BE49-F238E27FC236}">
                <a16:creationId xmlns:a16="http://schemas.microsoft.com/office/drawing/2014/main" id="{16038D4D-DA08-4159-BADA-0AD3AA4D061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3717032"/>
            <a:ext cx="1858801" cy="109195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ブタン構造式」の画像検索結果">
            <a:extLst>
              <a:ext uri="{FF2B5EF4-FFF2-40B4-BE49-F238E27FC236}">
                <a16:creationId xmlns:a16="http://schemas.microsoft.com/office/drawing/2014/main" id="{8B72319F-BB7A-4217-9CCE-44CD3B2C3CE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89590" y="4981203"/>
            <a:ext cx="2232132" cy="107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544909"/>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291</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平成３０年度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問２７</a:t>
            </a:r>
          </a:p>
        </p:txBody>
      </p:sp>
      <p:sp>
        <p:nvSpPr>
          <p:cNvPr id="7" name="テキスト ボックス 6"/>
          <p:cNvSpPr txBox="1"/>
          <p:nvPr/>
        </p:nvSpPr>
        <p:spPr>
          <a:xfrm>
            <a:off x="636149" y="1196752"/>
            <a:ext cx="8075865" cy="707886"/>
          </a:xfrm>
          <a:prstGeom prst="rect">
            <a:avLst/>
          </a:prstGeom>
          <a:noFill/>
        </p:spPr>
        <p:txBody>
          <a:bodyPr wrap="square" rtlCol="0">
            <a:spAutoFit/>
          </a:bodyPr>
          <a:lstStyle/>
          <a:p>
            <a:r>
              <a:rPr lang="ja-JP" altLang="en-US" sz="2000" dirty="0"/>
              <a:t>原子の構造に関する以下の記述の正誤について、正しい組み合わせを下から一つ選び、その番号を解答欄に記入しなさい。</a:t>
            </a:r>
            <a:endParaRPr kumimoji="1" lang="ja-JP" altLang="en-US" sz="2000" dirty="0"/>
          </a:p>
        </p:txBody>
      </p:sp>
      <p:sp>
        <p:nvSpPr>
          <p:cNvPr id="8" name="テキスト ボックス 7"/>
          <p:cNvSpPr txBox="1"/>
          <p:nvPr/>
        </p:nvSpPr>
        <p:spPr>
          <a:xfrm>
            <a:off x="957708" y="2058128"/>
            <a:ext cx="7228583" cy="2308324"/>
          </a:xfrm>
          <a:prstGeom prst="rect">
            <a:avLst/>
          </a:prstGeom>
          <a:noFill/>
        </p:spPr>
        <p:txBody>
          <a:bodyPr wrap="square" rtlCol="0">
            <a:spAutoFit/>
          </a:bodyPr>
          <a:lstStyle/>
          <a:p>
            <a:pPr marL="360363" indent="-360363"/>
            <a:r>
              <a:rPr lang="ja-JP" altLang="en-US" dirty="0"/>
              <a:t>ア 原子の中心には原子核がある。</a:t>
            </a:r>
            <a:endParaRPr lang="en-US" altLang="ja-JP" dirty="0"/>
          </a:p>
          <a:p>
            <a:pPr marL="360363" indent="-360363"/>
            <a:r>
              <a:rPr lang="ja-JP" altLang="en-US" dirty="0"/>
              <a:t>イ 原子核は正の電気を帯びた陽子と負の電気を帯びた電子からできている。</a:t>
            </a:r>
            <a:endParaRPr lang="en-US" altLang="ja-JP" dirty="0"/>
          </a:p>
          <a:p>
            <a:pPr marL="360363" indent="-360363"/>
            <a:r>
              <a:rPr lang="ja-JP" altLang="en-US" dirty="0"/>
              <a:t>ウ 中性子は電気を帯びていない。</a:t>
            </a:r>
            <a:endParaRPr lang="en-US" altLang="ja-JP" dirty="0"/>
          </a:p>
          <a:p>
            <a:pPr marL="360363" indent="-360363"/>
            <a:r>
              <a:rPr lang="ja-JP" altLang="en-US" dirty="0"/>
              <a:t>エ 原子では、電子の数と陽子の数は異なり、電気的に中性ではない。</a:t>
            </a:r>
            <a:endParaRPr lang="en-US" altLang="ja-JP" sz="4000" dirty="0">
              <a:latin typeface="+mn-ea"/>
              <a:ea typeface="+mn-ea"/>
            </a:endParaRPr>
          </a:p>
        </p:txBody>
      </p:sp>
      <p:graphicFrame>
        <p:nvGraphicFramePr>
          <p:cNvPr id="10" name="表 9">
            <a:extLst>
              <a:ext uri="{FF2B5EF4-FFF2-40B4-BE49-F238E27FC236}">
                <a16:creationId xmlns:a16="http://schemas.microsoft.com/office/drawing/2014/main" id="{6889D0FD-0A24-49D7-A773-6B924AEABD5E}"/>
              </a:ext>
            </a:extLst>
          </p:cNvPr>
          <p:cNvGraphicFramePr>
            <a:graphicFrameLocks noGrp="1"/>
          </p:cNvGraphicFramePr>
          <p:nvPr>
            <p:extLst>
              <p:ext uri="{D42A27DB-BD31-4B8C-83A1-F6EECF244321}">
                <p14:modId xmlns:p14="http://schemas.microsoft.com/office/powerpoint/2010/main" val="1559241081"/>
              </p:ext>
            </p:extLst>
          </p:nvPr>
        </p:nvGraphicFramePr>
        <p:xfrm>
          <a:off x="1581108" y="4470653"/>
          <a:ext cx="5693752" cy="1981200"/>
        </p:xfrm>
        <a:graphic>
          <a:graphicData uri="http://schemas.openxmlformats.org/drawingml/2006/table">
            <a:tbl>
              <a:tblPr firstRow="1" bandRow="1">
                <a:tableStyleId>{0505E3EF-67EA-436B-97B2-0124C06EBD24}</a:tableStyleId>
              </a:tblPr>
              <a:tblGrid>
                <a:gridCol w="21602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301264">
                  <a:extLst>
                    <a:ext uri="{9D8B030D-6E8A-4147-A177-3AD203B41FA5}">
                      <a16:colId xmlns:a16="http://schemas.microsoft.com/office/drawing/2014/main" val="2273554222"/>
                    </a:ext>
                  </a:extLst>
                </a:gridCol>
              </a:tblGrid>
              <a:tr h="370840">
                <a:tc>
                  <a:txBody>
                    <a:bodyPr/>
                    <a:lstStyle/>
                    <a:p>
                      <a:pPr algn="ctr"/>
                      <a:endParaRPr kumimoji="1" lang="ja-JP"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kumimoji="1" lang="ja-JP" altLang="en-US" sz="2000" b="1" dirty="0"/>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kumimoji="1" lang="ja-JP" altLang="en-US" sz="2000" b="1" dirty="0"/>
                        <a:t>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kumimoji="1" lang="ja-JP" altLang="en-US" sz="2000" b="1" dirty="0"/>
                        <a:t>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kumimoji="1" lang="ja-JP" altLang="en-US" sz="2000" b="1" dirty="0"/>
                        <a:t>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1" name="正方形/長方形 10">
            <a:extLst>
              <a:ext uri="{FF2B5EF4-FFF2-40B4-BE49-F238E27FC236}">
                <a16:creationId xmlns:a16="http://schemas.microsoft.com/office/drawing/2014/main" id="{AB0F34CD-B607-451A-BB40-793DEE604DB9}"/>
              </a:ext>
            </a:extLst>
          </p:cNvPr>
          <p:cNvSpPr/>
          <p:nvPr/>
        </p:nvSpPr>
        <p:spPr>
          <a:xfrm>
            <a:off x="1581108" y="5279077"/>
            <a:ext cx="5693752" cy="40326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288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D3A1771-4402-470C-AF49-1BA49C4209C4}"/>
              </a:ext>
            </a:extLst>
          </p:cNvPr>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a:extLst>
              <a:ext uri="{FF2B5EF4-FFF2-40B4-BE49-F238E27FC236}">
                <a16:creationId xmlns:a16="http://schemas.microsoft.com/office/drawing/2014/main" id="{72981D9E-3277-4F29-8E19-F751DD96BB9D}"/>
              </a:ext>
            </a:extLst>
          </p:cNvPr>
          <p:cNvSpPr>
            <a:spLocks noGrp="1"/>
          </p:cNvSpPr>
          <p:nvPr>
            <p:ph type="sldNum" sz="quarter" idx="12"/>
          </p:nvPr>
        </p:nvSpPr>
        <p:spPr/>
        <p:txBody>
          <a:bodyPr/>
          <a:lstStyle/>
          <a:p>
            <a:pPr>
              <a:defRPr/>
            </a:pPr>
            <a:fld id="{932DFECD-DFEF-4472-8401-E574EC170895}" type="slidenum">
              <a:rPr lang="en-US" altLang="ja-JP" smtClean="0"/>
              <a:pPr>
                <a:defRPr/>
              </a:pPr>
              <a:t>292</a:t>
            </a:fld>
            <a:endParaRPr lang="en-US" altLang="ja-JP"/>
          </a:p>
        </p:txBody>
      </p:sp>
      <p:sp>
        <p:nvSpPr>
          <p:cNvPr id="4" name="正方形/長方形 3">
            <a:extLst>
              <a:ext uri="{FF2B5EF4-FFF2-40B4-BE49-F238E27FC236}">
                <a16:creationId xmlns:a16="http://schemas.microsoft.com/office/drawing/2014/main" id="{E4B36F1B-8B01-474F-88EC-092D655F08A8}"/>
              </a:ext>
            </a:extLst>
          </p:cNvPr>
          <p:cNvSpPr/>
          <p:nvPr/>
        </p:nvSpPr>
        <p:spPr>
          <a:xfrm>
            <a:off x="611560" y="908720"/>
            <a:ext cx="8280920" cy="3970318"/>
          </a:xfrm>
          <a:prstGeom prst="rect">
            <a:avLst/>
          </a:prstGeom>
        </p:spPr>
        <p:txBody>
          <a:bodyPr wrap="square">
            <a:spAutoFit/>
          </a:bodyPr>
          <a:lstStyle/>
          <a:p>
            <a:pPr marL="360363" indent="-360363"/>
            <a:r>
              <a:rPr lang="ja-JP" altLang="en-US" sz="2800" dirty="0"/>
              <a:t>ア 原子の中心には原子核がある。</a:t>
            </a:r>
            <a:endParaRPr lang="en-US" altLang="ja-JP" sz="2800" dirty="0"/>
          </a:p>
          <a:p>
            <a:pPr marL="360363" indent="-360363"/>
            <a:endParaRPr lang="en-US" altLang="ja-JP" sz="2800" dirty="0"/>
          </a:p>
          <a:p>
            <a:pPr marL="360363" indent="-360363"/>
            <a:r>
              <a:rPr lang="ja-JP" altLang="en-US" sz="2800" dirty="0"/>
              <a:t>イ 原子核は正の電気を帯びた</a:t>
            </a:r>
            <a:r>
              <a:rPr lang="ja-JP" altLang="en-US" sz="2800" dirty="0">
                <a:solidFill>
                  <a:srgbClr val="FF0000"/>
                </a:solidFill>
              </a:rPr>
              <a:t>陽子</a:t>
            </a:r>
            <a:r>
              <a:rPr lang="ja-JP" altLang="en-US" sz="2800" dirty="0"/>
              <a:t>と電気を帯びていない</a:t>
            </a:r>
            <a:r>
              <a:rPr lang="ja-JP" altLang="en-US" sz="2800" dirty="0">
                <a:solidFill>
                  <a:srgbClr val="FF0000"/>
                </a:solidFill>
              </a:rPr>
              <a:t>中性子</a:t>
            </a:r>
            <a:r>
              <a:rPr lang="ja-JP" altLang="en-US" sz="2800" dirty="0"/>
              <a:t>からできている。</a:t>
            </a:r>
            <a:endParaRPr lang="en-US" altLang="ja-JP" sz="2800" dirty="0"/>
          </a:p>
          <a:p>
            <a:pPr marL="360363" indent="-360363"/>
            <a:endParaRPr lang="en-US" altLang="ja-JP" sz="2800" dirty="0"/>
          </a:p>
          <a:p>
            <a:pPr marL="360363" indent="-360363"/>
            <a:r>
              <a:rPr lang="ja-JP" altLang="en-US" sz="2800" dirty="0"/>
              <a:t>ウ 中性子は電気を帯びていない。</a:t>
            </a:r>
            <a:endParaRPr lang="en-US" altLang="ja-JP" sz="2800" dirty="0"/>
          </a:p>
          <a:p>
            <a:pPr marL="360363" indent="-360363"/>
            <a:endParaRPr lang="en-US" altLang="ja-JP" sz="2800" dirty="0"/>
          </a:p>
          <a:p>
            <a:pPr marL="360363" indent="-360363"/>
            <a:r>
              <a:rPr lang="ja-JP" altLang="en-US" sz="2800" dirty="0"/>
              <a:t>エ 原子では、電子の数と陽子の数は</a:t>
            </a:r>
            <a:r>
              <a:rPr lang="ja-JP" altLang="en-US" sz="2800" dirty="0">
                <a:solidFill>
                  <a:srgbClr val="FF0000"/>
                </a:solidFill>
              </a:rPr>
              <a:t>同一</a:t>
            </a:r>
            <a:r>
              <a:rPr lang="ja-JP" altLang="en-US" sz="2800" dirty="0"/>
              <a:t>で、電気的に</a:t>
            </a:r>
            <a:r>
              <a:rPr lang="ja-JP" altLang="en-US" sz="2800" dirty="0">
                <a:solidFill>
                  <a:srgbClr val="FF0000"/>
                </a:solidFill>
              </a:rPr>
              <a:t>中性</a:t>
            </a:r>
            <a:r>
              <a:rPr lang="ja-JP" altLang="en-US" sz="2800" dirty="0"/>
              <a:t>である。</a:t>
            </a:r>
            <a:endParaRPr lang="en-US" altLang="ja-JP" sz="4400" dirty="0">
              <a:latin typeface="+mn-ea"/>
            </a:endParaRPr>
          </a:p>
        </p:txBody>
      </p:sp>
    </p:spTree>
    <p:extLst>
      <p:ext uri="{BB962C8B-B14F-4D97-AF65-F5344CB8AC3E}">
        <p14:creationId xmlns:p14="http://schemas.microsoft.com/office/powerpoint/2010/main" val="265093888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293</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平成３０年度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問２８</a:t>
            </a:r>
          </a:p>
        </p:txBody>
      </p:sp>
      <p:sp>
        <p:nvSpPr>
          <p:cNvPr id="7" name="テキスト ボックス 6"/>
          <p:cNvSpPr txBox="1"/>
          <p:nvPr/>
        </p:nvSpPr>
        <p:spPr>
          <a:xfrm>
            <a:off x="179512" y="1268760"/>
            <a:ext cx="8856983" cy="2062103"/>
          </a:xfrm>
          <a:prstGeom prst="rect">
            <a:avLst/>
          </a:prstGeom>
          <a:noFill/>
        </p:spPr>
        <p:txBody>
          <a:bodyPr wrap="square" rtlCol="0">
            <a:spAutoFit/>
          </a:bodyPr>
          <a:lstStyle/>
          <a:p>
            <a:r>
              <a:rPr lang="ja-JP" altLang="en-US" dirty="0"/>
              <a:t>コロイド溶液の性質に関する以下の記述について、（ 　）の中に入れるべき字句を下から一つ選び、その番号を解答欄に記入しなさい。</a:t>
            </a:r>
          </a:p>
          <a:p>
            <a:endParaRPr lang="en-US" altLang="ja-JP" dirty="0"/>
          </a:p>
          <a:p>
            <a:r>
              <a:rPr lang="ja-JP" altLang="en-US" sz="2800" dirty="0"/>
              <a:t>コロイド溶液に横から強い光を当てると、光の通路がはっきりと観察できる。これを（　 ）という。</a:t>
            </a:r>
            <a:endParaRPr kumimoji="1" lang="ja-JP" altLang="en-US" sz="3600" dirty="0"/>
          </a:p>
        </p:txBody>
      </p:sp>
      <p:sp>
        <p:nvSpPr>
          <p:cNvPr id="8" name="テキスト ボックス 7"/>
          <p:cNvSpPr txBox="1"/>
          <p:nvPr/>
        </p:nvSpPr>
        <p:spPr>
          <a:xfrm>
            <a:off x="2156945" y="3480092"/>
            <a:ext cx="4160113" cy="2800767"/>
          </a:xfrm>
          <a:prstGeom prst="rect">
            <a:avLst/>
          </a:prstGeom>
          <a:noFill/>
        </p:spPr>
        <p:txBody>
          <a:bodyPr wrap="none" rtlCol="0">
            <a:spAutoFit/>
          </a:bodyPr>
          <a:lstStyle/>
          <a:p>
            <a:r>
              <a:rPr kumimoji="1" lang="ja-JP" altLang="en-US" sz="4400" dirty="0">
                <a:latin typeface="+mn-ea"/>
                <a:ea typeface="+mn-ea"/>
              </a:rPr>
              <a:t>１　ブラウン運動</a:t>
            </a:r>
            <a:endParaRPr kumimoji="1" lang="en-US" altLang="ja-JP" sz="4400" dirty="0">
              <a:latin typeface="+mn-ea"/>
              <a:ea typeface="+mn-ea"/>
            </a:endParaRPr>
          </a:p>
          <a:p>
            <a:r>
              <a:rPr lang="ja-JP" altLang="en-US" sz="4400" dirty="0">
                <a:latin typeface="+mn-ea"/>
                <a:ea typeface="+mn-ea"/>
              </a:rPr>
              <a:t>２　</a:t>
            </a:r>
            <a:r>
              <a:rPr lang="ja-JP" altLang="en-US" sz="4400" dirty="0">
                <a:latin typeface="+mn-ea"/>
              </a:rPr>
              <a:t>電気泳動</a:t>
            </a:r>
            <a:endParaRPr lang="en-US" altLang="ja-JP" sz="4400" dirty="0">
              <a:latin typeface="+mn-ea"/>
              <a:ea typeface="+mn-ea"/>
            </a:endParaRPr>
          </a:p>
          <a:p>
            <a:r>
              <a:rPr kumimoji="1" lang="ja-JP" altLang="en-US" sz="4400" dirty="0">
                <a:latin typeface="+mn-ea"/>
                <a:ea typeface="+mn-ea"/>
              </a:rPr>
              <a:t>３　</a:t>
            </a:r>
            <a:r>
              <a:rPr lang="ja-JP" altLang="en-US" sz="4400" dirty="0">
                <a:latin typeface="+mn-ea"/>
              </a:rPr>
              <a:t>チンダル現象</a:t>
            </a:r>
            <a:endParaRPr kumimoji="1" lang="en-US" altLang="ja-JP" sz="4400" dirty="0">
              <a:latin typeface="+mn-ea"/>
              <a:ea typeface="+mn-ea"/>
            </a:endParaRPr>
          </a:p>
          <a:p>
            <a:r>
              <a:rPr lang="ja-JP" altLang="en-US" sz="4400" dirty="0">
                <a:latin typeface="+mn-ea"/>
                <a:ea typeface="+mn-ea"/>
              </a:rPr>
              <a:t>４　凝析</a:t>
            </a:r>
            <a:endParaRPr kumimoji="1" lang="ja-JP" altLang="en-US" sz="4400" dirty="0">
              <a:latin typeface="+mn-ea"/>
              <a:ea typeface="+mn-ea"/>
            </a:endParaRPr>
          </a:p>
        </p:txBody>
      </p:sp>
      <p:sp>
        <p:nvSpPr>
          <p:cNvPr id="9" name="正方形/長方形 8"/>
          <p:cNvSpPr/>
          <p:nvPr/>
        </p:nvSpPr>
        <p:spPr>
          <a:xfrm>
            <a:off x="2051720" y="4941169"/>
            <a:ext cx="4265338" cy="57606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528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294</a:t>
            </a:fld>
            <a:endParaRPr lang="en-US" altLang="ja-JP"/>
          </a:p>
        </p:txBody>
      </p:sp>
      <p:sp>
        <p:nvSpPr>
          <p:cNvPr id="4" name="テキスト ボックス 3"/>
          <p:cNvSpPr txBox="1"/>
          <p:nvPr/>
        </p:nvSpPr>
        <p:spPr>
          <a:xfrm>
            <a:off x="323528" y="620688"/>
            <a:ext cx="8568952" cy="5509200"/>
          </a:xfrm>
          <a:prstGeom prst="rect">
            <a:avLst/>
          </a:prstGeom>
          <a:noFill/>
        </p:spPr>
        <p:txBody>
          <a:bodyPr wrap="square" rtlCol="0">
            <a:spAutoFit/>
          </a:bodyPr>
          <a:lstStyle/>
          <a:p>
            <a:pPr marL="1609725" indent="-1609725">
              <a:tabLst>
                <a:tab pos="1609725" algn="l"/>
              </a:tabLst>
            </a:pPr>
            <a:r>
              <a:rPr lang="ja-JP" altLang="en-US" sz="2200" dirty="0">
                <a:solidFill>
                  <a:srgbClr val="FF0000"/>
                </a:solidFill>
              </a:rPr>
              <a:t>チンダル現象：</a:t>
            </a:r>
            <a:r>
              <a:rPr lang="ja-JP" altLang="en-US" sz="2200" dirty="0"/>
              <a:t>コロイド溶液に横から光をあてると、コロイド粒子がが光を散乱するために光の進路が輝いて見える現象</a:t>
            </a:r>
          </a:p>
          <a:p>
            <a:pPr marL="1609725" indent="-1609725">
              <a:tabLst>
                <a:tab pos="1609725" algn="l"/>
              </a:tabLst>
            </a:pPr>
            <a:endParaRPr lang="ja-JP" altLang="en-US" sz="2200" dirty="0"/>
          </a:p>
          <a:p>
            <a:pPr marL="1609725" indent="-1609725">
              <a:tabLst>
                <a:tab pos="1609725" algn="l"/>
              </a:tabLst>
            </a:pPr>
            <a:r>
              <a:rPr lang="ja-JP" altLang="en-US" sz="2200" dirty="0">
                <a:solidFill>
                  <a:srgbClr val="FF0000"/>
                </a:solidFill>
              </a:rPr>
              <a:t>ブラウン運動：</a:t>
            </a:r>
            <a:r>
              <a:rPr lang="ja-JP" altLang="en-US" sz="2200" dirty="0"/>
              <a:t>熱運動している水分子がコロイド粒子に不規則に衝突することで起こる</a:t>
            </a:r>
          </a:p>
          <a:p>
            <a:pPr marL="1609725" indent="-1609725">
              <a:tabLst>
                <a:tab pos="1609725" algn="l"/>
              </a:tabLst>
            </a:pPr>
            <a:endParaRPr lang="ja-JP" altLang="en-US" sz="2200" dirty="0"/>
          </a:p>
          <a:p>
            <a:pPr marL="1609725" indent="-1609725">
              <a:tabLst>
                <a:tab pos="1609725" algn="l"/>
              </a:tabLst>
            </a:pPr>
            <a:r>
              <a:rPr lang="ja-JP" altLang="en-US" sz="2200" dirty="0">
                <a:solidFill>
                  <a:srgbClr val="FF0000"/>
                </a:solidFill>
              </a:rPr>
              <a:t>電気泳動：</a:t>
            </a:r>
            <a:r>
              <a:rPr lang="en-US" altLang="ja-JP" sz="2200" dirty="0"/>
              <a:t>	</a:t>
            </a:r>
            <a:r>
              <a:rPr lang="ja-JP" altLang="en-US" sz="2200" dirty="0"/>
              <a:t>コロイド溶液に正負の直流電極を入れると、コロイド粒子が自分のもつ電荷と逆の電極へ移動する現象</a:t>
            </a:r>
          </a:p>
          <a:p>
            <a:pPr marL="1609725" indent="-1609725">
              <a:tabLst>
                <a:tab pos="1609725" algn="l"/>
              </a:tabLst>
            </a:pPr>
            <a:endParaRPr lang="ja-JP" altLang="en-US" sz="2200" dirty="0"/>
          </a:p>
          <a:p>
            <a:pPr marL="1609725" indent="-1609725">
              <a:tabLst>
                <a:tab pos="1609725" algn="l"/>
              </a:tabLst>
            </a:pPr>
            <a:r>
              <a:rPr lang="ja-JP" altLang="en-US" sz="2200" dirty="0">
                <a:solidFill>
                  <a:srgbClr val="FF0000"/>
                </a:solidFill>
              </a:rPr>
              <a:t>凝析：</a:t>
            </a:r>
            <a:r>
              <a:rPr lang="en-US" altLang="ja-JP" sz="2200" dirty="0"/>
              <a:t>	</a:t>
            </a:r>
            <a:r>
              <a:rPr lang="ja-JP" altLang="en-US" sz="2200" dirty="0"/>
              <a:t>疎水コロイドに少量の電解質を加えると、電荷を帯びているコロイド粒子が電気的に中和され、大きな粒子となって沈殿する現象。</a:t>
            </a:r>
            <a:endParaRPr lang="en-US" altLang="ja-JP" sz="2200" dirty="0"/>
          </a:p>
          <a:p>
            <a:pPr marL="1609725" indent="-1609725">
              <a:tabLst>
                <a:tab pos="1609725" algn="l"/>
              </a:tabLst>
            </a:pPr>
            <a:endParaRPr lang="en-US" altLang="ja-JP" sz="2200" b="1" dirty="0">
              <a:solidFill>
                <a:srgbClr val="FF0000"/>
              </a:solidFill>
            </a:endParaRPr>
          </a:p>
          <a:p>
            <a:pPr marL="1609725" indent="-1609725">
              <a:tabLst>
                <a:tab pos="1609725" algn="l"/>
              </a:tabLst>
            </a:pPr>
            <a:r>
              <a:rPr lang="ja-JP" altLang="en-US" sz="2200" b="1" dirty="0">
                <a:solidFill>
                  <a:srgbClr val="FF0000"/>
                </a:solidFill>
              </a:rPr>
              <a:t>透析：</a:t>
            </a:r>
            <a:r>
              <a:rPr lang="en-US" altLang="ja-JP" sz="2200" dirty="0"/>
              <a:t>	</a:t>
            </a:r>
            <a:r>
              <a:rPr lang="ja-JP" altLang="en-US" sz="2200" dirty="0"/>
              <a:t>コロイド溶液を半透膜に入れ、純水に浸すと、小さい分子やイオンは外に出るがコロイドは大きく出ることができないので、コロイド溶液が精製できる。この操作を透析という。</a:t>
            </a:r>
          </a:p>
        </p:txBody>
      </p:sp>
    </p:spTree>
    <p:extLst>
      <p:ext uri="{BB962C8B-B14F-4D97-AF65-F5344CB8AC3E}">
        <p14:creationId xmlns:p14="http://schemas.microsoft.com/office/powerpoint/2010/main" val="368586517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295</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平成３０年度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問２９</a:t>
            </a:r>
          </a:p>
        </p:txBody>
      </p:sp>
      <p:sp>
        <p:nvSpPr>
          <p:cNvPr id="7" name="テキスト ボックス 6"/>
          <p:cNvSpPr txBox="1"/>
          <p:nvPr/>
        </p:nvSpPr>
        <p:spPr>
          <a:xfrm>
            <a:off x="636149" y="1052736"/>
            <a:ext cx="8075865" cy="707886"/>
          </a:xfrm>
          <a:prstGeom prst="rect">
            <a:avLst/>
          </a:prstGeom>
          <a:noFill/>
        </p:spPr>
        <p:txBody>
          <a:bodyPr wrap="square" rtlCol="0">
            <a:spAutoFit/>
          </a:bodyPr>
          <a:lstStyle/>
          <a:p>
            <a:r>
              <a:rPr lang="ja-JP" altLang="en-US" sz="2000" dirty="0"/>
              <a:t>物質の化学結合に関する以下の記述の正誤について、正しい組み合わせを下から一つ選び、その番号を解答欄に記入しなさい。</a:t>
            </a:r>
            <a:endParaRPr kumimoji="1" lang="ja-JP" altLang="en-US" sz="2000" dirty="0"/>
          </a:p>
        </p:txBody>
      </p:sp>
      <p:sp>
        <p:nvSpPr>
          <p:cNvPr id="8" name="テキスト ボックス 7"/>
          <p:cNvSpPr txBox="1"/>
          <p:nvPr/>
        </p:nvSpPr>
        <p:spPr>
          <a:xfrm>
            <a:off x="353601" y="1918115"/>
            <a:ext cx="8640960" cy="2523768"/>
          </a:xfrm>
          <a:prstGeom prst="rect">
            <a:avLst/>
          </a:prstGeom>
          <a:noFill/>
        </p:spPr>
        <p:txBody>
          <a:bodyPr wrap="square" rtlCol="0">
            <a:spAutoFit/>
          </a:bodyPr>
          <a:lstStyle/>
          <a:p>
            <a:pPr marL="360363" indent="-360363">
              <a:spcAft>
                <a:spcPts val="800"/>
              </a:spcAft>
            </a:pPr>
            <a:r>
              <a:rPr lang="ja-JP" altLang="en-US" sz="2300" dirty="0"/>
              <a:t>ア イオン結合は弱い結合であり、融点・沸点は低いものが多い。</a:t>
            </a:r>
          </a:p>
          <a:p>
            <a:pPr marL="360363" indent="-360363">
              <a:spcAft>
                <a:spcPts val="800"/>
              </a:spcAft>
            </a:pPr>
            <a:r>
              <a:rPr lang="ja-JP" altLang="en-US" sz="2300" dirty="0"/>
              <a:t>イ 非金属元素の原子間は、おもに共有結合で結ばれ、分子をつくることが多い。</a:t>
            </a:r>
          </a:p>
          <a:p>
            <a:pPr marL="360363" indent="-360363">
              <a:spcAft>
                <a:spcPts val="800"/>
              </a:spcAft>
            </a:pPr>
            <a:r>
              <a:rPr lang="ja-JP" altLang="en-US" sz="2300" dirty="0"/>
              <a:t>ウ 多数の分子が規則正しく配列してできた結晶を、分子結晶という。</a:t>
            </a:r>
          </a:p>
          <a:p>
            <a:pPr marL="360363" indent="-360363">
              <a:spcAft>
                <a:spcPts val="800"/>
              </a:spcAft>
            </a:pPr>
            <a:r>
              <a:rPr lang="ja-JP" altLang="en-US" sz="2300" dirty="0"/>
              <a:t>エ 非共有電子対をもった分子や陰イオンが配位結合してできたイオンを錯イオンという。</a:t>
            </a:r>
            <a:endParaRPr lang="en-US" altLang="ja-JP" sz="2300" dirty="0">
              <a:latin typeface="+mn-ea"/>
              <a:ea typeface="+mn-ea"/>
            </a:endParaRPr>
          </a:p>
        </p:txBody>
      </p:sp>
      <p:graphicFrame>
        <p:nvGraphicFramePr>
          <p:cNvPr id="10" name="表 9">
            <a:extLst>
              <a:ext uri="{FF2B5EF4-FFF2-40B4-BE49-F238E27FC236}">
                <a16:creationId xmlns:a16="http://schemas.microsoft.com/office/drawing/2014/main" id="{6889D0FD-0A24-49D7-A773-6B924AEABD5E}"/>
              </a:ext>
            </a:extLst>
          </p:cNvPr>
          <p:cNvGraphicFramePr>
            <a:graphicFrameLocks noGrp="1"/>
          </p:cNvGraphicFramePr>
          <p:nvPr>
            <p:extLst>
              <p:ext uri="{D42A27DB-BD31-4B8C-83A1-F6EECF244321}">
                <p14:modId xmlns:p14="http://schemas.microsoft.com/office/powerpoint/2010/main" val="3809519351"/>
              </p:ext>
            </p:extLst>
          </p:nvPr>
        </p:nvGraphicFramePr>
        <p:xfrm>
          <a:off x="1581108" y="4688160"/>
          <a:ext cx="5693752" cy="1981200"/>
        </p:xfrm>
        <a:graphic>
          <a:graphicData uri="http://schemas.openxmlformats.org/drawingml/2006/table">
            <a:tbl>
              <a:tblPr firstRow="1" bandRow="1">
                <a:tableStyleId>{0505E3EF-67EA-436B-97B2-0124C06EBD24}</a:tableStyleId>
              </a:tblPr>
              <a:tblGrid>
                <a:gridCol w="21602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301264">
                  <a:extLst>
                    <a:ext uri="{9D8B030D-6E8A-4147-A177-3AD203B41FA5}">
                      <a16:colId xmlns:a16="http://schemas.microsoft.com/office/drawing/2014/main" val="2273554222"/>
                    </a:ext>
                  </a:extLst>
                </a:gridCol>
              </a:tblGrid>
              <a:tr h="370840">
                <a:tc>
                  <a:txBody>
                    <a:bodyPr/>
                    <a:lstStyle/>
                    <a:p>
                      <a:pPr algn="ctr"/>
                      <a:endParaRPr kumimoji="1" lang="ja-JP"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kumimoji="1" lang="ja-JP" altLang="en-US" sz="2000" b="1" dirty="0"/>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kumimoji="1" lang="ja-JP" altLang="en-US" sz="2000" b="1" dirty="0"/>
                        <a:t>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kumimoji="1" lang="ja-JP" altLang="en-US" sz="2000" b="1" dirty="0"/>
                        <a:t>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kumimoji="1" lang="ja-JP" altLang="en-US" sz="2000" b="1" dirty="0"/>
                        <a:t>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1" name="正方形/長方形 10">
            <a:extLst>
              <a:ext uri="{FF2B5EF4-FFF2-40B4-BE49-F238E27FC236}">
                <a16:creationId xmlns:a16="http://schemas.microsoft.com/office/drawing/2014/main" id="{AB0F34CD-B607-451A-BB40-793DEE604DB9}"/>
              </a:ext>
            </a:extLst>
          </p:cNvPr>
          <p:cNvSpPr/>
          <p:nvPr/>
        </p:nvSpPr>
        <p:spPr>
          <a:xfrm>
            <a:off x="1581108" y="5906052"/>
            <a:ext cx="5693752" cy="40326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245F533-492F-4E92-9D4B-482BAF53DE4D}"/>
              </a:ext>
            </a:extLst>
          </p:cNvPr>
          <p:cNvSpPr/>
          <p:nvPr/>
        </p:nvSpPr>
        <p:spPr>
          <a:xfrm>
            <a:off x="4324977" y="3198168"/>
            <a:ext cx="494045" cy="461665"/>
          </a:xfrm>
          <a:prstGeom prst="rect">
            <a:avLst/>
          </a:prstGeom>
        </p:spPr>
        <p:txBody>
          <a:bodyPr wrap="none">
            <a:spAutoFit/>
          </a:bodyPr>
          <a:lstStyle/>
          <a:p>
            <a:pPr algn="ctr"/>
            <a:r>
              <a:rPr lang="ja-JP" altLang="en-US" b="1" dirty="0"/>
              <a:t>正</a:t>
            </a:r>
          </a:p>
        </p:txBody>
      </p:sp>
      <p:sp>
        <p:nvSpPr>
          <p:cNvPr id="12" name="正方形/長方形 11">
            <a:extLst>
              <a:ext uri="{FF2B5EF4-FFF2-40B4-BE49-F238E27FC236}">
                <a16:creationId xmlns:a16="http://schemas.microsoft.com/office/drawing/2014/main" id="{765A88C7-F76D-4D62-A63E-356C8284ED28}"/>
              </a:ext>
            </a:extLst>
          </p:cNvPr>
          <p:cNvSpPr/>
          <p:nvPr/>
        </p:nvSpPr>
        <p:spPr>
          <a:xfrm>
            <a:off x="4324977" y="3198168"/>
            <a:ext cx="494045" cy="461665"/>
          </a:xfrm>
          <a:prstGeom prst="rect">
            <a:avLst/>
          </a:prstGeom>
        </p:spPr>
        <p:txBody>
          <a:bodyPr wrap="none">
            <a:spAutoFit/>
          </a:bodyPr>
          <a:lstStyle/>
          <a:p>
            <a:pPr algn="ctr"/>
            <a:r>
              <a:rPr lang="ja-JP" altLang="en-US" b="1" dirty="0"/>
              <a:t>正</a:t>
            </a:r>
          </a:p>
        </p:txBody>
      </p:sp>
    </p:spTree>
    <p:extLst>
      <p:ext uri="{BB962C8B-B14F-4D97-AF65-F5344CB8AC3E}">
        <p14:creationId xmlns:p14="http://schemas.microsoft.com/office/powerpoint/2010/main" val="386202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296</a:t>
            </a:fld>
            <a:endParaRPr lang="en-US" altLang="ja-JP"/>
          </a:p>
        </p:txBody>
      </p:sp>
      <p:sp>
        <p:nvSpPr>
          <p:cNvPr id="4" name="正方形/長方形 3"/>
          <p:cNvSpPr/>
          <p:nvPr/>
        </p:nvSpPr>
        <p:spPr>
          <a:xfrm>
            <a:off x="371401" y="116632"/>
            <a:ext cx="8172400" cy="1723549"/>
          </a:xfrm>
          <a:prstGeom prst="rect">
            <a:avLst/>
          </a:prstGeom>
        </p:spPr>
        <p:txBody>
          <a:bodyPr wrap="square">
            <a:spAutoFit/>
          </a:bodyPr>
          <a:lstStyle/>
          <a:p>
            <a:r>
              <a:rPr lang="ja-JP" altLang="en-US" sz="2200" dirty="0">
                <a:latin typeface="Open Sans"/>
              </a:rPr>
              <a:t>原子間の結合は基本的に３種類（共有結合、イオン結合、金属結合）</a:t>
            </a:r>
            <a:br>
              <a:rPr lang="ja-JP" altLang="en-US" sz="2200" dirty="0"/>
            </a:br>
            <a:r>
              <a:rPr lang="ja-JP" altLang="en-US" sz="2800" dirty="0">
                <a:latin typeface="Open Sans"/>
              </a:rPr>
              <a:t>共有結合</a:t>
            </a:r>
            <a:r>
              <a:rPr lang="en-US" altLang="ja-JP" sz="2800" dirty="0">
                <a:latin typeface="Open Sans"/>
              </a:rPr>
              <a:t>	</a:t>
            </a:r>
            <a:r>
              <a:rPr lang="ja-JP" altLang="en-US" sz="2800" dirty="0">
                <a:latin typeface="Open Sans"/>
              </a:rPr>
              <a:t>＝</a:t>
            </a:r>
            <a:r>
              <a:rPr lang="en-US" altLang="ja-JP" sz="2800" dirty="0">
                <a:latin typeface="Open Sans"/>
              </a:rPr>
              <a:t>	</a:t>
            </a:r>
            <a:r>
              <a:rPr lang="ja-JP" altLang="en-US" sz="2800" dirty="0">
                <a:latin typeface="Open Sans"/>
              </a:rPr>
              <a:t>非金属＋非金属</a:t>
            </a:r>
            <a:br>
              <a:rPr lang="ja-JP" altLang="en-US" sz="2800" dirty="0">
                <a:latin typeface="Open Sans"/>
              </a:rPr>
            </a:br>
            <a:r>
              <a:rPr lang="ja-JP" altLang="en-US" sz="2800" dirty="0">
                <a:latin typeface="Open Sans"/>
              </a:rPr>
              <a:t>イオン結合</a:t>
            </a:r>
            <a:r>
              <a:rPr lang="en-US" altLang="ja-JP" sz="2800" dirty="0">
                <a:latin typeface="Open Sans"/>
              </a:rPr>
              <a:t>	</a:t>
            </a:r>
            <a:r>
              <a:rPr lang="ja-JP" altLang="en-US" sz="2800" dirty="0">
                <a:latin typeface="Open Sans"/>
              </a:rPr>
              <a:t>＝</a:t>
            </a:r>
            <a:r>
              <a:rPr lang="en-US" altLang="ja-JP" sz="2800" dirty="0">
                <a:latin typeface="Open Sans"/>
              </a:rPr>
              <a:t>	</a:t>
            </a:r>
            <a:r>
              <a:rPr lang="ja-JP" altLang="en-US" sz="2800" dirty="0">
                <a:latin typeface="Open Sans"/>
              </a:rPr>
              <a:t>非金属＋金属</a:t>
            </a:r>
            <a:br>
              <a:rPr lang="ja-JP" altLang="en-US" sz="2800" dirty="0">
                <a:latin typeface="Open Sans"/>
              </a:rPr>
            </a:br>
            <a:r>
              <a:rPr lang="ja-JP" altLang="en-US" sz="2800" dirty="0">
                <a:latin typeface="Open Sans"/>
              </a:rPr>
              <a:t>金属結合</a:t>
            </a:r>
            <a:r>
              <a:rPr lang="en-US" altLang="ja-JP" sz="2800" dirty="0">
                <a:latin typeface="Open Sans"/>
              </a:rPr>
              <a:t>	</a:t>
            </a:r>
            <a:r>
              <a:rPr lang="ja-JP" altLang="en-US" sz="2800" dirty="0">
                <a:latin typeface="Open Sans"/>
              </a:rPr>
              <a:t>＝</a:t>
            </a:r>
            <a:r>
              <a:rPr lang="en-US" altLang="ja-JP" sz="2800" dirty="0">
                <a:latin typeface="Open Sans"/>
              </a:rPr>
              <a:t>	</a:t>
            </a:r>
            <a:r>
              <a:rPr lang="ja-JP" altLang="en-US" sz="2800" dirty="0">
                <a:latin typeface="Open Sans"/>
              </a:rPr>
              <a:t>金属＋金属</a:t>
            </a:r>
            <a:endParaRPr lang="ja-JP" altLang="en-US" dirty="0"/>
          </a:p>
        </p:txBody>
      </p:sp>
      <p:sp>
        <p:nvSpPr>
          <p:cNvPr id="6" name="テキスト ボックス 5">
            <a:extLst>
              <a:ext uri="{FF2B5EF4-FFF2-40B4-BE49-F238E27FC236}">
                <a16:creationId xmlns:a16="http://schemas.microsoft.com/office/drawing/2014/main" id="{634B464D-75FB-424C-BDF3-C6ED66FDBB74}"/>
              </a:ext>
            </a:extLst>
          </p:cNvPr>
          <p:cNvSpPr txBox="1"/>
          <p:nvPr/>
        </p:nvSpPr>
        <p:spPr>
          <a:xfrm>
            <a:off x="179512" y="2708920"/>
            <a:ext cx="8640960" cy="2523768"/>
          </a:xfrm>
          <a:prstGeom prst="rect">
            <a:avLst/>
          </a:prstGeom>
          <a:noFill/>
        </p:spPr>
        <p:txBody>
          <a:bodyPr wrap="square" rtlCol="0">
            <a:spAutoFit/>
          </a:bodyPr>
          <a:lstStyle/>
          <a:p>
            <a:pPr marL="360363" indent="-360363">
              <a:spcAft>
                <a:spcPts val="800"/>
              </a:spcAft>
            </a:pPr>
            <a:r>
              <a:rPr lang="ja-JP" altLang="en-US" sz="2300" dirty="0"/>
              <a:t>ア イオン結合は</a:t>
            </a:r>
            <a:r>
              <a:rPr lang="ja-JP" altLang="en-US" sz="2300" dirty="0">
                <a:solidFill>
                  <a:srgbClr val="FF0000"/>
                </a:solidFill>
              </a:rPr>
              <a:t>強い</a:t>
            </a:r>
            <a:r>
              <a:rPr lang="ja-JP" altLang="en-US" sz="2300" dirty="0"/>
              <a:t>結合であり、融点・沸点は</a:t>
            </a:r>
            <a:r>
              <a:rPr lang="ja-JP" altLang="en-US" sz="2300" dirty="0">
                <a:solidFill>
                  <a:srgbClr val="FF0000"/>
                </a:solidFill>
              </a:rPr>
              <a:t>高い</a:t>
            </a:r>
            <a:r>
              <a:rPr lang="ja-JP" altLang="en-US" sz="2300" dirty="0"/>
              <a:t>ものが多い。</a:t>
            </a:r>
          </a:p>
          <a:p>
            <a:pPr marL="360363" indent="-360363">
              <a:spcAft>
                <a:spcPts val="800"/>
              </a:spcAft>
            </a:pPr>
            <a:r>
              <a:rPr lang="ja-JP" altLang="en-US" sz="2300" dirty="0"/>
              <a:t>イ 非金属元素の原子間は、おもに共有結合で結ばれ、分子をつくることが多い。</a:t>
            </a:r>
          </a:p>
          <a:p>
            <a:pPr marL="360363" indent="-360363">
              <a:spcAft>
                <a:spcPts val="800"/>
              </a:spcAft>
            </a:pPr>
            <a:r>
              <a:rPr lang="ja-JP" altLang="en-US" sz="2300" dirty="0"/>
              <a:t>ウ 多数の分子が規則正しく配列してできた結晶を、</a:t>
            </a:r>
            <a:r>
              <a:rPr lang="ja-JP" altLang="en-US" sz="2300" u="sng" dirty="0"/>
              <a:t>分子結晶</a:t>
            </a:r>
            <a:r>
              <a:rPr lang="ja-JP" altLang="en-US" sz="2300" dirty="0"/>
              <a:t>という。</a:t>
            </a:r>
          </a:p>
          <a:p>
            <a:pPr marL="360363" indent="-360363">
              <a:spcAft>
                <a:spcPts val="800"/>
              </a:spcAft>
            </a:pPr>
            <a:r>
              <a:rPr lang="ja-JP" altLang="en-US" sz="2300" dirty="0"/>
              <a:t>エ 非共有電子対をもった分子や陰イオンが配位結合してできたイオンを</a:t>
            </a:r>
            <a:r>
              <a:rPr lang="ja-JP" altLang="en-US" sz="2300" u="sng" dirty="0"/>
              <a:t>錯イオン</a:t>
            </a:r>
            <a:r>
              <a:rPr lang="ja-JP" altLang="en-US" sz="2300" dirty="0"/>
              <a:t>という。</a:t>
            </a:r>
            <a:endParaRPr lang="en-US" altLang="ja-JP" sz="2300" dirty="0">
              <a:latin typeface="+mn-ea"/>
              <a:ea typeface="+mn-ea"/>
            </a:endParaRPr>
          </a:p>
        </p:txBody>
      </p:sp>
    </p:spTree>
    <p:extLst>
      <p:ext uri="{BB962C8B-B14F-4D97-AF65-F5344CB8AC3E}">
        <p14:creationId xmlns:p14="http://schemas.microsoft.com/office/powerpoint/2010/main" val="2501801334"/>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297</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平成３０年度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問３０</a:t>
            </a:r>
          </a:p>
        </p:txBody>
      </p:sp>
      <p:sp>
        <p:nvSpPr>
          <p:cNvPr id="7" name="テキスト ボックス 6"/>
          <p:cNvSpPr txBox="1"/>
          <p:nvPr/>
        </p:nvSpPr>
        <p:spPr>
          <a:xfrm>
            <a:off x="179512" y="1119488"/>
            <a:ext cx="8784976" cy="830997"/>
          </a:xfrm>
          <a:prstGeom prst="rect">
            <a:avLst/>
          </a:prstGeom>
          <a:noFill/>
        </p:spPr>
        <p:txBody>
          <a:bodyPr wrap="square" rtlCol="0">
            <a:spAutoFit/>
          </a:bodyPr>
          <a:lstStyle/>
          <a:p>
            <a:r>
              <a:rPr lang="ja-JP" altLang="en-US" dirty="0"/>
              <a:t>タンパク質の性質に関する以下の記述について、（　　）の中に入れるべき字句を下から一つ選び、その番号を解答欄に記入しなさい。</a:t>
            </a:r>
            <a:endParaRPr kumimoji="1" lang="ja-JP" altLang="en-US" dirty="0"/>
          </a:p>
        </p:txBody>
      </p:sp>
      <p:sp>
        <p:nvSpPr>
          <p:cNvPr id="8" name="テキスト ボックス 7"/>
          <p:cNvSpPr txBox="1"/>
          <p:nvPr/>
        </p:nvSpPr>
        <p:spPr>
          <a:xfrm>
            <a:off x="1628052" y="3674960"/>
            <a:ext cx="5743880" cy="2554545"/>
          </a:xfrm>
          <a:prstGeom prst="rect">
            <a:avLst/>
          </a:prstGeom>
          <a:noFill/>
        </p:spPr>
        <p:txBody>
          <a:bodyPr wrap="none" rtlCol="0">
            <a:spAutoFit/>
          </a:bodyPr>
          <a:lstStyle/>
          <a:p>
            <a:r>
              <a:rPr lang="ja-JP" altLang="en-US" sz="4000" b="1" dirty="0">
                <a:latin typeface="+mn-ea"/>
                <a:ea typeface="+mn-ea"/>
              </a:rPr>
              <a:t>１ ニンヒドリン反応</a:t>
            </a:r>
          </a:p>
          <a:p>
            <a:r>
              <a:rPr lang="ja-JP" altLang="en-US" sz="4000" b="1" dirty="0">
                <a:latin typeface="+mn-ea"/>
                <a:ea typeface="+mn-ea"/>
              </a:rPr>
              <a:t>２ ビウレット反応</a:t>
            </a:r>
          </a:p>
          <a:p>
            <a:r>
              <a:rPr lang="ja-JP" altLang="en-US" sz="4000" b="1" dirty="0">
                <a:latin typeface="+mn-ea"/>
                <a:ea typeface="+mn-ea"/>
              </a:rPr>
              <a:t>３ キサントプロテイン反応</a:t>
            </a:r>
          </a:p>
          <a:p>
            <a:r>
              <a:rPr lang="ja-JP" altLang="en-US" sz="4000" b="1" dirty="0">
                <a:latin typeface="+mn-ea"/>
                <a:ea typeface="+mn-ea"/>
              </a:rPr>
              <a:t>４ 硫黄の検出反応</a:t>
            </a:r>
            <a:endParaRPr lang="en-US" altLang="ja-JP" sz="4000" b="1" dirty="0">
              <a:latin typeface="+mn-ea"/>
              <a:ea typeface="+mn-ea"/>
            </a:endParaRPr>
          </a:p>
        </p:txBody>
      </p:sp>
      <p:sp>
        <p:nvSpPr>
          <p:cNvPr id="9" name="テキスト ボックス 8"/>
          <p:cNvSpPr txBox="1"/>
          <p:nvPr/>
        </p:nvSpPr>
        <p:spPr>
          <a:xfrm>
            <a:off x="251520" y="2150937"/>
            <a:ext cx="8784976" cy="1200329"/>
          </a:xfrm>
          <a:prstGeom prst="rect">
            <a:avLst/>
          </a:prstGeom>
          <a:noFill/>
        </p:spPr>
        <p:txBody>
          <a:bodyPr wrap="square" rtlCol="0">
            <a:spAutoFit/>
          </a:bodyPr>
          <a:lstStyle/>
          <a:p>
            <a:r>
              <a:rPr lang="ja-JP" altLang="en-US" dirty="0"/>
              <a:t>分子内にベンゼン環をもつタンパク質水溶液に濃硝酸を加えて加熱すると黄色沈殿を生じ、冷却後、アンモニア水などを加えて塩基性にすると橙黄色になる。この反応を（ 　　　） という。</a:t>
            </a:r>
            <a:endParaRPr kumimoji="1" lang="ja-JP" altLang="en-US" sz="3200" dirty="0"/>
          </a:p>
        </p:txBody>
      </p:sp>
      <p:sp>
        <p:nvSpPr>
          <p:cNvPr id="10" name="正方形/長方形 9"/>
          <p:cNvSpPr/>
          <p:nvPr/>
        </p:nvSpPr>
        <p:spPr>
          <a:xfrm>
            <a:off x="1628052" y="4992237"/>
            <a:ext cx="5743880" cy="59700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067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298</a:t>
            </a:fld>
            <a:endParaRPr lang="en-US" altLang="ja-JP"/>
          </a:p>
        </p:txBody>
      </p:sp>
      <p:sp>
        <p:nvSpPr>
          <p:cNvPr id="4" name="正方形/長方形 3"/>
          <p:cNvSpPr/>
          <p:nvPr/>
        </p:nvSpPr>
        <p:spPr>
          <a:xfrm>
            <a:off x="179512" y="260648"/>
            <a:ext cx="2308645" cy="461665"/>
          </a:xfrm>
          <a:prstGeom prst="rect">
            <a:avLst/>
          </a:prstGeom>
        </p:spPr>
        <p:txBody>
          <a:bodyPr wrap="none">
            <a:spAutoFit/>
          </a:bodyPr>
          <a:lstStyle/>
          <a:p>
            <a:r>
              <a:rPr lang="ja-JP" altLang="en-US" b="1" dirty="0">
                <a:latin typeface="+mn-ea"/>
              </a:rPr>
              <a:t>ニンヒドリン反応</a:t>
            </a:r>
            <a:endParaRPr lang="ja-JP" altLang="en-US" dirty="0"/>
          </a:p>
        </p:txBody>
      </p:sp>
      <p:sp>
        <p:nvSpPr>
          <p:cNvPr id="6" name="正方形/長方形 5"/>
          <p:cNvSpPr/>
          <p:nvPr/>
        </p:nvSpPr>
        <p:spPr>
          <a:xfrm>
            <a:off x="467544" y="607914"/>
            <a:ext cx="7848872" cy="830997"/>
          </a:xfrm>
          <a:prstGeom prst="rect">
            <a:avLst/>
          </a:prstGeom>
        </p:spPr>
        <p:txBody>
          <a:bodyPr wrap="square">
            <a:spAutoFit/>
          </a:bodyPr>
          <a:lstStyle/>
          <a:p>
            <a:r>
              <a:rPr lang="ja-JP" altLang="en-US" dirty="0"/>
              <a:t>ニンヒドリンとアミノ酸を中性で煮沸すると，</a:t>
            </a:r>
            <a:r>
              <a:rPr lang="ja-JP" altLang="en-US" dirty="0">
                <a:solidFill>
                  <a:srgbClr val="C00000"/>
                </a:solidFill>
              </a:rPr>
              <a:t>赤紫色</a:t>
            </a:r>
            <a:r>
              <a:rPr lang="ja-JP" altLang="en-US" dirty="0"/>
              <a:t>を発する定性および定量用の反応をいう。蛋白質とも弱く反応する。</a:t>
            </a:r>
          </a:p>
        </p:txBody>
      </p:sp>
      <p:sp>
        <p:nvSpPr>
          <p:cNvPr id="7" name="正方形/長方形 6"/>
          <p:cNvSpPr/>
          <p:nvPr/>
        </p:nvSpPr>
        <p:spPr>
          <a:xfrm>
            <a:off x="179512" y="1628800"/>
            <a:ext cx="2053767" cy="461665"/>
          </a:xfrm>
          <a:prstGeom prst="rect">
            <a:avLst/>
          </a:prstGeom>
        </p:spPr>
        <p:txBody>
          <a:bodyPr wrap="none">
            <a:spAutoFit/>
          </a:bodyPr>
          <a:lstStyle/>
          <a:p>
            <a:r>
              <a:rPr lang="ja-JP" altLang="en-US" b="1" dirty="0">
                <a:latin typeface="+mn-ea"/>
              </a:rPr>
              <a:t>ビウレット反応</a:t>
            </a:r>
            <a:endParaRPr lang="ja-JP" altLang="en-US" dirty="0"/>
          </a:p>
        </p:txBody>
      </p:sp>
      <p:sp>
        <p:nvSpPr>
          <p:cNvPr id="8" name="正方形/長方形 7"/>
          <p:cNvSpPr/>
          <p:nvPr/>
        </p:nvSpPr>
        <p:spPr>
          <a:xfrm>
            <a:off x="467544" y="2049522"/>
            <a:ext cx="8424936" cy="1569660"/>
          </a:xfrm>
          <a:prstGeom prst="rect">
            <a:avLst/>
          </a:prstGeom>
        </p:spPr>
        <p:txBody>
          <a:bodyPr wrap="square">
            <a:spAutoFit/>
          </a:bodyPr>
          <a:lstStyle/>
          <a:p>
            <a:r>
              <a:rPr lang="ja-JP" altLang="en-US" dirty="0"/>
              <a:t>タンパク質の検出反応のひとつ。水酸化ナトリウムまたは水酸化カリウムを加えてアルカリ性にしたタンパク質の溶液に数滴の硫酸銅溶液を加えると，</a:t>
            </a:r>
            <a:r>
              <a:rPr lang="ja-JP" altLang="en-US" dirty="0">
                <a:solidFill>
                  <a:srgbClr val="7030A0"/>
                </a:solidFill>
              </a:rPr>
              <a:t>青紫</a:t>
            </a:r>
            <a:r>
              <a:rPr lang="ja-JP" altLang="en-US" dirty="0"/>
              <a:t>ないし</a:t>
            </a:r>
            <a:r>
              <a:rPr lang="ja-JP" altLang="en-US" dirty="0">
                <a:solidFill>
                  <a:srgbClr val="C00000"/>
                </a:solidFill>
              </a:rPr>
              <a:t>赤紫色</a:t>
            </a:r>
            <a:r>
              <a:rPr lang="ja-JP" altLang="en-US" dirty="0"/>
              <a:t>を呈する。二個以上のペプチド結合をもつポリペプチドが呈色する。</a:t>
            </a:r>
          </a:p>
        </p:txBody>
      </p:sp>
      <p:sp>
        <p:nvSpPr>
          <p:cNvPr id="9" name="正方形/長方形 8"/>
          <p:cNvSpPr/>
          <p:nvPr/>
        </p:nvSpPr>
        <p:spPr>
          <a:xfrm>
            <a:off x="179512" y="3717032"/>
            <a:ext cx="3214341" cy="461665"/>
          </a:xfrm>
          <a:prstGeom prst="rect">
            <a:avLst/>
          </a:prstGeom>
        </p:spPr>
        <p:txBody>
          <a:bodyPr wrap="none">
            <a:spAutoFit/>
          </a:bodyPr>
          <a:lstStyle/>
          <a:p>
            <a:r>
              <a:rPr lang="ja-JP" altLang="en-US" b="1" dirty="0">
                <a:latin typeface="+mn-ea"/>
              </a:rPr>
              <a:t>キサントプロテイン反応</a:t>
            </a:r>
            <a:endParaRPr lang="ja-JP" altLang="en-US" dirty="0"/>
          </a:p>
        </p:txBody>
      </p:sp>
      <p:sp>
        <p:nvSpPr>
          <p:cNvPr id="10" name="正方形/長方形 9"/>
          <p:cNvSpPr/>
          <p:nvPr/>
        </p:nvSpPr>
        <p:spPr>
          <a:xfrm>
            <a:off x="460048" y="4091587"/>
            <a:ext cx="8504440" cy="1154162"/>
          </a:xfrm>
          <a:prstGeom prst="rect">
            <a:avLst/>
          </a:prstGeom>
        </p:spPr>
        <p:txBody>
          <a:bodyPr wrap="square">
            <a:spAutoFit/>
          </a:bodyPr>
          <a:lstStyle/>
          <a:p>
            <a:r>
              <a:rPr lang="ja-JP" altLang="en-US" sz="2300" dirty="0"/>
              <a:t>タンパク質の呈色反応の一つ。ある種のタンパク質を含む試料に少量</a:t>
            </a:r>
            <a:r>
              <a:rPr lang="en-US" altLang="ja-JP" sz="2300" dirty="0"/>
              <a:t>(1ml</a:t>
            </a:r>
            <a:r>
              <a:rPr lang="ja-JP" altLang="en-US" sz="2300" dirty="0"/>
              <a:t>程度</a:t>
            </a:r>
            <a:r>
              <a:rPr lang="en-US" altLang="ja-JP" sz="2300" dirty="0"/>
              <a:t>)</a:t>
            </a:r>
            <a:r>
              <a:rPr lang="ja-JP" altLang="en-US" sz="2300" dirty="0"/>
              <a:t>の硝酸を加えて数分間熱すると</a:t>
            </a:r>
            <a:r>
              <a:rPr lang="ja-JP" altLang="en-US" sz="2300" b="1" dirty="0">
                <a:solidFill>
                  <a:srgbClr val="FFC000"/>
                </a:solidFill>
              </a:rPr>
              <a:t>黄色</a:t>
            </a:r>
            <a:r>
              <a:rPr lang="ja-JP" altLang="en-US" sz="2300" dirty="0"/>
              <a:t>を呈する。さらにこれを冷却した後，アンモニアでアルカリ性にすると</a:t>
            </a:r>
            <a:r>
              <a:rPr lang="ja-JP" altLang="en-US" sz="2300" dirty="0">
                <a:solidFill>
                  <a:srgbClr val="FFC000"/>
                </a:solidFill>
              </a:rPr>
              <a:t>橙黄色</a:t>
            </a:r>
            <a:r>
              <a:rPr lang="ja-JP" altLang="en-US" sz="2300" dirty="0"/>
              <a:t>になる。</a:t>
            </a:r>
          </a:p>
        </p:txBody>
      </p:sp>
    </p:spTree>
    <p:extLst>
      <p:ext uri="{BB962C8B-B14F-4D97-AF65-F5344CB8AC3E}">
        <p14:creationId xmlns:p14="http://schemas.microsoft.com/office/powerpoint/2010/main" val="1347899581"/>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299</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平成３０年度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問３１</a:t>
            </a:r>
          </a:p>
        </p:txBody>
      </p:sp>
      <p:sp>
        <p:nvSpPr>
          <p:cNvPr id="7" name="テキスト ボックス 6"/>
          <p:cNvSpPr txBox="1"/>
          <p:nvPr/>
        </p:nvSpPr>
        <p:spPr>
          <a:xfrm>
            <a:off x="611560" y="1412776"/>
            <a:ext cx="7920880" cy="1631216"/>
          </a:xfrm>
          <a:prstGeom prst="rect">
            <a:avLst/>
          </a:prstGeom>
          <a:noFill/>
        </p:spPr>
        <p:txBody>
          <a:bodyPr wrap="square" rtlCol="0">
            <a:spAutoFit/>
          </a:bodyPr>
          <a:lstStyle/>
          <a:p>
            <a:r>
              <a:rPr lang="ja-JP" altLang="en-US" dirty="0"/>
              <a:t>以下の記述について、（ ）の中に入れるべき数値を下から一つ選び、その番号を解答欄に記入しなさい。</a:t>
            </a:r>
            <a:endParaRPr lang="en-US" altLang="ja-JP" dirty="0"/>
          </a:p>
          <a:p>
            <a:endParaRPr lang="ja-JP" altLang="en-US" dirty="0"/>
          </a:p>
          <a:p>
            <a:r>
              <a:rPr lang="ja-JP" altLang="en-US" sz="2800" dirty="0"/>
              <a:t>０．０２％をｐｐｍに換算すると（ 　　　）ｐｐｍである。</a:t>
            </a:r>
            <a:endParaRPr kumimoji="1" lang="ja-JP" altLang="en-US" sz="3600" dirty="0"/>
          </a:p>
        </p:txBody>
      </p:sp>
      <p:sp>
        <p:nvSpPr>
          <p:cNvPr id="8" name="テキスト ボックス 7"/>
          <p:cNvSpPr txBox="1"/>
          <p:nvPr/>
        </p:nvSpPr>
        <p:spPr>
          <a:xfrm>
            <a:off x="2123728" y="3478356"/>
            <a:ext cx="3719288" cy="3046988"/>
          </a:xfrm>
          <a:prstGeom prst="rect">
            <a:avLst/>
          </a:prstGeom>
          <a:noFill/>
        </p:spPr>
        <p:txBody>
          <a:bodyPr wrap="none" rtlCol="0">
            <a:spAutoFit/>
          </a:bodyPr>
          <a:lstStyle/>
          <a:p>
            <a:r>
              <a:rPr lang="ja-JP" altLang="en-US" sz="4800" dirty="0">
                <a:latin typeface="+mn-ea"/>
                <a:ea typeface="+mn-ea"/>
              </a:rPr>
              <a:t>１ 　２０</a:t>
            </a:r>
          </a:p>
          <a:p>
            <a:r>
              <a:rPr lang="ja-JP" altLang="en-US" sz="4800" dirty="0">
                <a:latin typeface="+mn-ea"/>
                <a:ea typeface="+mn-ea"/>
              </a:rPr>
              <a:t>２ 　２００</a:t>
            </a:r>
          </a:p>
          <a:p>
            <a:r>
              <a:rPr lang="ja-JP" altLang="en-US" sz="4800" dirty="0">
                <a:latin typeface="+mn-ea"/>
                <a:ea typeface="+mn-ea"/>
              </a:rPr>
              <a:t>３ 　２，０００</a:t>
            </a:r>
          </a:p>
          <a:p>
            <a:r>
              <a:rPr lang="ja-JP" altLang="en-US" sz="4800" dirty="0">
                <a:latin typeface="+mn-ea"/>
                <a:ea typeface="+mn-ea"/>
              </a:rPr>
              <a:t>４ 　２０，０００</a:t>
            </a:r>
            <a:endParaRPr lang="en-US" altLang="ja-JP" sz="4800" dirty="0">
              <a:latin typeface="ＭＳ Ｐ明朝" pitchFamily="18" charset="-128"/>
              <a:ea typeface="ＭＳ Ｐ明朝" pitchFamily="18" charset="-128"/>
            </a:endParaRPr>
          </a:p>
        </p:txBody>
      </p:sp>
      <p:sp>
        <p:nvSpPr>
          <p:cNvPr id="9" name="正方形/長方形 8"/>
          <p:cNvSpPr/>
          <p:nvPr/>
        </p:nvSpPr>
        <p:spPr>
          <a:xfrm>
            <a:off x="2051720" y="5001850"/>
            <a:ext cx="3960440"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9322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ja-JP" altLang="en-US" dirty="0"/>
              <a:t>物質と原子・分子１</a:t>
            </a:r>
            <a:endParaRPr lang="ja-JP" altLang="ja-JP" dirty="0"/>
          </a:p>
        </p:txBody>
      </p:sp>
      <p:sp>
        <p:nvSpPr>
          <p:cNvPr id="4099" name="Rectangle 3"/>
          <p:cNvSpPr>
            <a:spLocks noGrp="1" noChangeArrowheads="1"/>
          </p:cNvSpPr>
          <p:nvPr>
            <p:ph idx="1"/>
          </p:nvPr>
        </p:nvSpPr>
        <p:spPr>
          <a:xfrm>
            <a:off x="1219200" y="990600"/>
            <a:ext cx="7673280" cy="5038725"/>
          </a:xfrm>
        </p:spPr>
        <p:txBody>
          <a:bodyPr/>
          <a:lstStyle/>
          <a:p>
            <a:pPr marL="0" indent="0" eaLnBrk="1" hangingPunct="1">
              <a:buFontTx/>
              <a:buNone/>
              <a:defRPr/>
            </a:pPr>
            <a:r>
              <a:rPr lang="ja-JP" altLang="en-US" dirty="0"/>
              <a:t>１．混合物と純物質</a:t>
            </a:r>
            <a:endParaRPr lang="en-US" altLang="ja-JP" dirty="0"/>
          </a:p>
          <a:p>
            <a:pPr marL="2600325" indent="-2600325" eaLnBrk="1" hangingPunct="1">
              <a:buFontTx/>
              <a:buNone/>
              <a:tabLst>
                <a:tab pos="630238" algn="l"/>
                <a:tab pos="2874963" algn="l"/>
              </a:tabLst>
              <a:defRPr/>
            </a:pPr>
            <a:r>
              <a:rPr lang="en-US" altLang="ja-JP" dirty="0"/>
              <a:t>	</a:t>
            </a:r>
            <a:r>
              <a:rPr lang="ja-JP" altLang="en-US" b="1" dirty="0">
                <a:effectLst>
                  <a:outerShdw blurRad="38100" dist="38100" dir="2700000" algn="tl">
                    <a:srgbClr val="000000">
                      <a:alpha val="43137"/>
                    </a:srgbClr>
                  </a:outerShdw>
                </a:effectLst>
              </a:rPr>
              <a:t>混合物・・・・</a:t>
            </a:r>
            <a:r>
              <a:rPr lang="ja-JP" altLang="en-US" dirty="0"/>
              <a:t>２種類以上の物質が混ざり合って出来ているもの。</a:t>
            </a:r>
            <a:endParaRPr lang="en-US" altLang="ja-JP" dirty="0"/>
          </a:p>
          <a:p>
            <a:pPr marL="2600325" indent="-2600325" eaLnBrk="1" hangingPunct="1">
              <a:buFontTx/>
              <a:buNone/>
              <a:tabLst>
                <a:tab pos="630238" algn="l"/>
                <a:tab pos="1260475" algn="l"/>
                <a:tab pos="2874963" algn="l"/>
              </a:tabLst>
              <a:defRPr/>
            </a:pPr>
            <a:r>
              <a:rPr lang="en-US" altLang="ja-JP" dirty="0"/>
              <a:t>		</a:t>
            </a:r>
            <a:r>
              <a:rPr lang="ja-JP" altLang="en-US" dirty="0">
                <a:solidFill>
                  <a:schemeClr val="accent1"/>
                </a:solidFill>
              </a:rPr>
              <a:t>（例）　空気、岩石、石油、海水</a:t>
            </a:r>
            <a:r>
              <a:rPr lang="en-US" altLang="ja-JP" dirty="0">
                <a:solidFill>
                  <a:schemeClr val="accent1"/>
                </a:solidFill>
              </a:rPr>
              <a:t>(</a:t>
            </a:r>
            <a:r>
              <a:rPr lang="ja-JP" altLang="en-US" dirty="0">
                <a:solidFill>
                  <a:schemeClr val="accent1"/>
                </a:solidFill>
              </a:rPr>
              <a:t>食塩水</a:t>
            </a:r>
            <a:r>
              <a:rPr lang="en-US" altLang="ja-JP" dirty="0">
                <a:solidFill>
                  <a:schemeClr val="accent1"/>
                </a:solidFill>
              </a:rPr>
              <a:t>)</a:t>
            </a:r>
          </a:p>
          <a:p>
            <a:pPr marL="2600325" indent="-2600325" eaLnBrk="1" hangingPunct="1">
              <a:buFontTx/>
              <a:buNone/>
              <a:tabLst>
                <a:tab pos="630238" algn="l"/>
                <a:tab pos="2874963" algn="l"/>
              </a:tabLst>
              <a:defRPr/>
            </a:pPr>
            <a:r>
              <a:rPr lang="en-US" altLang="ja-JP" b="1" dirty="0">
                <a:effectLst>
                  <a:outerShdw blurRad="38100" dist="38100" dir="2700000" algn="tl">
                    <a:srgbClr val="000000">
                      <a:alpha val="43137"/>
                    </a:srgbClr>
                  </a:outerShdw>
                </a:effectLst>
              </a:rPr>
              <a:t>	</a:t>
            </a:r>
            <a:r>
              <a:rPr lang="ja-JP" altLang="en-US" b="1" dirty="0">
                <a:effectLst>
                  <a:outerShdw blurRad="38100" dist="38100" dir="2700000" algn="tl">
                    <a:srgbClr val="000000">
                      <a:alpha val="43137"/>
                    </a:srgbClr>
                  </a:outerShdw>
                </a:effectLst>
              </a:rPr>
              <a:t>純物質・・・・</a:t>
            </a:r>
            <a:r>
              <a:rPr lang="ja-JP" altLang="en-US" dirty="0"/>
              <a:t>１種類の物質から出来ているもの。</a:t>
            </a:r>
            <a:endParaRPr lang="en-US" altLang="ja-JP" dirty="0"/>
          </a:p>
          <a:p>
            <a:pPr marL="2600325" indent="-2600325">
              <a:buNone/>
              <a:tabLst>
                <a:tab pos="630238" algn="l"/>
                <a:tab pos="1260475" algn="l"/>
                <a:tab pos="2874963" algn="l"/>
              </a:tabLst>
              <a:defRPr/>
            </a:pPr>
            <a:r>
              <a:rPr lang="en-US" altLang="ja-JP" dirty="0"/>
              <a:t>		</a:t>
            </a:r>
            <a:r>
              <a:rPr lang="ja-JP" altLang="en-US" dirty="0">
                <a:solidFill>
                  <a:schemeClr val="accent1"/>
                </a:solidFill>
              </a:rPr>
              <a:t>（例）　酸素、水、塩化ナトリウム</a:t>
            </a:r>
            <a:r>
              <a:rPr lang="en-US" altLang="ja-JP" dirty="0">
                <a:solidFill>
                  <a:schemeClr val="accent1"/>
                </a:solidFill>
              </a:rPr>
              <a:t>(</a:t>
            </a:r>
            <a:r>
              <a:rPr lang="ja-JP" altLang="en-US" dirty="0">
                <a:solidFill>
                  <a:schemeClr val="accent1"/>
                </a:solidFill>
              </a:rPr>
              <a:t>食塩</a:t>
            </a:r>
            <a:r>
              <a:rPr lang="en-US" altLang="ja-JP" dirty="0">
                <a:solidFill>
                  <a:schemeClr val="accent1"/>
                </a:solidFill>
              </a:rPr>
              <a:t>)</a:t>
            </a:r>
          </a:p>
          <a:p>
            <a:pPr marL="2600325" indent="-2600325" eaLnBrk="1" hangingPunct="1">
              <a:buFontTx/>
              <a:buNone/>
              <a:tabLst>
                <a:tab pos="630238" algn="l"/>
                <a:tab pos="1260475" algn="l"/>
                <a:tab pos="2874963" algn="l"/>
              </a:tabLst>
              <a:defRPr/>
            </a:pPr>
            <a:endParaRPr lang="ja-JP" altLang="ja-JP" b="1" dirty="0">
              <a:effectLst>
                <a:outerShdw blurRad="38100" dist="38100" dir="2700000" algn="tl">
                  <a:srgbClr val="000000">
                    <a:alpha val="43137"/>
                  </a:srgbClr>
                </a:outerShdw>
              </a:effectLst>
            </a:endParaRPr>
          </a:p>
        </p:txBody>
      </p:sp>
      <p:sp>
        <p:nvSpPr>
          <p:cNvPr id="4" name="日付プレースホルダー 3"/>
          <p:cNvSpPr>
            <a:spLocks noGrp="1"/>
          </p:cNvSpPr>
          <p:nvPr>
            <p:ph type="dt" sz="half" idx="10"/>
          </p:nvPr>
        </p:nvSpPr>
        <p:spPr/>
        <p:txBody>
          <a:bodyPr/>
          <a:lstStyle/>
          <a:p>
            <a:pPr>
              <a:defRPr/>
            </a:pPr>
            <a:fld id="{A7192656-2954-48EA-9523-CA33CB4EE176}" type="datetime1">
              <a:rPr lang="ja-JP" altLang="en-US"/>
              <a:pPr>
                <a:defRPr/>
              </a:pPr>
              <a:t>2019/7/6</a:t>
            </a:fld>
            <a:endParaRPr lang="en-US" altLang="ja-JP"/>
          </a:p>
        </p:txBody>
      </p:sp>
      <p:sp>
        <p:nvSpPr>
          <p:cNvPr id="5" name="スライド番号プレースホルダー 5"/>
          <p:cNvSpPr>
            <a:spLocks noGrp="1"/>
          </p:cNvSpPr>
          <p:nvPr>
            <p:ph type="sldNum" sz="quarter" idx="12"/>
          </p:nvPr>
        </p:nvSpPr>
        <p:spPr/>
        <p:txBody>
          <a:bodyPr/>
          <a:lstStyle/>
          <a:p>
            <a:pPr>
              <a:defRPr/>
            </a:pPr>
            <a:fld id="{A8EC9778-79DD-4B47-9E75-2591548683D4}" type="slidenum">
              <a:rPr lang="en-US" altLang="ja-JP"/>
              <a:pPr>
                <a:defRPr/>
              </a:pPr>
              <a:t>3</a:t>
            </a:fld>
            <a:endParaRPr lang="en-US" altLang="ja-JP"/>
          </a:p>
        </p:txBody>
      </p:sp>
    </p:spTree>
    <p:extLst>
      <p:ext uri="{BB962C8B-B14F-4D97-AF65-F5344CB8AC3E}">
        <p14:creationId xmlns:p14="http://schemas.microsoft.com/office/powerpoint/2010/main" val="2589115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r>
              <a:rPr lang="en-US" altLang="ja-JP"/>
              <a:t>2014/6/29</a:t>
            </a:r>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30</a:t>
            </a:fld>
            <a:endParaRPr lang="en-US" altLang="ja-JP"/>
          </a:p>
        </p:txBody>
      </p:sp>
      <p:pic>
        <p:nvPicPr>
          <p:cNvPr id="10242" name="Picture 2" descr="C:\Users\okamotot\Desktop\sc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35" y="615752"/>
            <a:ext cx="8341029" cy="1800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323528" y="188640"/>
            <a:ext cx="1325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ＭＳ Ｐゴシック" pitchFamily="50" charset="-128"/>
                <a:ea typeface="ＭＳ Ｐゴシック" pitchFamily="50" charset="-128"/>
                <a:cs typeface="ＭＳ Ｐゴシック" pitchFamily="50" charset="-128"/>
              </a:rPr>
              <a:t>官能基</a:t>
            </a:r>
            <a:r>
              <a:rPr kumimoji="1" lang="ja-JP" altLang="en-US"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en-US"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正方形/長方形 5"/>
          <p:cNvSpPr/>
          <p:nvPr/>
        </p:nvSpPr>
        <p:spPr>
          <a:xfrm>
            <a:off x="611560" y="2996952"/>
            <a:ext cx="3816424" cy="3416320"/>
          </a:xfrm>
          <a:prstGeom prst="rect">
            <a:avLst/>
          </a:prstGeom>
        </p:spPr>
        <p:txBody>
          <a:bodyPr wrap="square">
            <a:spAutoFit/>
          </a:bodyPr>
          <a:lstStyle/>
          <a:p>
            <a:pPr marL="457200" indent="-457200">
              <a:buAutoNum type="arabicDbPlain"/>
            </a:pPr>
            <a:r>
              <a:rPr lang="ja-JP" altLang="en-US" dirty="0"/>
              <a:t>安息香酸</a:t>
            </a:r>
            <a:r>
              <a:rPr lang="en-US" altLang="ja-JP" dirty="0"/>
              <a:t>		</a:t>
            </a:r>
          </a:p>
          <a:p>
            <a:endParaRPr lang="ja-JP" altLang="en-US" dirty="0"/>
          </a:p>
          <a:p>
            <a:r>
              <a:rPr lang="ja-JP" altLang="en-US" dirty="0"/>
              <a:t>２ 　アセトン</a:t>
            </a:r>
          </a:p>
          <a:p>
            <a:endParaRPr lang="en-US" altLang="ja-JP" dirty="0"/>
          </a:p>
          <a:p>
            <a:endParaRPr lang="en-US" altLang="ja-JP" dirty="0"/>
          </a:p>
          <a:p>
            <a:r>
              <a:rPr lang="ja-JP" altLang="en-US" dirty="0"/>
              <a:t>３ 　フェノール</a:t>
            </a:r>
            <a:endParaRPr lang="en-US" altLang="ja-JP" dirty="0"/>
          </a:p>
          <a:p>
            <a:endParaRPr lang="en-US" altLang="ja-JP" dirty="0"/>
          </a:p>
          <a:p>
            <a:endParaRPr lang="en-US" altLang="ja-JP" dirty="0"/>
          </a:p>
          <a:p>
            <a:r>
              <a:rPr lang="ja-JP" altLang="en-US" dirty="0"/>
              <a:t>４ 　アニリン</a:t>
            </a:r>
          </a:p>
        </p:txBody>
      </p:sp>
      <p:pic>
        <p:nvPicPr>
          <p:cNvPr id="3076" name="Picture 4" descr="https://upload.wikimedia.org/wikipedia/commons/thumb/2/21/Aceton.svg/200px-Aceto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784" y="3610786"/>
            <a:ext cx="1234439" cy="7344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upload.wikimedia.org/wikipedia/commons/thumb/0/0d/Benzoes%C3%A4ure.svg/102px-Benzoes%C3%A4ure.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439563" y="2685264"/>
            <a:ext cx="726007" cy="1053422"/>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5078305" y="2924944"/>
            <a:ext cx="1790875" cy="1200329"/>
          </a:xfrm>
          <a:prstGeom prst="rect">
            <a:avLst/>
          </a:prstGeom>
          <a:noFill/>
        </p:spPr>
        <p:txBody>
          <a:bodyPr wrap="none" rtlCol="0">
            <a:spAutoFit/>
          </a:bodyPr>
          <a:lstStyle/>
          <a:p>
            <a:r>
              <a:rPr lang="en-US" altLang="ja-JP" dirty="0">
                <a:latin typeface="+mn-ea"/>
                <a:ea typeface="+mn-ea"/>
              </a:rPr>
              <a:t>C</a:t>
            </a:r>
            <a:r>
              <a:rPr kumimoji="1" lang="en-US" altLang="ja-JP" baseline="-25000" dirty="0">
                <a:latin typeface="+mn-ea"/>
                <a:ea typeface="+mn-ea"/>
              </a:rPr>
              <a:t>6</a:t>
            </a:r>
            <a:r>
              <a:rPr lang="en-US" altLang="ja-JP" dirty="0">
                <a:latin typeface="+mn-ea"/>
                <a:ea typeface="+mn-ea"/>
              </a:rPr>
              <a:t>H</a:t>
            </a:r>
            <a:r>
              <a:rPr kumimoji="1" lang="en-US" altLang="ja-JP" baseline="-25000" dirty="0">
                <a:latin typeface="+mn-ea"/>
                <a:ea typeface="+mn-ea"/>
              </a:rPr>
              <a:t>5</a:t>
            </a:r>
            <a:r>
              <a:rPr kumimoji="1" lang="en-US" altLang="ja-JP" b="1" dirty="0">
                <a:solidFill>
                  <a:srgbClr val="FF0000"/>
                </a:solidFill>
                <a:latin typeface="+mn-ea"/>
                <a:ea typeface="+mn-ea"/>
              </a:rPr>
              <a:t>-COOH</a:t>
            </a:r>
          </a:p>
          <a:p>
            <a:endParaRPr lang="en-US" altLang="ja-JP" dirty="0"/>
          </a:p>
          <a:p>
            <a:r>
              <a:rPr lang="en-US" altLang="ja-JP" dirty="0">
                <a:latin typeface="+mn-ea"/>
                <a:ea typeface="+mn-ea"/>
              </a:rPr>
              <a:t>CH</a:t>
            </a:r>
            <a:r>
              <a:rPr lang="en-US" altLang="ja-JP" baseline="-25000" dirty="0">
                <a:latin typeface="+mn-ea"/>
                <a:ea typeface="+mn-ea"/>
              </a:rPr>
              <a:t>3</a:t>
            </a:r>
            <a:r>
              <a:rPr lang="en-US" altLang="ja-JP" dirty="0">
                <a:solidFill>
                  <a:srgbClr val="FF0000"/>
                </a:solidFill>
                <a:latin typeface="+mn-ea"/>
                <a:ea typeface="+mn-ea"/>
              </a:rPr>
              <a:t>CO</a:t>
            </a:r>
            <a:r>
              <a:rPr lang="en-US" altLang="ja-JP" dirty="0">
                <a:latin typeface="+mn-ea"/>
                <a:ea typeface="+mn-ea"/>
              </a:rPr>
              <a:t>CH</a:t>
            </a:r>
            <a:r>
              <a:rPr lang="en-US" altLang="ja-JP" baseline="-25000" dirty="0">
                <a:latin typeface="+mn-ea"/>
                <a:ea typeface="+mn-ea"/>
              </a:rPr>
              <a:t>3</a:t>
            </a:r>
            <a:endParaRPr kumimoji="1" lang="ja-JP" altLang="en-US" baseline="-25000" dirty="0">
              <a:latin typeface="+mn-ea"/>
              <a:ea typeface="+mn-ea"/>
            </a:endParaRPr>
          </a:p>
        </p:txBody>
      </p:sp>
      <p:sp>
        <p:nvSpPr>
          <p:cNvPr id="16" name="テキスト ボックス 15"/>
          <p:cNvSpPr txBox="1"/>
          <p:nvPr/>
        </p:nvSpPr>
        <p:spPr>
          <a:xfrm>
            <a:off x="5078305" y="4766137"/>
            <a:ext cx="1361270" cy="461665"/>
          </a:xfrm>
          <a:prstGeom prst="rect">
            <a:avLst/>
          </a:prstGeom>
          <a:noFill/>
        </p:spPr>
        <p:txBody>
          <a:bodyPr wrap="none" rtlCol="0">
            <a:spAutoFit/>
          </a:bodyPr>
          <a:lstStyle/>
          <a:p>
            <a:r>
              <a:rPr lang="en-US" altLang="ja-JP" dirty="0">
                <a:latin typeface="+mn-ea"/>
                <a:ea typeface="+mn-ea"/>
              </a:rPr>
              <a:t>C</a:t>
            </a:r>
            <a:r>
              <a:rPr lang="en-US" altLang="ja-JP" baseline="-25000" dirty="0">
                <a:latin typeface="+mn-ea"/>
                <a:ea typeface="+mn-ea"/>
              </a:rPr>
              <a:t>6</a:t>
            </a:r>
            <a:r>
              <a:rPr lang="en-US" altLang="ja-JP" dirty="0">
                <a:latin typeface="+mn-ea"/>
                <a:ea typeface="+mn-ea"/>
              </a:rPr>
              <a:t>H</a:t>
            </a:r>
            <a:r>
              <a:rPr lang="en-US" altLang="ja-JP" baseline="-25000" dirty="0">
                <a:latin typeface="+mn-ea"/>
                <a:ea typeface="+mn-ea"/>
              </a:rPr>
              <a:t>5</a:t>
            </a:r>
            <a:r>
              <a:rPr lang="en-US" altLang="ja-JP" dirty="0">
                <a:solidFill>
                  <a:srgbClr val="FF0000"/>
                </a:solidFill>
                <a:latin typeface="+mn-ea"/>
                <a:ea typeface="+mn-ea"/>
              </a:rPr>
              <a:t>-OH</a:t>
            </a:r>
          </a:p>
        </p:txBody>
      </p:sp>
      <p:pic>
        <p:nvPicPr>
          <p:cNvPr id="3080" name="Picture 8" descr="https://upload.wikimedia.org/wikipedia/commons/thumb/8/8b/Phenol2.svg/70px-Phenol2.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4493259"/>
            <a:ext cx="550934" cy="100742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upload.wikimedia.org/wikipedia/commons/thumb/f/fe/Aniline.svg/376px-Aniline.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3848" y="5544685"/>
            <a:ext cx="767142" cy="1160915"/>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5090097" y="5845786"/>
            <a:ext cx="1443024" cy="461665"/>
          </a:xfrm>
          <a:prstGeom prst="rect">
            <a:avLst/>
          </a:prstGeom>
          <a:noFill/>
        </p:spPr>
        <p:txBody>
          <a:bodyPr wrap="none" rtlCol="0">
            <a:spAutoFit/>
          </a:bodyPr>
          <a:lstStyle/>
          <a:p>
            <a:r>
              <a:rPr lang="en-US" altLang="ja-JP" dirty="0">
                <a:latin typeface="+mn-ea"/>
                <a:ea typeface="+mn-ea"/>
              </a:rPr>
              <a:t>C</a:t>
            </a:r>
            <a:r>
              <a:rPr lang="en-US" altLang="ja-JP" baseline="-25000" dirty="0">
                <a:latin typeface="+mn-ea"/>
                <a:ea typeface="+mn-ea"/>
              </a:rPr>
              <a:t>6</a:t>
            </a:r>
            <a:r>
              <a:rPr lang="en-US" altLang="ja-JP" dirty="0">
                <a:latin typeface="+mn-ea"/>
                <a:ea typeface="+mn-ea"/>
              </a:rPr>
              <a:t>H</a:t>
            </a:r>
            <a:r>
              <a:rPr lang="en-US" altLang="ja-JP" baseline="-25000" dirty="0">
                <a:latin typeface="+mn-ea"/>
                <a:ea typeface="+mn-ea"/>
              </a:rPr>
              <a:t>5</a:t>
            </a:r>
            <a:r>
              <a:rPr lang="en-US" altLang="ja-JP" dirty="0">
                <a:solidFill>
                  <a:srgbClr val="FF0000"/>
                </a:solidFill>
                <a:latin typeface="+mn-ea"/>
                <a:ea typeface="+mn-ea"/>
              </a:rPr>
              <a:t>-NH</a:t>
            </a:r>
            <a:r>
              <a:rPr lang="en-US" altLang="ja-JP" baseline="-25000" dirty="0">
                <a:solidFill>
                  <a:srgbClr val="FF0000"/>
                </a:solidFill>
                <a:latin typeface="+mn-ea"/>
                <a:ea typeface="+mn-ea"/>
              </a:rPr>
              <a:t>2</a:t>
            </a:r>
          </a:p>
        </p:txBody>
      </p:sp>
    </p:spTree>
    <p:extLst>
      <p:ext uri="{BB962C8B-B14F-4D97-AF65-F5344CB8AC3E}">
        <p14:creationId xmlns:p14="http://schemas.microsoft.com/office/powerpoint/2010/main" val="1526345512"/>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300</a:t>
            </a:fld>
            <a:endParaRPr lang="en-US" altLang="ja-JP"/>
          </a:p>
        </p:txBody>
      </p:sp>
      <p:graphicFrame>
        <p:nvGraphicFramePr>
          <p:cNvPr id="4" name="表 3"/>
          <p:cNvGraphicFramePr>
            <a:graphicFrameLocks noGrp="1"/>
          </p:cNvGraphicFramePr>
          <p:nvPr/>
        </p:nvGraphicFramePr>
        <p:xfrm>
          <a:off x="251521" y="1196752"/>
          <a:ext cx="8568950" cy="4531348"/>
        </p:xfrm>
        <a:graphic>
          <a:graphicData uri="http://schemas.openxmlformats.org/drawingml/2006/table">
            <a:tbl>
              <a:tblPr>
                <a:tableStyleId>{775DCB02-9BB8-47FD-8907-85C794F793BA}</a:tableStyleId>
              </a:tblPr>
              <a:tblGrid>
                <a:gridCol w="1440159">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073831">
                  <a:extLst>
                    <a:ext uri="{9D8B030D-6E8A-4147-A177-3AD203B41FA5}">
                      <a16:colId xmlns:a16="http://schemas.microsoft.com/office/drawing/2014/main" val="20002"/>
                    </a:ext>
                  </a:extLst>
                </a:gridCol>
                <a:gridCol w="1627380">
                  <a:extLst>
                    <a:ext uri="{9D8B030D-6E8A-4147-A177-3AD203B41FA5}">
                      <a16:colId xmlns:a16="http://schemas.microsoft.com/office/drawing/2014/main" val="20003"/>
                    </a:ext>
                  </a:extLst>
                </a:gridCol>
                <a:gridCol w="1627380">
                  <a:extLst>
                    <a:ext uri="{9D8B030D-6E8A-4147-A177-3AD203B41FA5}">
                      <a16:colId xmlns:a16="http://schemas.microsoft.com/office/drawing/2014/main" val="20004"/>
                    </a:ext>
                  </a:extLst>
                </a:gridCol>
              </a:tblGrid>
              <a:tr h="936104">
                <a:tc>
                  <a:txBody>
                    <a:bodyPr/>
                    <a:lstStyle/>
                    <a:p>
                      <a:pPr algn="ctr"/>
                      <a:r>
                        <a:rPr lang="en-US" altLang="ja-JP" sz="1800" dirty="0">
                          <a:effectLst/>
                        </a:rPr>
                        <a:t>ppb</a:t>
                      </a:r>
                    </a:p>
                    <a:p>
                      <a:pPr algn="ctr"/>
                      <a:r>
                        <a:rPr lang="en-US" altLang="ja-JP" sz="1200" dirty="0">
                          <a:effectLst/>
                        </a:rPr>
                        <a:t>(</a:t>
                      </a:r>
                      <a:r>
                        <a:rPr lang="ja-JP" altLang="en-US" sz="1200" dirty="0">
                          <a:effectLst/>
                        </a:rPr>
                        <a:t>ピーピービー</a:t>
                      </a:r>
                      <a:r>
                        <a:rPr lang="en-US" altLang="ja-JP" sz="1200" dirty="0">
                          <a:effectLst/>
                        </a:rPr>
                        <a:t>)</a:t>
                      </a:r>
                    </a:p>
                  </a:txBody>
                  <a:tcPr marL="68091" marR="68091" marT="34045" marB="34045" anchor="ctr"/>
                </a:tc>
                <a:tc>
                  <a:txBody>
                    <a:bodyPr/>
                    <a:lstStyle/>
                    <a:p>
                      <a:pPr algn="ctr"/>
                      <a:r>
                        <a:rPr lang="en-US" altLang="ja-JP" sz="1800" dirty="0">
                          <a:effectLst/>
                        </a:rPr>
                        <a:t>ppm</a:t>
                      </a:r>
                    </a:p>
                    <a:p>
                      <a:pPr algn="ctr"/>
                      <a:r>
                        <a:rPr lang="en-US" altLang="ja-JP" sz="1200" dirty="0">
                          <a:effectLst/>
                        </a:rPr>
                        <a:t>(</a:t>
                      </a:r>
                      <a:r>
                        <a:rPr lang="ja-JP" altLang="en-US" sz="1200" dirty="0">
                          <a:effectLst/>
                        </a:rPr>
                        <a:t>ピーピーエム</a:t>
                      </a:r>
                      <a:r>
                        <a:rPr lang="en-US" altLang="ja-JP" sz="1200" dirty="0">
                          <a:effectLst/>
                        </a:rPr>
                        <a:t>) </a:t>
                      </a:r>
                    </a:p>
                    <a:p>
                      <a:pPr algn="ctr"/>
                      <a:r>
                        <a:rPr lang="en-US" altLang="ja-JP" sz="900" dirty="0">
                          <a:effectLst/>
                        </a:rPr>
                        <a:t>≒mg/l(</a:t>
                      </a:r>
                      <a:r>
                        <a:rPr lang="ja-JP" altLang="en-US" sz="900" dirty="0">
                          <a:effectLst/>
                        </a:rPr>
                        <a:t>水溶液</a:t>
                      </a:r>
                      <a:r>
                        <a:rPr lang="en-US" altLang="ja-JP" sz="900" dirty="0">
                          <a:effectLst/>
                        </a:rPr>
                        <a:t>1</a:t>
                      </a:r>
                      <a:r>
                        <a:rPr lang="ja-JP" altLang="en-US" sz="900" dirty="0">
                          <a:effectLst/>
                        </a:rPr>
                        <a:t>リットル</a:t>
                      </a:r>
                      <a:br>
                        <a:rPr lang="ja-JP" altLang="en-US" sz="900" dirty="0">
                          <a:effectLst/>
                        </a:rPr>
                      </a:br>
                      <a:r>
                        <a:rPr lang="ja-JP" altLang="en-US" sz="900" dirty="0">
                          <a:effectLst/>
                        </a:rPr>
                        <a:t>あたりの</a:t>
                      </a:r>
                      <a:r>
                        <a:rPr lang="en-US" altLang="ja-JP" sz="900" dirty="0">
                          <a:effectLst/>
                        </a:rPr>
                        <a:t>mg</a:t>
                      </a:r>
                      <a:r>
                        <a:rPr lang="ja-JP" altLang="en-US" sz="900" dirty="0">
                          <a:effectLst/>
                        </a:rPr>
                        <a:t>重量</a:t>
                      </a:r>
                      <a:r>
                        <a:rPr lang="en-US" altLang="ja-JP" sz="900" dirty="0">
                          <a:effectLst/>
                        </a:rPr>
                        <a:t>)</a:t>
                      </a:r>
                    </a:p>
                  </a:txBody>
                  <a:tcPr marL="68091" marR="68091" marT="34045" marB="34045" anchor="ctr"/>
                </a:tc>
                <a:tc>
                  <a:txBody>
                    <a:bodyPr/>
                    <a:lstStyle/>
                    <a:p>
                      <a:pPr algn="ctr"/>
                      <a:r>
                        <a:rPr lang="en-US" altLang="ja-JP" sz="1800" dirty="0">
                          <a:effectLst/>
                        </a:rPr>
                        <a:t>mg/g</a:t>
                      </a:r>
                    </a:p>
                    <a:p>
                      <a:pPr algn="ctr"/>
                      <a:r>
                        <a:rPr lang="en-US" altLang="ja-JP" sz="1300" dirty="0">
                          <a:effectLst/>
                        </a:rPr>
                        <a:t>(</a:t>
                      </a:r>
                      <a:r>
                        <a:rPr lang="ja-JP" altLang="en-US" sz="1300" dirty="0">
                          <a:effectLst/>
                        </a:rPr>
                        <a:t>重量濃度・ミリグラム</a:t>
                      </a:r>
                      <a:r>
                        <a:rPr lang="en-US" altLang="ja-JP" sz="1300" dirty="0">
                          <a:effectLst/>
                        </a:rPr>
                        <a:t>)</a:t>
                      </a:r>
                    </a:p>
                    <a:p>
                      <a:pPr algn="ctr"/>
                      <a:r>
                        <a:rPr lang="en-US" altLang="ja-JP" sz="1100" dirty="0">
                          <a:effectLst/>
                        </a:rPr>
                        <a:t>≒mg/ml(</a:t>
                      </a:r>
                      <a:r>
                        <a:rPr lang="ja-JP" altLang="en-US" sz="1100" dirty="0">
                          <a:effectLst/>
                        </a:rPr>
                        <a:t>水溶液</a:t>
                      </a:r>
                      <a:r>
                        <a:rPr lang="en-US" altLang="ja-JP" sz="1100" dirty="0">
                          <a:effectLst/>
                        </a:rPr>
                        <a:t>1</a:t>
                      </a:r>
                      <a:r>
                        <a:rPr lang="ja-JP" altLang="en-US" sz="1100" dirty="0">
                          <a:effectLst/>
                        </a:rPr>
                        <a:t>ミリリットル</a:t>
                      </a:r>
                      <a:br>
                        <a:rPr lang="ja-JP" altLang="en-US" sz="1100" dirty="0">
                          <a:effectLst/>
                        </a:rPr>
                      </a:br>
                      <a:r>
                        <a:rPr lang="ja-JP" altLang="en-US" sz="1100" dirty="0">
                          <a:effectLst/>
                        </a:rPr>
                        <a:t>あたりの</a:t>
                      </a:r>
                      <a:r>
                        <a:rPr lang="en-US" altLang="ja-JP" sz="1100" dirty="0">
                          <a:effectLst/>
                        </a:rPr>
                        <a:t>mg</a:t>
                      </a:r>
                      <a:r>
                        <a:rPr lang="ja-JP" altLang="en-US" sz="1100" dirty="0">
                          <a:effectLst/>
                        </a:rPr>
                        <a:t>重量</a:t>
                      </a:r>
                      <a:r>
                        <a:rPr lang="en-US" altLang="ja-JP" sz="1100" dirty="0">
                          <a:effectLst/>
                        </a:rPr>
                        <a:t>)</a:t>
                      </a:r>
                    </a:p>
                  </a:txBody>
                  <a:tcPr marL="68091" marR="68091" marT="34045" marB="34045" anchor="ctr"/>
                </a:tc>
                <a:tc>
                  <a:txBody>
                    <a:bodyPr/>
                    <a:lstStyle/>
                    <a:p>
                      <a:pPr algn="ctr"/>
                      <a:r>
                        <a:rPr lang="en-US" altLang="ja-JP" sz="1800" dirty="0">
                          <a:effectLst/>
                        </a:rPr>
                        <a:t>%</a:t>
                      </a:r>
                    </a:p>
                    <a:p>
                      <a:pPr algn="ctr"/>
                      <a:r>
                        <a:rPr lang="en-US" altLang="ja-JP" sz="1300" dirty="0">
                          <a:effectLst/>
                        </a:rPr>
                        <a:t>(</a:t>
                      </a:r>
                      <a:r>
                        <a:rPr lang="ja-JP" altLang="en-US" sz="1300" dirty="0">
                          <a:effectLst/>
                        </a:rPr>
                        <a:t>パーセント濃度</a:t>
                      </a:r>
                      <a:r>
                        <a:rPr lang="en-US" altLang="ja-JP" sz="1300" dirty="0">
                          <a:effectLst/>
                        </a:rPr>
                        <a:t>)</a:t>
                      </a:r>
                    </a:p>
                  </a:txBody>
                  <a:tcPr marL="68091" marR="68091" marT="34045" marB="34045" anchor="ctr"/>
                </a:tc>
                <a:tc>
                  <a:txBody>
                    <a:bodyPr/>
                    <a:lstStyle/>
                    <a:p>
                      <a:pPr algn="ctr"/>
                      <a:r>
                        <a:rPr lang="en-US" altLang="ja-JP" sz="1800" dirty="0">
                          <a:effectLst/>
                        </a:rPr>
                        <a:t>g/g</a:t>
                      </a:r>
                    </a:p>
                    <a:p>
                      <a:pPr algn="ctr"/>
                      <a:r>
                        <a:rPr lang="en-US" altLang="ja-JP" sz="1300" dirty="0">
                          <a:effectLst/>
                        </a:rPr>
                        <a:t>(</a:t>
                      </a:r>
                      <a:r>
                        <a:rPr lang="ja-JP" altLang="en-US" sz="1300" dirty="0">
                          <a:effectLst/>
                        </a:rPr>
                        <a:t>重量濃度・グラム</a:t>
                      </a:r>
                      <a:r>
                        <a:rPr lang="en-US" altLang="ja-JP" sz="1300" dirty="0">
                          <a:effectLst/>
                        </a:rPr>
                        <a:t>)</a:t>
                      </a:r>
                    </a:p>
                  </a:txBody>
                  <a:tcPr marL="68091" marR="68091" marT="34045" marB="34045" anchor="ctr"/>
                </a:tc>
                <a:extLst>
                  <a:ext uri="{0D108BD9-81ED-4DB2-BD59-A6C34878D82A}">
                    <a16:rowId xmlns:a16="http://schemas.microsoft.com/office/drawing/2014/main" val="10000"/>
                  </a:ext>
                </a:extLst>
              </a:tr>
              <a:tr h="476636">
                <a:tc>
                  <a:txBody>
                    <a:bodyPr/>
                    <a:lstStyle/>
                    <a:p>
                      <a:pPr algn="r"/>
                      <a:r>
                        <a:rPr lang="en-US" sz="1400" b="1" dirty="0">
                          <a:solidFill>
                            <a:srgbClr val="FF0000"/>
                          </a:solidFill>
                          <a:effectLst/>
                          <a:latin typeface="Times New Roman" pitchFamily="18" charset="0"/>
                          <a:cs typeface="Times New Roman" pitchFamily="18" charset="0"/>
                        </a:rPr>
                        <a:t>1000000000 ppb</a:t>
                      </a:r>
                    </a:p>
                  </a:txBody>
                  <a:tcPr marL="68091" marR="68091" marT="34045" marB="34045" anchor="ctr"/>
                </a:tc>
                <a:tc>
                  <a:txBody>
                    <a:bodyPr/>
                    <a:lstStyle/>
                    <a:p>
                      <a:pPr algn="r"/>
                      <a:r>
                        <a:rPr lang="en-US" sz="1400" b="1" dirty="0">
                          <a:solidFill>
                            <a:srgbClr val="FF0000"/>
                          </a:solidFill>
                          <a:effectLst/>
                          <a:latin typeface="Times New Roman" pitchFamily="18" charset="0"/>
                          <a:cs typeface="Times New Roman" pitchFamily="18" charset="0"/>
                        </a:rPr>
                        <a:t>1000000 ppm</a:t>
                      </a:r>
                    </a:p>
                  </a:txBody>
                  <a:tcPr marL="68091" marR="68091" marT="34045" marB="34045" anchor="ctr"/>
                </a:tc>
                <a:tc>
                  <a:txBody>
                    <a:bodyPr/>
                    <a:lstStyle/>
                    <a:p>
                      <a:pPr algn="r"/>
                      <a:r>
                        <a:rPr lang="en-US" sz="1400" b="1" dirty="0">
                          <a:solidFill>
                            <a:srgbClr val="FF0000"/>
                          </a:solidFill>
                          <a:effectLst/>
                          <a:latin typeface="Times New Roman" pitchFamily="18" charset="0"/>
                          <a:cs typeface="Times New Roman" pitchFamily="18" charset="0"/>
                        </a:rPr>
                        <a:t>1000 mg/g</a:t>
                      </a:r>
                    </a:p>
                  </a:txBody>
                  <a:tcPr marL="68091" marR="68091" marT="34045" marB="34045" anchor="ctr"/>
                </a:tc>
                <a:tc>
                  <a:txBody>
                    <a:bodyPr/>
                    <a:lstStyle/>
                    <a:p>
                      <a:pPr algn="r"/>
                      <a:r>
                        <a:rPr lang="en-US" altLang="ja-JP" sz="1400" b="1" dirty="0">
                          <a:solidFill>
                            <a:srgbClr val="FF0000"/>
                          </a:solidFill>
                          <a:effectLst/>
                          <a:latin typeface="Times New Roman" pitchFamily="18" charset="0"/>
                          <a:cs typeface="Times New Roman" pitchFamily="18" charset="0"/>
                        </a:rPr>
                        <a:t>100%</a:t>
                      </a:r>
                    </a:p>
                  </a:txBody>
                  <a:tcPr marL="68091" marR="68091" marT="34045" marB="34045" anchor="ctr"/>
                </a:tc>
                <a:tc>
                  <a:txBody>
                    <a:bodyPr/>
                    <a:lstStyle/>
                    <a:p>
                      <a:pPr algn="r"/>
                      <a:r>
                        <a:rPr lang="en-US" sz="1400" b="1" dirty="0">
                          <a:solidFill>
                            <a:srgbClr val="FF0000"/>
                          </a:solidFill>
                          <a:effectLst/>
                          <a:latin typeface="Times New Roman" pitchFamily="18" charset="0"/>
                          <a:cs typeface="Times New Roman" pitchFamily="18" charset="0"/>
                        </a:rPr>
                        <a:t>1 g/g</a:t>
                      </a:r>
                    </a:p>
                  </a:txBody>
                  <a:tcPr marL="68091" marR="68091" marT="34045" marB="34045" anchor="ctr"/>
                </a:tc>
                <a:extLst>
                  <a:ext uri="{0D108BD9-81ED-4DB2-BD59-A6C34878D82A}">
                    <a16:rowId xmlns:a16="http://schemas.microsoft.com/office/drawing/2014/main" val="10001"/>
                  </a:ext>
                </a:extLst>
              </a:tr>
              <a:tr h="476636">
                <a:tc>
                  <a:txBody>
                    <a:bodyPr/>
                    <a:lstStyle/>
                    <a:p>
                      <a:pPr algn="r"/>
                      <a:r>
                        <a:rPr lang="en-US" sz="1400" b="1">
                          <a:effectLst/>
                          <a:latin typeface="Times New Roman" pitchFamily="18" charset="0"/>
                          <a:cs typeface="Times New Roman" pitchFamily="18" charset="0"/>
                        </a:rPr>
                        <a:t>100000000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100000 ppm</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100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10%</a:t>
                      </a:r>
                    </a:p>
                  </a:txBody>
                  <a:tcPr marL="68091" marR="68091" marT="34045" marB="34045" anchor="ctr"/>
                </a:tc>
                <a:tc>
                  <a:txBody>
                    <a:bodyPr/>
                    <a:lstStyle/>
                    <a:p>
                      <a:pPr algn="r"/>
                      <a:r>
                        <a:rPr lang="en-US" sz="1400" b="1">
                          <a:effectLst/>
                          <a:latin typeface="Times New Roman" pitchFamily="18" charset="0"/>
                          <a:cs typeface="Times New Roman" pitchFamily="18" charset="0"/>
                        </a:rPr>
                        <a:t>0.1 g/g</a:t>
                      </a:r>
                    </a:p>
                  </a:txBody>
                  <a:tcPr marL="68091" marR="68091" marT="34045" marB="34045" anchor="ctr"/>
                </a:tc>
                <a:extLst>
                  <a:ext uri="{0D108BD9-81ED-4DB2-BD59-A6C34878D82A}">
                    <a16:rowId xmlns:a16="http://schemas.microsoft.com/office/drawing/2014/main" val="10002"/>
                  </a:ext>
                </a:extLst>
              </a:tr>
              <a:tr h="272364">
                <a:tc>
                  <a:txBody>
                    <a:bodyPr/>
                    <a:lstStyle/>
                    <a:p>
                      <a:pPr algn="r"/>
                      <a:r>
                        <a:rPr lang="en-US" sz="1400" b="1">
                          <a:effectLst/>
                          <a:latin typeface="Times New Roman" pitchFamily="18" charset="0"/>
                          <a:cs typeface="Times New Roman" pitchFamily="18" charset="0"/>
                        </a:rPr>
                        <a:t>10000000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10000 ppm</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 mg/g</a:t>
                      </a:r>
                    </a:p>
                  </a:txBody>
                  <a:tcPr marL="68091" marR="68091" marT="34045" marB="34045" anchor="ctr"/>
                </a:tc>
                <a:tc>
                  <a:txBody>
                    <a:bodyPr/>
                    <a:lstStyle/>
                    <a:p>
                      <a:pPr algn="r"/>
                      <a:r>
                        <a:rPr lang="en-US" altLang="ja-JP" sz="1400" b="1" dirty="0">
                          <a:effectLst/>
                          <a:latin typeface="Times New Roman" pitchFamily="18" charset="0"/>
                          <a:cs typeface="Times New Roman" pitchFamily="18" charset="0"/>
                        </a:rPr>
                        <a:t>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0.01 g/g</a:t>
                      </a:r>
                    </a:p>
                  </a:txBody>
                  <a:tcPr marL="68091" marR="68091" marT="34045" marB="34045" anchor="ctr"/>
                </a:tc>
                <a:extLst>
                  <a:ext uri="{0D108BD9-81ED-4DB2-BD59-A6C34878D82A}">
                    <a16:rowId xmlns:a16="http://schemas.microsoft.com/office/drawing/2014/main" val="10003"/>
                  </a:ext>
                </a:extLst>
              </a:tr>
              <a:tr h="272364">
                <a:tc>
                  <a:txBody>
                    <a:bodyPr/>
                    <a:lstStyle/>
                    <a:p>
                      <a:pPr algn="r"/>
                      <a:r>
                        <a:rPr lang="en-US" sz="1400" b="1">
                          <a:effectLst/>
                          <a:latin typeface="Times New Roman" pitchFamily="18" charset="0"/>
                          <a:cs typeface="Times New Roman" pitchFamily="18" charset="0"/>
                        </a:rPr>
                        <a:t>1000000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1000 ppm</a:t>
                      </a:r>
                    </a:p>
                  </a:txBody>
                  <a:tcPr marL="68091" marR="68091" marT="34045" marB="34045" anchor="ctr"/>
                </a:tc>
                <a:tc>
                  <a:txBody>
                    <a:bodyPr/>
                    <a:lstStyle/>
                    <a:p>
                      <a:pPr algn="r"/>
                      <a:r>
                        <a:rPr lang="en-US" sz="1400" b="1">
                          <a:effectLst/>
                          <a:latin typeface="Times New Roman" pitchFamily="18" charset="0"/>
                          <a:cs typeface="Times New Roman" pitchFamily="18" charset="0"/>
                        </a:rPr>
                        <a:t>1 mg/g</a:t>
                      </a:r>
                    </a:p>
                  </a:txBody>
                  <a:tcPr marL="68091" marR="68091" marT="34045" marB="34045" anchor="ctr"/>
                </a:tc>
                <a:tc>
                  <a:txBody>
                    <a:bodyPr/>
                    <a:lstStyle/>
                    <a:p>
                      <a:pPr algn="r"/>
                      <a:r>
                        <a:rPr lang="en-US" altLang="ja-JP" sz="1400" b="1" dirty="0">
                          <a:effectLst/>
                          <a:latin typeface="Times New Roman" pitchFamily="18" charset="0"/>
                          <a:cs typeface="Times New Roman" pitchFamily="18" charset="0"/>
                        </a:rPr>
                        <a:t>0.1%</a:t>
                      </a:r>
                    </a:p>
                  </a:txBody>
                  <a:tcPr marL="68091" marR="68091" marT="34045" marB="34045" anchor="ctr"/>
                </a:tc>
                <a:tc>
                  <a:txBody>
                    <a:bodyPr/>
                    <a:lstStyle/>
                    <a:p>
                      <a:pPr algn="r"/>
                      <a:r>
                        <a:rPr lang="en-US" sz="1400" b="1">
                          <a:effectLst/>
                          <a:latin typeface="Times New Roman" pitchFamily="18" charset="0"/>
                          <a:cs typeface="Times New Roman" pitchFamily="18" charset="0"/>
                        </a:rPr>
                        <a:t>0.001 g/g</a:t>
                      </a:r>
                    </a:p>
                  </a:txBody>
                  <a:tcPr marL="68091" marR="68091" marT="34045" marB="34045" anchor="ctr"/>
                </a:tc>
                <a:extLst>
                  <a:ext uri="{0D108BD9-81ED-4DB2-BD59-A6C34878D82A}">
                    <a16:rowId xmlns:a16="http://schemas.microsoft.com/office/drawing/2014/main" val="10004"/>
                  </a:ext>
                </a:extLst>
              </a:tr>
              <a:tr h="272364">
                <a:tc>
                  <a:txBody>
                    <a:bodyPr/>
                    <a:lstStyle/>
                    <a:p>
                      <a:pPr algn="r"/>
                      <a:r>
                        <a:rPr lang="en-US" sz="1400" b="1">
                          <a:effectLst/>
                          <a:latin typeface="Times New Roman" pitchFamily="18" charset="0"/>
                          <a:cs typeface="Times New Roman" pitchFamily="18" charset="0"/>
                        </a:rPr>
                        <a:t>100000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100 ppm</a:t>
                      </a:r>
                    </a:p>
                  </a:txBody>
                  <a:tcPr marL="68091" marR="68091" marT="34045" marB="34045" anchor="ctr"/>
                </a:tc>
                <a:tc>
                  <a:txBody>
                    <a:bodyPr/>
                    <a:lstStyle/>
                    <a:p>
                      <a:pPr algn="r"/>
                      <a:r>
                        <a:rPr lang="en-US" sz="1400" b="1">
                          <a:effectLst/>
                          <a:latin typeface="Times New Roman" pitchFamily="18" charset="0"/>
                          <a:cs typeface="Times New Roman" pitchFamily="18" charset="0"/>
                        </a:rPr>
                        <a:t>0.1 mg/g</a:t>
                      </a:r>
                    </a:p>
                  </a:txBody>
                  <a:tcPr marL="68091" marR="68091" marT="34045" marB="34045" anchor="ctr"/>
                </a:tc>
                <a:tc>
                  <a:txBody>
                    <a:bodyPr/>
                    <a:lstStyle/>
                    <a:p>
                      <a:pPr algn="r"/>
                      <a:r>
                        <a:rPr lang="en-US" altLang="ja-JP" sz="1400" b="1" dirty="0">
                          <a:effectLst/>
                          <a:latin typeface="Times New Roman" pitchFamily="18" charset="0"/>
                          <a:cs typeface="Times New Roman" pitchFamily="18" charset="0"/>
                        </a:rPr>
                        <a:t>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0.0001 g/g</a:t>
                      </a:r>
                    </a:p>
                  </a:txBody>
                  <a:tcPr marL="68091" marR="68091" marT="34045" marB="34045" anchor="ctr"/>
                </a:tc>
                <a:extLst>
                  <a:ext uri="{0D108BD9-81ED-4DB2-BD59-A6C34878D82A}">
                    <a16:rowId xmlns:a16="http://schemas.microsoft.com/office/drawing/2014/main" val="10005"/>
                  </a:ext>
                </a:extLst>
              </a:tr>
              <a:tr h="272364">
                <a:tc>
                  <a:txBody>
                    <a:bodyPr/>
                    <a:lstStyle/>
                    <a:p>
                      <a:pPr algn="r"/>
                      <a:r>
                        <a:rPr lang="en-US" sz="1400" b="1">
                          <a:effectLst/>
                          <a:latin typeface="Times New Roman" pitchFamily="18" charset="0"/>
                          <a:cs typeface="Times New Roman" pitchFamily="18" charset="0"/>
                        </a:rPr>
                        <a:t>10000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10 ppm</a:t>
                      </a:r>
                    </a:p>
                  </a:txBody>
                  <a:tcPr marL="68091" marR="68091" marT="34045" marB="34045" anchor="ctr"/>
                </a:tc>
                <a:tc>
                  <a:txBody>
                    <a:bodyPr/>
                    <a:lstStyle/>
                    <a:p>
                      <a:pPr algn="r"/>
                      <a:r>
                        <a:rPr lang="en-US" sz="1400" b="1">
                          <a:effectLst/>
                          <a:latin typeface="Times New Roman" pitchFamily="18" charset="0"/>
                          <a:cs typeface="Times New Roman" pitchFamily="18" charset="0"/>
                        </a:rPr>
                        <a:t>0.01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0.001%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0.00001 g/g</a:t>
                      </a:r>
                    </a:p>
                  </a:txBody>
                  <a:tcPr marL="68091" marR="68091" marT="34045" marB="34045" anchor="ctr"/>
                </a:tc>
                <a:extLst>
                  <a:ext uri="{0D108BD9-81ED-4DB2-BD59-A6C34878D82A}">
                    <a16:rowId xmlns:a16="http://schemas.microsoft.com/office/drawing/2014/main" val="10006"/>
                  </a:ext>
                </a:extLst>
              </a:tr>
              <a:tr h="272364">
                <a:tc>
                  <a:txBody>
                    <a:bodyPr/>
                    <a:lstStyle/>
                    <a:p>
                      <a:pPr algn="r"/>
                      <a:r>
                        <a:rPr lang="en-US" sz="1400" b="1">
                          <a:effectLst/>
                          <a:latin typeface="Times New Roman" pitchFamily="18" charset="0"/>
                          <a:cs typeface="Times New Roman" pitchFamily="18" charset="0"/>
                        </a:rPr>
                        <a:t>1000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1 ppm</a:t>
                      </a:r>
                    </a:p>
                  </a:txBody>
                  <a:tcPr marL="68091" marR="68091" marT="34045" marB="34045" anchor="ctr"/>
                </a:tc>
                <a:tc>
                  <a:txBody>
                    <a:bodyPr/>
                    <a:lstStyle/>
                    <a:p>
                      <a:pPr algn="r"/>
                      <a:r>
                        <a:rPr lang="en-US" sz="1400" b="1">
                          <a:effectLst/>
                          <a:latin typeface="Times New Roman" pitchFamily="18" charset="0"/>
                          <a:cs typeface="Times New Roman" pitchFamily="18" charset="0"/>
                        </a:rPr>
                        <a:t>0.001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0.0001%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0.000001 g/g</a:t>
                      </a:r>
                    </a:p>
                  </a:txBody>
                  <a:tcPr marL="68091" marR="68091" marT="34045" marB="34045" anchor="ctr"/>
                </a:tc>
                <a:extLst>
                  <a:ext uri="{0D108BD9-81ED-4DB2-BD59-A6C34878D82A}">
                    <a16:rowId xmlns:a16="http://schemas.microsoft.com/office/drawing/2014/main" val="10007"/>
                  </a:ext>
                </a:extLst>
              </a:tr>
              <a:tr h="272364">
                <a:tc>
                  <a:txBody>
                    <a:bodyPr/>
                    <a:lstStyle/>
                    <a:p>
                      <a:pPr algn="r"/>
                      <a:r>
                        <a:rPr lang="en-US" sz="1400" b="1">
                          <a:effectLst/>
                          <a:latin typeface="Times New Roman" pitchFamily="18" charset="0"/>
                          <a:cs typeface="Times New Roman" pitchFamily="18" charset="0"/>
                        </a:rPr>
                        <a:t>100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0.1 ppm</a:t>
                      </a:r>
                    </a:p>
                  </a:txBody>
                  <a:tcPr marL="68091" marR="68091" marT="34045" marB="34045" anchor="ctr"/>
                </a:tc>
                <a:tc>
                  <a:txBody>
                    <a:bodyPr/>
                    <a:lstStyle/>
                    <a:p>
                      <a:pPr algn="r"/>
                      <a:r>
                        <a:rPr lang="en-US" sz="1400" b="1">
                          <a:effectLst/>
                          <a:latin typeface="Times New Roman" pitchFamily="18" charset="0"/>
                          <a:cs typeface="Times New Roman" pitchFamily="18" charset="0"/>
                        </a:rPr>
                        <a:t>0.0001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0.00001%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0.0000001 g/g</a:t>
                      </a:r>
                    </a:p>
                  </a:txBody>
                  <a:tcPr marL="68091" marR="68091" marT="34045" marB="34045" anchor="ctr"/>
                </a:tc>
                <a:extLst>
                  <a:ext uri="{0D108BD9-81ED-4DB2-BD59-A6C34878D82A}">
                    <a16:rowId xmlns:a16="http://schemas.microsoft.com/office/drawing/2014/main" val="10008"/>
                  </a:ext>
                </a:extLst>
              </a:tr>
              <a:tr h="476636">
                <a:tc>
                  <a:txBody>
                    <a:bodyPr/>
                    <a:lstStyle/>
                    <a:p>
                      <a:pPr algn="r"/>
                      <a:r>
                        <a:rPr lang="en-US" sz="1400" b="1">
                          <a:effectLst/>
                          <a:latin typeface="Times New Roman" pitchFamily="18" charset="0"/>
                          <a:cs typeface="Times New Roman" pitchFamily="18" charset="0"/>
                        </a:rPr>
                        <a:t>10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0.01 ppm</a:t>
                      </a:r>
                    </a:p>
                  </a:txBody>
                  <a:tcPr marL="68091" marR="68091" marT="34045" marB="34045" anchor="ctr"/>
                </a:tc>
                <a:tc>
                  <a:txBody>
                    <a:bodyPr/>
                    <a:lstStyle/>
                    <a:p>
                      <a:pPr algn="r"/>
                      <a:r>
                        <a:rPr lang="en-US" sz="1400" b="1">
                          <a:effectLst/>
                          <a:latin typeface="Times New Roman" pitchFamily="18" charset="0"/>
                          <a:cs typeface="Times New Roman" pitchFamily="18" charset="0"/>
                        </a:rPr>
                        <a:t>0.00001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0.000001%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0.00000001 g/g</a:t>
                      </a:r>
                    </a:p>
                  </a:txBody>
                  <a:tcPr marL="68091" marR="68091" marT="34045" marB="34045" anchor="ctr"/>
                </a:tc>
                <a:extLst>
                  <a:ext uri="{0D108BD9-81ED-4DB2-BD59-A6C34878D82A}">
                    <a16:rowId xmlns:a16="http://schemas.microsoft.com/office/drawing/2014/main" val="10009"/>
                  </a:ext>
                </a:extLst>
              </a:tr>
              <a:tr h="476636">
                <a:tc>
                  <a:txBody>
                    <a:bodyPr/>
                    <a:lstStyle/>
                    <a:p>
                      <a:pPr algn="r"/>
                      <a:r>
                        <a:rPr lang="en-US" sz="1400" b="1">
                          <a:effectLst/>
                          <a:latin typeface="Times New Roman" pitchFamily="18" charset="0"/>
                          <a:cs typeface="Times New Roman" pitchFamily="18" charset="0"/>
                        </a:rPr>
                        <a:t>1 ppb</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0.001 ppm</a:t>
                      </a:r>
                    </a:p>
                  </a:txBody>
                  <a:tcPr marL="68091" marR="68091" marT="34045" marB="34045" anchor="ctr"/>
                </a:tc>
                <a:tc>
                  <a:txBody>
                    <a:bodyPr/>
                    <a:lstStyle/>
                    <a:p>
                      <a:pPr algn="r"/>
                      <a:r>
                        <a:rPr lang="en-US" sz="1400" b="1">
                          <a:effectLst/>
                          <a:latin typeface="Times New Roman" pitchFamily="18" charset="0"/>
                          <a:cs typeface="Times New Roman" pitchFamily="18" charset="0"/>
                        </a:rPr>
                        <a:t>0.000001 mg/g</a:t>
                      </a:r>
                    </a:p>
                  </a:txBody>
                  <a:tcPr marL="68091" marR="68091" marT="34045" marB="34045" anchor="ctr"/>
                </a:tc>
                <a:tc>
                  <a:txBody>
                    <a:bodyPr/>
                    <a:lstStyle/>
                    <a:p>
                      <a:pPr algn="r"/>
                      <a:r>
                        <a:rPr lang="en-US" altLang="ja-JP" sz="1400" b="1">
                          <a:effectLst/>
                          <a:latin typeface="Times New Roman" pitchFamily="18" charset="0"/>
                          <a:cs typeface="Times New Roman" pitchFamily="18" charset="0"/>
                        </a:rPr>
                        <a:t>0.0000001%</a:t>
                      </a:r>
                    </a:p>
                  </a:txBody>
                  <a:tcPr marL="68091" marR="68091" marT="34045" marB="34045" anchor="ctr"/>
                </a:tc>
                <a:tc>
                  <a:txBody>
                    <a:bodyPr/>
                    <a:lstStyle/>
                    <a:p>
                      <a:pPr algn="r"/>
                      <a:r>
                        <a:rPr lang="en-US" sz="1400" b="1" dirty="0">
                          <a:effectLst/>
                          <a:latin typeface="Times New Roman" pitchFamily="18" charset="0"/>
                          <a:cs typeface="Times New Roman" pitchFamily="18" charset="0"/>
                        </a:rPr>
                        <a:t>0.000000001 g/g</a:t>
                      </a:r>
                    </a:p>
                  </a:txBody>
                  <a:tcPr marL="68091" marR="68091" marT="34045" marB="34045" anchor="ctr"/>
                </a:tc>
                <a:extLst>
                  <a:ext uri="{0D108BD9-81ED-4DB2-BD59-A6C34878D82A}">
                    <a16:rowId xmlns:a16="http://schemas.microsoft.com/office/drawing/2014/main" val="10010"/>
                  </a:ext>
                </a:extLst>
              </a:tr>
            </a:tbl>
          </a:graphicData>
        </a:graphic>
      </p:graphicFrame>
      <p:sp>
        <p:nvSpPr>
          <p:cNvPr id="5" name="Rectangle 1"/>
          <p:cNvSpPr>
            <a:spLocks noChangeArrowheads="1"/>
          </p:cNvSpPr>
          <p:nvPr/>
        </p:nvSpPr>
        <p:spPr bwMode="auto">
          <a:xfrm>
            <a:off x="971600" y="194737"/>
            <a:ext cx="7008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r>
              <a:rPr kumimoji="1" lang="ja-JP" alt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※ppm = </a:t>
            </a:r>
            <a:r>
              <a:rPr kumimoji="1" 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パーツパーミリオン</a:t>
            </a:r>
            <a:r>
              <a:rPr kumimoji="1" lang="ja-JP" alt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(parts per million)</a:t>
            </a:r>
            <a:r>
              <a:rPr kumimoji="1" 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の略</a:t>
            </a:r>
            <a:r>
              <a:rPr kumimoji="1" lang="ja-JP" altLang="en-US"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（百万分の１）</a:t>
            </a:r>
            <a:br>
              <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br>
            <a:r>
              <a:rPr kumimoji="1" lang="ja-JP" alt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※ppb = </a:t>
            </a:r>
            <a:r>
              <a:rPr kumimoji="1" 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パーツパービリオン</a:t>
            </a:r>
            <a:r>
              <a:rPr kumimoji="1" lang="ja-JP" alt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(parts per billion)</a:t>
            </a:r>
            <a:r>
              <a:rPr kumimoji="1" lang="ja-JP" sz="20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の略</a:t>
            </a:r>
            <a:r>
              <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r>
              <a:rPr kumimoji="1" lang="ja-JP" altLang="en-US"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a:t>
            </a:r>
            <a:r>
              <a:rPr lang="en-US" altLang="ja-JP" sz="2000" dirty="0"/>
              <a:t>10</a:t>
            </a:r>
            <a:r>
              <a:rPr lang="ja-JP" altLang="en-US" sz="2000" dirty="0"/>
              <a:t>億分の</a:t>
            </a:r>
            <a:r>
              <a:rPr lang="en-US" altLang="ja-JP" sz="2000" dirty="0"/>
              <a:t>1</a:t>
            </a:r>
            <a:r>
              <a:rPr lang="ja-JP" altLang="en-US" sz="2000" dirty="0"/>
              <a:t>）</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195957262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301</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平成３０年度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問３２</a:t>
            </a:r>
          </a:p>
        </p:txBody>
      </p:sp>
      <p:sp>
        <p:nvSpPr>
          <p:cNvPr id="7" name="テキスト ボックス 6"/>
          <p:cNvSpPr txBox="1"/>
          <p:nvPr/>
        </p:nvSpPr>
        <p:spPr>
          <a:xfrm>
            <a:off x="611560" y="1412776"/>
            <a:ext cx="7920880" cy="1384995"/>
          </a:xfrm>
          <a:prstGeom prst="rect">
            <a:avLst/>
          </a:prstGeom>
          <a:noFill/>
        </p:spPr>
        <p:txBody>
          <a:bodyPr wrap="square" rtlCol="0">
            <a:spAutoFit/>
          </a:bodyPr>
          <a:lstStyle/>
          <a:p>
            <a:r>
              <a:rPr kumimoji="1" lang="ja-JP" altLang="en-US" sz="2800" dirty="0">
                <a:latin typeface="+mn-ea"/>
                <a:ea typeface="+mn-ea"/>
              </a:rPr>
              <a:t>以下のうち、金属をイオン化傾向の大きい順に並べたものとして、正しいものを下から一つ選び、その番号を解答欄に記入しなさい。</a:t>
            </a:r>
          </a:p>
        </p:txBody>
      </p:sp>
      <p:sp>
        <p:nvSpPr>
          <p:cNvPr id="8" name="テキスト ボックス 7"/>
          <p:cNvSpPr txBox="1"/>
          <p:nvPr/>
        </p:nvSpPr>
        <p:spPr>
          <a:xfrm>
            <a:off x="1475656" y="3167623"/>
            <a:ext cx="4841710" cy="3286477"/>
          </a:xfrm>
          <a:prstGeom prst="rect">
            <a:avLst/>
          </a:prstGeom>
          <a:noFill/>
        </p:spPr>
        <p:txBody>
          <a:bodyPr wrap="none" rtlCol="0">
            <a:spAutoFit/>
          </a:bodyPr>
          <a:lstStyle/>
          <a:p>
            <a:pPr>
              <a:lnSpc>
                <a:spcPct val="150000"/>
              </a:lnSpc>
              <a:tabLst>
                <a:tab pos="630238" algn="l"/>
                <a:tab pos="1250950" algn="l"/>
                <a:tab pos="2417763" algn="l"/>
                <a:tab pos="3584575" algn="l"/>
                <a:tab pos="5286375" algn="l"/>
              </a:tabLst>
            </a:pPr>
            <a:r>
              <a:rPr kumimoji="1" lang="ja-JP" altLang="en-US" sz="3600" b="1" spc="-100" dirty="0">
                <a:latin typeface="ＭＳ Ｐ明朝" pitchFamily="18" charset="-128"/>
                <a:ea typeface="ＭＳ Ｐ明朝" pitchFamily="18" charset="-128"/>
              </a:rPr>
              <a:t>１　</a:t>
            </a:r>
            <a:r>
              <a:rPr kumimoji="1" lang="en-US" altLang="ja-JP" sz="3600" b="1" spc="-100" dirty="0">
                <a:latin typeface="ＭＳ Ｐ明朝" pitchFamily="18" charset="-128"/>
                <a:ea typeface="ＭＳ Ｐ明朝" pitchFamily="18" charset="-128"/>
              </a:rPr>
              <a:t>	</a:t>
            </a:r>
            <a:r>
              <a:rPr kumimoji="1" lang="ja-JP" altLang="en-US" sz="3600" b="1" spc="-100" dirty="0">
                <a:latin typeface="ＭＳ Ｐ明朝" pitchFamily="18" charset="-128"/>
                <a:ea typeface="ＭＳ Ｐ明朝" pitchFamily="18" charset="-128"/>
              </a:rPr>
              <a:t>Ｋ</a:t>
            </a:r>
            <a:r>
              <a:rPr kumimoji="1" lang="en-US" altLang="ja-JP" sz="3600" b="1" spc="-100" dirty="0">
                <a:latin typeface="ＭＳ Ｐ明朝" pitchFamily="18" charset="-128"/>
                <a:ea typeface="ＭＳ Ｐ明朝" pitchFamily="18" charset="-128"/>
              </a:rPr>
              <a:t>	</a:t>
            </a:r>
            <a:r>
              <a:rPr kumimoji="1"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 Zn 	</a:t>
            </a:r>
            <a:r>
              <a:rPr lang="ja-JP" altLang="en-US" sz="3600" b="1" spc="-100" dirty="0">
                <a:latin typeface="ＭＳ Ｐ明朝" pitchFamily="18" charset="-128"/>
                <a:ea typeface="ＭＳ Ｐ明朝" pitchFamily="18" charset="-128"/>
              </a:rPr>
              <a:t>＞Ｎａ</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Ag</a:t>
            </a:r>
          </a:p>
          <a:p>
            <a:pPr>
              <a:lnSpc>
                <a:spcPct val="150000"/>
              </a:lnSpc>
              <a:tabLst>
                <a:tab pos="630238" algn="l"/>
                <a:tab pos="1250950" algn="l"/>
                <a:tab pos="2417763" algn="l"/>
                <a:tab pos="3584575" algn="l"/>
                <a:tab pos="5286375" algn="l"/>
              </a:tabLst>
            </a:pPr>
            <a:r>
              <a:rPr lang="ja-JP" altLang="en-US" sz="3600" b="1" spc="-100" dirty="0">
                <a:latin typeface="ＭＳ Ｐ明朝" pitchFamily="18" charset="-128"/>
                <a:ea typeface="ＭＳ Ｐ明朝" pitchFamily="18" charset="-128"/>
              </a:rPr>
              <a:t>２　</a:t>
            </a:r>
            <a:r>
              <a:rPr lang="en-US" altLang="ja-JP" sz="3600" b="1" spc="-100" dirty="0">
                <a:latin typeface="ＭＳ Ｐ明朝" pitchFamily="18" charset="-128"/>
                <a:ea typeface="ＭＳ Ｐ明朝" pitchFamily="18" charset="-128"/>
              </a:rPr>
              <a:t>	Mg	</a:t>
            </a:r>
            <a:r>
              <a:rPr lang="ja-JP" altLang="en-US" sz="3600" b="1" spc="-100" dirty="0">
                <a:latin typeface="ＭＳ Ｐ明朝" pitchFamily="18" charset="-128"/>
                <a:ea typeface="ＭＳ Ｐ明朝" pitchFamily="18" charset="-128"/>
              </a:rPr>
              <a:t>＞ </a:t>
            </a:r>
            <a:r>
              <a:rPr lang="en-US" altLang="ja-JP" sz="3600" b="1" spc="-100" dirty="0">
                <a:latin typeface="ＭＳ Ｐ明朝" pitchFamily="18" charset="-128"/>
                <a:ea typeface="ＭＳ Ｐ明朝" pitchFamily="18" charset="-128"/>
              </a:rPr>
              <a:t>Ni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Zn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Pb</a:t>
            </a:r>
          </a:p>
          <a:p>
            <a:pPr>
              <a:lnSpc>
                <a:spcPct val="150000"/>
              </a:lnSpc>
              <a:tabLst>
                <a:tab pos="630238" algn="l"/>
                <a:tab pos="1250950" algn="l"/>
                <a:tab pos="2417763" algn="l"/>
                <a:tab pos="3584575" algn="l"/>
                <a:tab pos="5286375" algn="l"/>
              </a:tabLst>
            </a:pPr>
            <a:r>
              <a:rPr lang="ja-JP" altLang="en-US" sz="3600" b="1" spc="-100" dirty="0">
                <a:latin typeface="ＭＳ Ｐ明朝" pitchFamily="18" charset="-128"/>
                <a:ea typeface="ＭＳ Ｐ明朝" pitchFamily="18" charset="-128"/>
              </a:rPr>
              <a:t>３　</a:t>
            </a:r>
            <a:r>
              <a:rPr lang="en-US" altLang="ja-JP" sz="3600" b="1" spc="-100" dirty="0">
                <a:latin typeface="ＭＳ Ｐ明朝" pitchFamily="18" charset="-128"/>
                <a:ea typeface="ＭＳ Ｐ明朝" pitchFamily="18" charset="-128"/>
              </a:rPr>
              <a:t>	K	</a:t>
            </a:r>
            <a:r>
              <a:rPr lang="ja-JP" altLang="en-US" sz="3600" b="1" spc="-100" dirty="0">
                <a:latin typeface="ＭＳ Ｐ明朝" pitchFamily="18" charset="-128"/>
                <a:ea typeface="ＭＳ Ｐ明朝" pitchFamily="18" charset="-128"/>
              </a:rPr>
              <a:t>＞Ｎａ</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Zn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Cu</a:t>
            </a:r>
          </a:p>
          <a:p>
            <a:pPr>
              <a:lnSpc>
                <a:spcPct val="150000"/>
              </a:lnSpc>
              <a:tabLst>
                <a:tab pos="630238" algn="l"/>
                <a:tab pos="1250950" algn="l"/>
                <a:tab pos="2417763" algn="l"/>
                <a:tab pos="3584575" algn="l"/>
                <a:tab pos="5286375" algn="l"/>
              </a:tabLst>
            </a:pPr>
            <a:r>
              <a:rPr lang="ja-JP" altLang="en-US" sz="3600" b="1" spc="-100" dirty="0">
                <a:latin typeface="ＭＳ Ｐ明朝" pitchFamily="18" charset="-128"/>
                <a:ea typeface="ＭＳ Ｐ明朝" pitchFamily="18" charset="-128"/>
              </a:rPr>
              <a:t>４　</a:t>
            </a:r>
            <a:r>
              <a:rPr lang="en-US" altLang="ja-JP" sz="3600" b="1" spc="-100" dirty="0">
                <a:latin typeface="ＭＳ Ｐ明朝" pitchFamily="18" charset="-128"/>
                <a:ea typeface="ＭＳ Ｐ明朝" pitchFamily="18" charset="-128"/>
              </a:rPr>
              <a:t>	Hg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Fe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Mg	</a:t>
            </a:r>
            <a:r>
              <a:rPr lang="ja-JP" altLang="en-US" sz="3600" b="1" spc="-100" dirty="0">
                <a:latin typeface="ＭＳ Ｐ明朝" pitchFamily="18" charset="-128"/>
                <a:ea typeface="ＭＳ Ｐ明朝" pitchFamily="18" charset="-128"/>
              </a:rPr>
              <a:t>＞</a:t>
            </a:r>
            <a:r>
              <a:rPr lang="en-US" altLang="ja-JP" sz="3600" b="1" spc="-100" dirty="0">
                <a:latin typeface="ＭＳ Ｐ明朝" pitchFamily="18" charset="-128"/>
                <a:ea typeface="ＭＳ Ｐ明朝" pitchFamily="18" charset="-128"/>
              </a:rPr>
              <a:t>C</a:t>
            </a:r>
            <a:r>
              <a:rPr lang="ja-JP" altLang="en-US" sz="3600" b="1" spc="-100" dirty="0">
                <a:latin typeface="ＭＳ Ｐ明朝" pitchFamily="18" charset="-128"/>
                <a:ea typeface="ＭＳ Ｐ明朝" pitchFamily="18" charset="-128"/>
              </a:rPr>
              <a:t>ａ</a:t>
            </a:r>
            <a:endParaRPr lang="en-US" altLang="ja-JP" sz="3600" b="1" spc="-100" dirty="0">
              <a:latin typeface="ＭＳ Ｐ明朝" pitchFamily="18" charset="-128"/>
              <a:ea typeface="ＭＳ Ｐ明朝" pitchFamily="18" charset="-128"/>
            </a:endParaRPr>
          </a:p>
        </p:txBody>
      </p:sp>
      <p:sp>
        <p:nvSpPr>
          <p:cNvPr id="9" name="正方形/長方形 8"/>
          <p:cNvSpPr/>
          <p:nvPr/>
        </p:nvSpPr>
        <p:spPr>
          <a:xfrm>
            <a:off x="1458482" y="4969947"/>
            <a:ext cx="4968552" cy="61929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993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302</a:t>
            </a:fld>
            <a:endParaRPr lang="en-US" altLang="ja-JP"/>
          </a:p>
        </p:txBody>
      </p:sp>
      <p:sp>
        <p:nvSpPr>
          <p:cNvPr id="4" name="テキスト ボックス 3"/>
          <p:cNvSpPr txBox="1"/>
          <p:nvPr/>
        </p:nvSpPr>
        <p:spPr>
          <a:xfrm>
            <a:off x="827584" y="188640"/>
            <a:ext cx="2837636" cy="461665"/>
          </a:xfrm>
          <a:prstGeom prst="rect">
            <a:avLst/>
          </a:prstGeom>
          <a:noFill/>
        </p:spPr>
        <p:txBody>
          <a:bodyPr wrap="none" rtlCol="0">
            <a:spAutoFit/>
          </a:bodyPr>
          <a:lstStyle/>
          <a:p>
            <a:r>
              <a:rPr kumimoji="1" lang="ja-JP" altLang="en-US" b="1" dirty="0"/>
              <a:t>金属のイオン化傾向</a:t>
            </a:r>
          </a:p>
        </p:txBody>
      </p:sp>
      <p:sp>
        <p:nvSpPr>
          <p:cNvPr id="5" name="テキスト ボックス 4"/>
          <p:cNvSpPr txBox="1"/>
          <p:nvPr/>
        </p:nvSpPr>
        <p:spPr>
          <a:xfrm>
            <a:off x="824561" y="692696"/>
            <a:ext cx="7712368" cy="830997"/>
          </a:xfrm>
          <a:prstGeom prst="rect">
            <a:avLst/>
          </a:prstGeom>
          <a:noFill/>
        </p:spPr>
        <p:txBody>
          <a:bodyPr wrap="none" rtlCol="0">
            <a:spAutoFit/>
          </a:bodyPr>
          <a:lstStyle/>
          <a:p>
            <a:r>
              <a:rPr kumimoji="1" lang="ja-JP" altLang="en-US" dirty="0"/>
              <a:t>いろんな金属単体を、そのイオンを含む溶液に浸したとき</a:t>
            </a:r>
            <a:r>
              <a:rPr lang="ja-JP" altLang="en-US" dirty="0"/>
              <a:t>、</a:t>
            </a:r>
            <a:endParaRPr lang="en-US" altLang="ja-JP" dirty="0"/>
          </a:p>
          <a:p>
            <a:r>
              <a:rPr kumimoji="1" lang="ja-JP" altLang="en-US" dirty="0"/>
              <a:t>金属はイオンとなって溶液中に入る傾向を持つ。</a:t>
            </a:r>
            <a:endParaRPr kumimoji="1" lang="en-US" altLang="ja-JP" dirty="0"/>
          </a:p>
        </p:txBody>
      </p:sp>
      <p:sp>
        <p:nvSpPr>
          <p:cNvPr id="6" name="テキスト ボックス 5"/>
          <p:cNvSpPr txBox="1"/>
          <p:nvPr/>
        </p:nvSpPr>
        <p:spPr>
          <a:xfrm>
            <a:off x="827584" y="3914277"/>
            <a:ext cx="1606530" cy="461665"/>
          </a:xfrm>
          <a:prstGeom prst="rect">
            <a:avLst/>
          </a:prstGeom>
          <a:noFill/>
        </p:spPr>
        <p:txBody>
          <a:bodyPr wrap="none" rtlCol="0">
            <a:spAutoFit/>
          </a:bodyPr>
          <a:lstStyle/>
          <a:p>
            <a:r>
              <a:rPr kumimoji="1" lang="ja-JP" altLang="en-US" dirty="0">
                <a:solidFill>
                  <a:srgbClr val="FF0000"/>
                </a:solidFill>
              </a:rPr>
              <a:t>イオン化列</a:t>
            </a:r>
          </a:p>
        </p:txBody>
      </p:sp>
      <p:sp>
        <p:nvSpPr>
          <p:cNvPr id="7" name="テキスト ボックス 6"/>
          <p:cNvSpPr txBox="1"/>
          <p:nvPr/>
        </p:nvSpPr>
        <p:spPr>
          <a:xfrm>
            <a:off x="1043608" y="4716433"/>
            <a:ext cx="7314823" cy="584775"/>
          </a:xfrm>
          <a:prstGeom prst="rect">
            <a:avLst/>
          </a:prstGeom>
          <a:noFill/>
        </p:spPr>
        <p:txBody>
          <a:bodyPr wrap="none" rtlCol="0">
            <a:spAutoFit/>
          </a:bodyPr>
          <a:lstStyle/>
          <a:p>
            <a:r>
              <a:rPr kumimoji="1" lang="ja-JP" altLang="en-US" sz="3200" dirty="0">
                <a:solidFill>
                  <a:srgbClr val="FF0000"/>
                </a:solidFill>
              </a:rPr>
              <a:t>Ｋ＞Ｃａ＞Ｎａ＞Ｍｇ＞Ａｌ＞Ｚｎ＞Ｆｅ＞Ｎｉ＞</a:t>
            </a:r>
            <a:endParaRPr kumimoji="1" lang="en-US" altLang="ja-JP" dirty="0">
              <a:solidFill>
                <a:srgbClr val="FF0000"/>
              </a:solidFill>
            </a:endParaRPr>
          </a:p>
        </p:txBody>
      </p:sp>
      <p:sp>
        <p:nvSpPr>
          <p:cNvPr id="8" name="テキスト ボックス 7"/>
          <p:cNvSpPr txBox="1"/>
          <p:nvPr/>
        </p:nvSpPr>
        <p:spPr>
          <a:xfrm>
            <a:off x="1043608" y="5868561"/>
            <a:ext cx="7782900" cy="584775"/>
          </a:xfrm>
          <a:prstGeom prst="rect">
            <a:avLst/>
          </a:prstGeom>
          <a:noFill/>
        </p:spPr>
        <p:txBody>
          <a:bodyPr wrap="none" rtlCol="0">
            <a:spAutoFit/>
          </a:bodyPr>
          <a:lstStyle/>
          <a:p>
            <a:r>
              <a:rPr kumimoji="1" lang="ja-JP" altLang="en-US" sz="3200" dirty="0">
                <a:solidFill>
                  <a:srgbClr val="FF0000"/>
                </a:solidFill>
              </a:rPr>
              <a:t>Ｓｎ＞Ｐｂ＞（Ｈ</a:t>
            </a:r>
            <a:r>
              <a:rPr kumimoji="1" lang="ja-JP" altLang="en-US" sz="2000" dirty="0">
                <a:solidFill>
                  <a:srgbClr val="FF0000"/>
                </a:solidFill>
              </a:rPr>
              <a:t>２</a:t>
            </a:r>
            <a:r>
              <a:rPr kumimoji="1" lang="ja-JP" altLang="en-US" sz="3200" dirty="0">
                <a:solidFill>
                  <a:srgbClr val="FF0000"/>
                </a:solidFill>
              </a:rPr>
              <a:t>）＞Ｃｕ＞Ｈｇ＞Ａｇ＞Ｐｔ＞Ａｕ</a:t>
            </a:r>
          </a:p>
        </p:txBody>
      </p:sp>
      <p:sp>
        <p:nvSpPr>
          <p:cNvPr id="9" name="テキスト ボックス 8"/>
          <p:cNvSpPr txBox="1"/>
          <p:nvPr/>
        </p:nvSpPr>
        <p:spPr>
          <a:xfrm>
            <a:off x="1077558" y="4335487"/>
            <a:ext cx="6771405" cy="461665"/>
          </a:xfrm>
          <a:prstGeom prst="rect">
            <a:avLst/>
          </a:prstGeom>
          <a:noFill/>
        </p:spPr>
        <p:txBody>
          <a:bodyPr wrap="none" rtlCol="0">
            <a:spAutoFit/>
          </a:bodyPr>
          <a:lstStyle/>
          <a:p>
            <a:r>
              <a:rPr kumimoji="1" lang="ja-JP" altLang="en-US" dirty="0"/>
              <a:t>かそう か　　　な　　　ま　　　　あ　　あ　　　て　　　に</a:t>
            </a:r>
          </a:p>
        </p:txBody>
      </p:sp>
      <p:sp>
        <p:nvSpPr>
          <p:cNvPr id="10" name="テキスト ボックス 9"/>
          <p:cNvSpPr txBox="1"/>
          <p:nvPr/>
        </p:nvSpPr>
        <p:spPr>
          <a:xfrm>
            <a:off x="1187624" y="5559623"/>
            <a:ext cx="7510389" cy="461665"/>
          </a:xfrm>
          <a:prstGeom prst="rect">
            <a:avLst/>
          </a:prstGeom>
          <a:noFill/>
        </p:spPr>
        <p:txBody>
          <a:bodyPr wrap="none" rtlCol="0">
            <a:spAutoFit/>
          </a:bodyPr>
          <a:lstStyle/>
          <a:p>
            <a:r>
              <a:rPr kumimoji="1" lang="ja-JP" altLang="en-US" dirty="0"/>
              <a:t>す　　　な　　　　　ひ　　　　ど　　　す　　　ぎ　　しゃっ　きん</a:t>
            </a:r>
          </a:p>
        </p:txBody>
      </p:sp>
      <p:sp>
        <p:nvSpPr>
          <p:cNvPr id="11" name="テキスト ボックス 10"/>
          <p:cNvSpPr txBox="1"/>
          <p:nvPr/>
        </p:nvSpPr>
        <p:spPr>
          <a:xfrm>
            <a:off x="899592" y="2463279"/>
            <a:ext cx="1914307" cy="461665"/>
          </a:xfrm>
          <a:prstGeom prst="rect">
            <a:avLst/>
          </a:prstGeom>
          <a:noFill/>
        </p:spPr>
        <p:txBody>
          <a:bodyPr wrap="none" rtlCol="0">
            <a:spAutoFit/>
          </a:bodyPr>
          <a:lstStyle/>
          <a:p>
            <a:r>
              <a:rPr kumimoji="1" lang="ja-JP" altLang="en-US" dirty="0"/>
              <a:t>イオン化傾向</a:t>
            </a:r>
          </a:p>
        </p:txBody>
      </p:sp>
      <p:sp>
        <p:nvSpPr>
          <p:cNvPr id="12" name="テキスト ボックス 11"/>
          <p:cNvSpPr txBox="1"/>
          <p:nvPr/>
        </p:nvSpPr>
        <p:spPr>
          <a:xfrm>
            <a:off x="3344619" y="1988840"/>
            <a:ext cx="1659429" cy="461665"/>
          </a:xfrm>
          <a:prstGeom prst="rect">
            <a:avLst/>
          </a:prstGeom>
          <a:noFill/>
        </p:spPr>
        <p:txBody>
          <a:bodyPr wrap="none" rtlCol="0">
            <a:spAutoFit/>
          </a:bodyPr>
          <a:lstStyle/>
          <a:p>
            <a:r>
              <a:rPr kumimoji="1" lang="ja-JP" altLang="en-US" dirty="0"/>
              <a:t>大きい金属</a:t>
            </a:r>
          </a:p>
        </p:txBody>
      </p:sp>
      <p:sp>
        <p:nvSpPr>
          <p:cNvPr id="13" name="テキスト ボックス 12"/>
          <p:cNvSpPr txBox="1"/>
          <p:nvPr/>
        </p:nvSpPr>
        <p:spPr>
          <a:xfrm>
            <a:off x="5292080" y="1844824"/>
            <a:ext cx="2991525" cy="830997"/>
          </a:xfrm>
          <a:prstGeom prst="rect">
            <a:avLst/>
          </a:prstGeom>
          <a:noFill/>
        </p:spPr>
        <p:txBody>
          <a:bodyPr wrap="none" rtlCol="0">
            <a:spAutoFit/>
          </a:bodyPr>
          <a:lstStyle/>
          <a:p>
            <a:r>
              <a:rPr kumimoji="1" lang="ja-JP" altLang="en-US" dirty="0"/>
              <a:t>陽イオンになりやすい</a:t>
            </a:r>
            <a:endParaRPr kumimoji="1" lang="en-US" altLang="ja-JP" dirty="0"/>
          </a:p>
          <a:p>
            <a:r>
              <a:rPr lang="ja-JP" altLang="en-US" dirty="0"/>
              <a:t>溶け出しやすい</a:t>
            </a:r>
            <a:endParaRPr kumimoji="1" lang="ja-JP" altLang="en-US" dirty="0"/>
          </a:p>
        </p:txBody>
      </p:sp>
      <p:sp>
        <p:nvSpPr>
          <p:cNvPr id="14" name="テキスト ボックス 13"/>
          <p:cNvSpPr txBox="1"/>
          <p:nvPr/>
        </p:nvSpPr>
        <p:spPr>
          <a:xfrm>
            <a:off x="5292080" y="2852936"/>
            <a:ext cx="2858475" cy="830997"/>
          </a:xfrm>
          <a:prstGeom prst="rect">
            <a:avLst/>
          </a:prstGeom>
          <a:noFill/>
        </p:spPr>
        <p:txBody>
          <a:bodyPr wrap="none" rtlCol="0">
            <a:spAutoFit/>
          </a:bodyPr>
          <a:lstStyle/>
          <a:p>
            <a:r>
              <a:rPr kumimoji="1" lang="ja-JP" altLang="en-US" dirty="0"/>
              <a:t>陽イオンになりにくい</a:t>
            </a:r>
            <a:endParaRPr kumimoji="1" lang="en-US" altLang="ja-JP" dirty="0"/>
          </a:p>
          <a:p>
            <a:r>
              <a:rPr lang="ja-JP" altLang="en-US" dirty="0"/>
              <a:t>析出しやすい</a:t>
            </a:r>
            <a:endParaRPr kumimoji="1" lang="ja-JP" altLang="en-US" dirty="0"/>
          </a:p>
        </p:txBody>
      </p:sp>
      <p:sp>
        <p:nvSpPr>
          <p:cNvPr id="15" name="テキスト ボックス 14"/>
          <p:cNvSpPr txBox="1"/>
          <p:nvPr/>
        </p:nvSpPr>
        <p:spPr>
          <a:xfrm>
            <a:off x="3347864" y="2996952"/>
            <a:ext cx="1635384" cy="461665"/>
          </a:xfrm>
          <a:prstGeom prst="rect">
            <a:avLst/>
          </a:prstGeom>
          <a:noFill/>
        </p:spPr>
        <p:txBody>
          <a:bodyPr wrap="none" rtlCol="0">
            <a:spAutoFit/>
          </a:bodyPr>
          <a:lstStyle/>
          <a:p>
            <a:r>
              <a:rPr kumimoji="1" lang="ja-JP" altLang="en-US" dirty="0"/>
              <a:t>小さい金属</a:t>
            </a:r>
          </a:p>
        </p:txBody>
      </p:sp>
      <p:sp>
        <p:nvSpPr>
          <p:cNvPr id="16" name="左中かっこ 15"/>
          <p:cNvSpPr/>
          <p:nvPr/>
        </p:nvSpPr>
        <p:spPr>
          <a:xfrm>
            <a:off x="2987824" y="2219672"/>
            <a:ext cx="216024" cy="105050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左中かっこ 17"/>
          <p:cNvSpPr/>
          <p:nvPr/>
        </p:nvSpPr>
        <p:spPr>
          <a:xfrm>
            <a:off x="5067384" y="1844824"/>
            <a:ext cx="216024" cy="82780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左中かっこ 18"/>
          <p:cNvSpPr/>
          <p:nvPr/>
        </p:nvSpPr>
        <p:spPr>
          <a:xfrm>
            <a:off x="5076056" y="2817218"/>
            <a:ext cx="216024" cy="82780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76191834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303</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平成３０年度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問３３</a:t>
            </a:r>
          </a:p>
        </p:txBody>
      </p:sp>
      <p:sp>
        <p:nvSpPr>
          <p:cNvPr id="7" name="テキスト ボックス 6"/>
          <p:cNvSpPr txBox="1"/>
          <p:nvPr/>
        </p:nvSpPr>
        <p:spPr>
          <a:xfrm>
            <a:off x="683568" y="1423877"/>
            <a:ext cx="7920880" cy="1384995"/>
          </a:xfrm>
          <a:prstGeom prst="rect">
            <a:avLst/>
          </a:prstGeom>
          <a:noFill/>
        </p:spPr>
        <p:txBody>
          <a:bodyPr wrap="square" rtlCol="0">
            <a:spAutoFit/>
          </a:bodyPr>
          <a:lstStyle/>
          <a:p>
            <a:r>
              <a:rPr lang="ja-JP" altLang="en-US" sz="2800" dirty="0"/>
              <a:t>以下の化学反応式のうち、</a:t>
            </a:r>
            <a:r>
              <a:rPr lang="ja-JP" altLang="en-US" sz="2800" u="sng" dirty="0"/>
              <a:t>下線部</a:t>
            </a:r>
            <a:r>
              <a:rPr lang="ja-JP" altLang="en-US" sz="2800" dirty="0"/>
              <a:t>の物質が還元剤としてはたらいているものを一つ選び、その番号を解答欄に記入しなさい。</a:t>
            </a:r>
            <a:endParaRPr kumimoji="1" lang="ja-JP" altLang="en-US" sz="3200" dirty="0"/>
          </a:p>
        </p:txBody>
      </p:sp>
      <p:sp>
        <p:nvSpPr>
          <p:cNvPr id="8" name="テキスト ボックス 7"/>
          <p:cNvSpPr txBox="1"/>
          <p:nvPr/>
        </p:nvSpPr>
        <p:spPr>
          <a:xfrm>
            <a:off x="323528" y="3130589"/>
            <a:ext cx="9926701" cy="3970318"/>
          </a:xfrm>
          <a:prstGeom prst="rect">
            <a:avLst/>
          </a:prstGeom>
          <a:noFill/>
        </p:spPr>
        <p:txBody>
          <a:bodyPr wrap="square" rtlCol="0">
            <a:spAutoFit/>
          </a:bodyPr>
          <a:lstStyle/>
          <a:p>
            <a:pPr>
              <a:lnSpc>
                <a:spcPct val="150000"/>
              </a:lnSpc>
            </a:pPr>
            <a:r>
              <a:rPr lang="zh-TW" altLang="en-US" sz="3200" dirty="0"/>
              <a:t>１ </a:t>
            </a:r>
            <a:r>
              <a:rPr lang="ja-JP" altLang="en-US" sz="3200" dirty="0"/>
              <a:t>　</a:t>
            </a:r>
            <a:r>
              <a:rPr lang="zh-TW" altLang="en-US" sz="3200" u="sng" dirty="0"/>
              <a:t>Ｃｕ</a:t>
            </a:r>
            <a:r>
              <a:rPr lang="zh-TW" altLang="en-US" sz="3200" dirty="0"/>
              <a:t>＋２Ｈ</a:t>
            </a:r>
            <a:r>
              <a:rPr lang="zh-TW" altLang="en-US" sz="2000" dirty="0"/>
              <a:t>２</a:t>
            </a:r>
            <a:r>
              <a:rPr lang="zh-TW" altLang="en-US" sz="3200" dirty="0"/>
              <a:t>ＳＯ</a:t>
            </a:r>
            <a:r>
              <a:rPr lang="zh-TW" altLang="en-US" sz="2000" dirty="0"/>
              <a:t>４</a:t>
            </a:r>
            <a:r>
              <a:rPr lang="zh-TW" altLang="en-US" sz="3200" dirty="0"/>
              <a:t> → ＣｕＳＯ</a:t>
            </a:r>
            <a:r>
              <a:rPr lang="zh-TW" altLang="en-US" sz="2000" dirty="0"/>
              <a:t>４</a:t>
            </a:r>
            <a:r>
              <a:rPr lang="zh-TW" altLang="en-US" sz="3200" dirty="0"/>
              <a:t>＋ＳＯ</a:t>
            </a:r>
            <a:r>
              <a:rPr lang="zh-TW" altLang="en-US" sz="2000" dirty="0"/>
              <a:t>２</a:t>
            </a:r>
            <a:r>
              <a:rPr lang="zh-TW" altLang="en-US" sz="3200" dirty="0"/>
              <a:t>＋２Ｈ</a:t>
            </a:r>
            <a:r>
              <a:rPr lang="zh-TW" altLang="en-US" sz="2000" dirty="0"/>
              <a:t>２</a:t>
            </a:r>
            <a:r>
              <a:rPr lang="zh-TW" altLang="en-US" sz="3200" dirty="0"/>
              <a:t>Ｏ</a:t>
            </a:r>
          </a:p>
          <a:p>
            <a:pPr>
              <a:lnSpc>
                <a:spcPct val="150000"/>
              </a:lnSpc>
            </a:pPr>
            <a:r>
              <a:rPr lang="zh-TW" altLang="en-US" sz="3200" dirty="0"/>
              <a:t>２ </a:t>
            </a:r>
            <a:r>
              <a:rPr lang="ja-JP" altLang="en-US" sz="3200" dirty="0"/>
              <a:t>　</a:t>
            </a:r>
            <a:r>
              <a:rPr lang="zh-TW" altLang="en-US" sz="3200" u="sng" dirty="0"/>
              <a:t>ＭｎＯ</a:t>
            </a:r>
            <a:r>
              <a:rPr lang="zh-TW" altLang="en-US" sz="2000" u="sng" dirty="0"/>
              <a:t>２</a:t>
            </a:r>
            <a:r>
              <a:rPr lang="zh-TW" altLang="en-US" sz="3200" dirty="0"/>
              <a:t>＋４ＨＣｌ → ＭｎＣｌ</a:t>
            </a:r>
            <a:r>
              <a:rPr lang="zh-TW" altLang="en-US" sz="2000" dirty="0"/>
              <a:t>２</a:t>
            </a:r>
            <a:r>
              <a:rPr lang="zh-TW" altLang="en-US" sz="3200" dirty="0"/>
              <a:t>＋Ｃｌ</a:t>
            </a:r>
            <a:r>
              <a:rPr lang="zh-TW" altLang="en-US" sz="2000" dirty="0"/>
              <a:t>２</a:t>
            </a:r>
            <a:r>
              <a:rPr lang="zh-TW" altLang="en-US" sz="3200" dirty="0"/>
              <a:t>＋２Ｈ</a:t>
            </a:r>
            <a:r>
              <a:rPr lang="zh-TW" altLang="en-US" sz="2000" dirty="0"/>
              <a:t>２</a:t>
            </a:r>
            <a:r>
              <a:rPr lang="zh-TW" altLang="en-US" sz="3200" dirty="0"/>
              <a:t>Ｏ</a:t>
            </a:r>
          </a:p>
          <a:p>
            <a:pPr>
              <a:lnSpc>
                <a:spcPct val="150000"/>
              </a:lnSpc>
            </a:pPr>
            <a:r>
              <a:rPr lang="zh-TW" altLang="en-US" sz="3200" dirty="0"/>
              <a:t>３ </a:t>
            </a:r>
            <a:r>
              <a:rPr lang="ja-JP" altLang="en-US" sz="3200" dirty="0"/>
              <a:t>　</a:t>
            </a:r>
            <a:r>
              <a:rPr lang="zh-TW" altLang="en-US" sz="3200" u="sng" dirty="0"/>
              <a:t>ＨＣｌ</a:t>
            </a:r>
            <a:r>
              <a:rPr lang="zh-TW" altLang="en-US" sz="3200" dirty="0"/>
              <a:t>＋ＮＨ</a:t>
            </a:r>
            <a:r>
              <a:rPr lang="zh-TW" altLang="en-US" sz="2000" dirty="0"/>
              <a:t>３</a:t>
            </a:r>
            <a:r>
              <a:rPr lang="zh-TW" altLang="en-US" sz="3200" dirty="0"/>
              <a:t> → ＮＨ４Ｃｌ</a:t>
            </a:r>
          </a:p>
          <a:p>
            <a:pPr>
              <a:lnSpc>
                <a:spcPct val="150000"/>
              </a:lnSpc>
            </a:pPr>
            <a:r>
              <a:rPr lang="zh-TW" altLang="en-US" sz="3200" dirty="0"/>
              <a:t>４ </a:t>
            </a:r>
            <a:r>
              <a:rPr lang="ja-JP" altLang="en-US" sz="3200" dirty="0"/>
              <a:t>　</a:t>
            </a:r>
            <a:r>
              <a:rPr lang="zh-TW" altLang="en-US" sz="3200" u="sng" dirty="0"/>
              <a:t>Ｈ</a:t>
            </a:r>
            <a:r>
              <a:rPr lang="zh-TW" altLang="en-US" sz="2000" u="sng" dirty="0"/>
              <a:t>２</a:t>
            </a:r>
            <a:r>
              <a:rPr lang="zh-TW" altLang="en-US" sz="3200" u="sng" dirty="0"/>
              <a:t>Ｏ</a:t>
            </a:r>
            <a:r>
              <a:rPr lang="zh-TW" altLang="en-US" sz="2000" u="sng" dirty="0"/>
              <a:t>２</a:t>
            </a:r>
            <a:r>
              <a:rPr lang="zh-TW" altLang="en-US" sz="3200" dirty="0"/>
              <a:t>＋２ＫＩ＋Ｈ</a:t>
            </a:r>
            <a:r>
              <a:rPr lang="zh-TW" altLang="en-US" sz="2000" dirty="0"/>
              <a:t>２</a:t>
            </a:r>
            <a:r>
              <a:rPr lang="zh-TW" altLang="en-US" sz="3200" dirty="0"/>
              <a:t>ＳＯ</a:t>
            </a:r>
            <a:r>
              <a:rPr lang="zh-TW" altLang="en-US" sz="2000" dirty="0"/>
              <a:t>４</a:t>
            </a:r>
            <a:r>
              <a:rPr lang="zh-TW" altLang="en-US" sz="3200" dirty="0"/>
              <a:t> → Ｉ</a:t>
            </a:r>
            <a:r>
              <a:rPr lang="zh-TW" altLang="en-US" sz="2000" dirty="0"/>
              <a:t>２</a:t>
            </a:r>
            <a:r>
              <a:rPr lang="zh-TW" altLang="en-US" sz="3200" dirty="0"/>
              <a:t>＋２Ｈ</a:t>
            </a:r>
            <a:r>
              <a:rPr lang="zh-TW" altLang="en-US" sz="2000" dirty="0"/>
              <a:t>２</a:t>
            </a:r>
            <a:r>
              <a:rPr lang="zh-TW" altLang="en-US" sz="3200" dirty="0"/>
              <a:t>Ｏ＋Ｋ</a:t>
            </a:r>
            <a:r>
              <a:rPr lang="zh-TW" altLang="en-US" sz="2000" dirty="0"/>
              <a:t>２</a:t>
            </a:r>
            <a:r>
              <a:rPr lang="zh-TW" altLang="en-US" sz="3200" dirty="0"/>
              <a:t>ＳＯ</a:t>
            </a:r>
            <a:r>
              <a:rPr lang="zh-TW" altLang="en-US" sz="2000" dirty="0"/>
              <a:t>４</a:t>
            </a:r>
            <a:endParaRPr lang="zh-TW" altLang="en-US" sz="3200" dirty="0"/>
          </a:p>
          <a:p>
            <a:endParaRPr kumimoji="1" lang="ja-JP" altLang="en-US" sz="6000" dirty="0">
              <a:latin typeface="ＭＳ Ｐ明朝" pitchFamily="18" charset="-128"/>
              <a:ea typeface="ＭＳ Ｐ明朝" pitchFamily="18" charset="-128"/>
            </a:endParaRPr>
          </a:p>
        </p:txBody>
      </p:sp>
      <p:sp>
        <p:nvSpPr>
          <p:cNvPr id="10" name="正方形/長方形 9"/>
          <p:cNvSpPr/>
          <p:nvPr/>
        </p:nvSpPr>
        <p:spPr>
          <a:xfrm>
            <a:off x="323528" y="3356992"/>
            <a:ext cx="7992888" cy="4657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85453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304</a:t>
            </a:fld>
            <a:endParaRPr lang="en-US" altLang="ja-JP"/>
          </a:p>
        </p:txBody>
      </p:sp>
      <p:sp>
        <p:nvSpPr>
          <p:cNvPr id="4" name="Rectangle 1"/>
          <p:cNvSpPr>
            <a:spLocks noChangeArrowheads="1"/>
          </p:cNvSpPr>
          <p:nvPr/>
        </p:nvSpPr>
        <p:spPr bwMode="auto">
          <a:xfrm>
            <a:off x="395536" y="548680"/>
            <a:ext cx="50754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225"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酸化還元反応</a:t>
            </a:r>
            <a:endParaRPr kumimoji="0" lang="ja-JP" altLang="ja-JP" sz="5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酸化と還元は同時に起こり、これを</a:t>
            </a:r>
            <a:r>
              <a:rPr kumimoji="0" lang="ja-JP" altLang="ja-JP" sz="16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酸化還元反応</a:t>
            </a:r>
            <a:r>
              <a:rPr kumimoji="0" lang="ja-JP" altLang="ja-JP" sz="16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という。</a:t>
            </a:r>
            <a:endParaRPr kumimoji="0" lang="ja-JP" altLang="ja-JP" sz="300" b="0" i="0" u="none" strike="noStrike" cap="none" normalizeH="0" baseline="0" dirty="0">
              <a:ln>
                <a:noFill/>
              </a:ln>
              <a:solidFill>
                <a:schemeClr val="tx1"/>
              </a:solidFill>
              <a:effectLst/>
            </a:endParaRPr>
          </a:p>
        </p:txBody>
      </p:sp>
      <p:pic>
        <p:nvPicPr>
          <p:cNvPr id="2050" name="Picture 2" descr="http://www.geocities.jp/don_guri131/image5/sannkakanngen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544141"/>
            <a:ext cx="3638550" cy="163830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90704B9C-F2EC-4C9B-BFF9-20FC665C2CC1}"/>
              </a:ext>
            </a:extLst>
          </p:cNvPr>
          <p:cNvSpPr txBox="1"/>
          <p:nvPr/>
        </p:nvSpPr>
        <p:spPr>
          <a:xfrm>
            <a:off x="827584" y="2442617"/>
            <a:ext cx="9926701" cy="3108543"/>
          </a:xfrm>
          <a:prstGeom prst="rect">
            <a:avLst/>
          </a:prstGeom>
          <a:noFill/>
        </p:spPr>
        <p:txBody>
          <a:bodyPr wrap="square" rtlCol="0">
            <a:spAutoFit/>
          </a:bodyPr>
          <a:lstStyle/>
          <a:p>
            <a:pPr marL="514350" indent="-514350">
              <a:buAutoNum type="arabicDbPlain"/>
            </a:pPr>
            <a:r>
              <a:rPr lang="zh-TW" altLang="en-US" sz="2800" u="sng" dirty="0"/>
              <a:t>Ｃｕ</a:t>
            </a:r>
            <a:r>
              <a:rPr lang="zh-TW" altLang="en-US" sz="2800" dirty="0"/>
              <a:t>＋２Ｈ</a:t>
            </a:r>
            <a:r>
              <a:rPr lang="zh-TW" altLang="en-US" sz="1800" dirty="0"/>
              <a:t>２</a:t>
            </a:r>
            <a:r>
              <a:rPr lang="zh-TW" altLang="en-US" sz="2800" dirty="0"/>
              <a:t>ＳＯ</a:t>
            </a:r>
            <a:r>
              <a:rPr lang="zh-TW" altLang="en-US" sz="1800" dirty="0"/>
              <a:t>４</a:t>
            </a:r>
            <a:r>
              <a:rPr lang="zh-TW" altLang="en-US" sz="2800" dirty="0"/>
              <a:t> → ＣｕＳＯ</a:t>
            </a:r>
            <a:r>
              <a:rPr lang="zh-TW" altLang="en-US" sz="1800" dirty="0"/>
              <a:t>４</a:t>
            </a:r>
            <a:r>
              <a:rPr lang="zh-TW" altLang="en-US" sz="2800" dirty="0"/>
              <a:t>＋ＳＯ</a:t>
            </a:r>
            <a:r>
              <a:rPr lang="zh-TW" altLang="en-US" sz="1800" dirty="0"/>
              <a:t>２</a:t>
            </a:r>
            <a:r>
              <a:rPr lang="zh-TW" altLang="en-US" sz="2800" dirty="0"/>
              <a:t>＋２Ｈ</a:t>
            </a:r>
            <a:r>
              <a:rPr lang="zh-TW" altLang="en-US" sz="1800" dirty="0"/>
              <a:t>２</a:t>
            </a:r>
            <a:r>
              <a:rPr lang="zh-TW" altLang="en-US" sz="2800" dirty="0"/>
              <a:t>Ｏ</a:t>
            </a:r>
            <a:endParaRPr lang="en-US" altLang="zh-TW" sz="2800" dirty="0"/>
          </a:p>
          <a:p>
            <a:endParaRPr lang="zh-TW" altLang="en-US" sz="2800" dirty="0"/>
          </a:p>
          <a:p>
            <a:pPr marL="514350" indent="-514350">
              <a:buAutoNum type="arabicDbPlain" startAt="2"/>
            </a:pPr>
            <a:r>
              <a:rPr lang="zh-TW" altLang="en-US" sz="2800" u="sng" dirty="0"/>
              <a:t>ＭｎＯ</a:t>
            </a:r>
            <a:r>
              <a:rPr lang="zh-TW" altLang="en-US" sz="1800" u="sng" dirty="0"/>
              <a:t>２</a:t>
            </a:r>
            <a:r>
              <a:rPr lang="zh-TW" altLang="en-US" sz="2800" dirty="0"/>
              <a:t>＋４ＨＣｌ → ＭｎＣｌ</a:t>
            </a:r>
            <a:r>
              <a:rPr lang="zh-TW" altLang="en-US" sz="1800" dirty="0"/>
              <a:t>２</a:t>
            </a:r>
            <a:r>
              <a:rPr lang="zh-TW" altLang="en-US" sz="2800" dirty="0"/>
              <a:t>＋Ｃｌ</a:t>
            </a:r>
            <a:r>
              <a:rPr lang="zh-TW" altLang="en-US" sz="1800" dirty="0"/>
              <a:t>２</a:t>
            </a:r>
            <a:r>
              <a:rPr lang="zh-TW" altLang="en-US" sz="2800" dirty="0"/>
              <a:t>＋２Ｈ</a:t>
            </a:r>
            <a:r>
              <a:rPr lang="zh-TW" altLang="en-US" sz="1800" dirty="0"/>
              <a:t>２</a:t>
            </a:r>
            <a:r>
              <a:rPr lang="zh-TW" altLang="en-US" sz="2800" dirty="0"/>
              <a:t>Ｏ</a:t>
            </a:r>
            <a:endParaRPr lang="en-US" altLang="zh-TW" sz="2800" dirty="0"/>
          </a:p>
          <a:p>
            <a:endParaRPr lang="zh-TW" altLang="en-US" sz="2800" dirty="0"/>
          </a:p>
          <a:p>
            <a:pPr marL="514350" indent="-514350">
              <a:buAutoNum type="arabicDbPlain" startAt="3"/>
            </a:pPr>
            <a:r>
              <a:rPr lang="zh-TW" altLang="en-US" sz="2800" u="sng" dirty="0"/>
              <a:t>ＨＣｌ</a:t>
            </a:r>
            <a:r>
              <a:rPr lang="zh-TW" altLang="en-US" sz="2800" dirty="0"/>
              <a:t>＋ＮＨ</a:t>
            </a:r>
            <a:r>
              <a:rPr lang="zh-TW" altLang="en-US" sz="1800" dirty="0"/>
              <a:t>３</a:t>
            </a:r>
            <a:r>
              <a:rPr lang="zh-TW" altLang="en-US" sz="2800" dirty="0"/>
              <a:t> → ＮＨ４Ｃｌ</a:t>
            </a:r>
            <a:endParaRPr lang="en-US" altLang="zh-TW" sz="2800" dirty="0"/>
          </a:p>
          <a:p>
            <a:endParaRPr lang="zh-TW" altLang="en-US" sz="2800" dirty="0"/>
          </a:p>
          <a:p>
            <a:r>
              <a:rPr lang="zh-TW" altLang="en-US" sz="2800" dirty="0"/>
              <a:t>４ </a:t>
            </a:r>
            <a:r>
              <a:rPr lang="ja-JP" altLang="en-US" sz="2800" dirty="0"/>
              <a:t>　</a:t>
            </a:r>
            <a:r>
              <a:rPr lang="zh-TW" altLang="en-US" sz="2800" u="sng" dirty="0"/>
              <a:t>Ｈ</a:t>
            </a:r>
            <a:r>
              <a:rPr lang="zh-TW" altLang="en-US" sz="1800" u="sng" dirty="0"/>
              <a:t>２</a:t>
            </a:r>
            <a:r>
              <a:rPr lang="zh-TW" altLang="en-US" sz="2800" u="sng" dirty="0"/>
              <a:t>Ｏ</a:t>
            </a:r>
            <a:r>
              <a:rPr lang="zh-TW" altLang="en-US" sz="1800" u="sng" dirty="0"/>
              <a:t>２</a:t>
            </a:r>
            <a:r>
              <a:rPr lang="zh-TW" altLang="en-US" sz="2800" dirty="0"/>
              <a:t>＋２ＫＩ＋Ｈ</a:t>
            </a:r>
            <a:r>
              <a:rPr lang="zh-TW" altLang="en-US" sz="1800" dirty="0"/>
              <a:t>２</a:t>
            </a:r>
            <a:r>
              <a:rPr lang="zh-TW" altLang="en-US" sz="2800" dirty="0"/>
              <a:t>ＳＯ</a:t>
            </a:r>
            <a:r>
              <a:rPr lang="zh-TW" altLang="en-US" sz="1800" dirty="0"/>
              <a:t>４</a:t>
            </a:r>
            <a:r>
              <a:rPr lang="zh-TW" altLang="en-US" sz="2800" dirty="0"/>
              <a:t> → Ｉ</a:t>
            </a:r>
            <a:r>
              <a:rPr lang="zh-TW" altLang="en-US" sz="1800" dirty="0"/>
              <a:t>２</a:t>
            </a:r>
            <a:r>
              <a:rPr lang="zh-TW" altLang="en-US" sz="2800" dirty="0"/>
              <a:t>＋２Ｈ</a:t>
            </a:r>
            <a:r>
              <a:rPr lang="zh-TW" altLang="en-US" sz="1800" dirty="0"/>
              <a:t>２</a:t>
            </a:r>
            <a:r>
              <a:rPr lang="zh-TW" altLang="en-US" sz="2800" dirty="0"/>
              <a:t>Ｏ＋Ｋ</a:t>
            </a:r>
            <a:r>
              <a:rPr lang="zh-TW" altLang="en-US" sz="1800" dirty="0"/>
              <a:t>２</a:t>
            </a:r>
            <a:r>
              <a:rPr lang="zh-TW" altLang="en-US" sz="2800" dirty="0"/>
              <a:t>ＳＯ</a:t>
            </a:r>
            <a:r>
              <a:rPr lang="zh-TW" altLang="en-US" sz="1800" dirty="0"/>
              <a:t>４</a:t>
            </a:r>
            <a:endParaRPr lang="zh-TW" altLang="en-US" sz="2800" dirty="0"/>
          </a:p>
        </p:txBody>
      </p:sp>
      <p:sp>
        <p:nvSpPr>
          <p:cNvPr id="6" name="テキスト ボックス 5">
            <a:extLst>
              <a:ext uri="{FF2B5EF4-FFF2-40B4-BE49-F238E27FC236}">
                <a16:creationId xmlns:a16="http://schemas.microsoft.com/office/drawing/2014/main" id="{B5919D3B-36BE-4A01-83F0-C549CB6D86F6}"/>
              </a:ext>
            </a:extLst>
          </p:cNvPr>
          <p:cNvSpPr txBox="1"/>
          <p:nvPr/>
        </p:nvSpPr>
        <p:spPr>
          <a:xfrm>
            <a:off x="1246565" y="2852936"/>
            <a:ext cx="877163" cy="369332"/>
          </a:xfrm>
          <a:prstGeom prst="rect">
            <a:avLst/>
          </a:prstGeom>
          <a:noFill/>
        </p:spPr>
        <p:txBody>
          <a:bodyPr wrap="none" rtlCol="0">
            <a:spAutoFit/>
          </a:bodyPr>
          <a:lstStyle/>
          <a:p>
            <a:r>
              <a:rPr kumimoji="1" lang="ja-JP" altLang="en-US" sz="1800" dirty="0">
                <a:solidFill>
                  <a:schemeClr val="accent2"/>
                </a:solidFill>
              </a:rPr>
              <a:t>還元剤</a:t>
            </a:r>
          </a:p>
        </p:txBody>
      </p:sp>
      <p:sp>
        <p:nvSpPr>
          <p:cNvPr id="9" name="テキスト ボックス 8">
            <a:extLst>
              <a:ext uri="{FF2B5EF4-FFF2-40B4-BE49-F238E27FC236}">
                <a16:creationId xmlns:a16="http://schemas.microsoft.com/office/drawing/2014/main" id="{E7C7FCB9-1F57-4265-961D-BA0613D84335}"/>
              </a:ext>
            </a:extLst>
          </p:cNvPr>
          <p:cNvSpPr txBox="1"/>
          <p:nvPr/>
        </p:nvSpPr>
        <p:spPr>
          <a:xfrm>
            <a:off x="1475656" y="3717032"/>
            <a:ext cx="877163" cy="369332"/>
          </a:xfrm>
          <a:prstGeom prst="rect">
            <a:avLst/>
          </a:prstGeom>
          <a:noFill/>
        </p:spPr>
        <p:txBody>
          <a:bodyPr wrap="none" rtlCol="0">
            <a:spAutoFit/>
          </a:bodyPr>
          <a:lstStyle/>
          <a:p>
            <a:r>
              <a:rPr kumimoji="1" lang="ja-JP" altLang="en-US" sz="1800" dirty="0">
                <a:solidFill>
                  <a:srgbClr val="FF0000"/>
                </a:solidFill>
              </a:rPr>
              <a:t>酸化剤</a:t>
            </a:r>
          </a:p>
        </p:txBody>
      </p:sp>
      <p:sp>
        <p:nvSpPr>
          <p:cNvPr id="8" name="テキスト ボックス 7">
            <a:extLst>
              <a:ext uri="{FF2B5EF4-FFF2-40B4-BE49-F238E27FC236}">
                <a16:creationId xmlns:a16="http://schemas.microsoft.com/office/drawing/2014/main" id="{149812C6-26CE-4353-9D5D-0B8C4B953B78}"/>
              </a:ext>
            </a:extLst>
          </p:cNvPr>
          <p:cNvSpPr txBox="1"/>
          <p:nvPr/>
        </p:nvSpPr>
        <p:spPr>
          <a:xfrm>
            <a:off x="5292080" y="4221088"/>
            <a:ext cx="1210588" cy="400110"/>
          </a:xfrm>
          <a:prstGeom prst="rect">
            <a:avLst/>
          </a:prstGeom>
          <a:noFill/>
        </p:spPr>
        <p:txBody>
          <a:bodyPr wrap="none" rtlCol="0">
            <a:spAutoFit/>
          </a:bodyPr>
          <a:lstStyle/>
          <a:p>
            <a:r>
              <a:rPr kumimoji="1" lang="ja-JP" altLang="en-US" sz="2000" u="sng" dirty="0"/>
              <a:t>中和反応</a:t>
            </a:r>
          </a:p>
        </p:txBody>
      </p:sp>
      <p:sp>
        <p:nvSpPr>
          <p:cNvPr id="12" name="テキスト ボックス 11">
            <a:extLst>
              <a:ext uri="{FF2B5EF4-FFF2-40B4-BE49-F238E27FC236}">
                <a16:creationId xmlns:a16="http://schemas.microsoft.com/office/drawing/2014/main" id="{3ED4516F-05C1-49D0-8835-B703D53768D0}"/>
              </a:ext>
            </a:extLst>
          </p:cNvPr>
          <p:cNvSpPr txBox="1"/>
          <p:nvPr/>
        </p:nvSpPr>
        <p:spPr>
          <a:xfrm>
            <a:off x="1484668" y="5427423"/>
            <a:ext cx="877163" cy="369332"/>
          </a:xfrm>
          <a:prstGeom prst="rect">
            <a:avLst/>
          </a:prstGeom>
          <a:noFill/>
        </p:spPr>
        <p:txBody>
          <a:bodyPr wrap="none" rtlCol="0">
            <a:spAutoFit/>
          </a:bodyPr>
          <a:lstStyle/>
          <a:p>
            <a:r>
              <a:rPr kumimoji="1" lang="ja-JP" altLang="en-US" sz="1800" dirty="0">
                <a:solidFill>
                  <a:srgbClr val="FF0000"/>
                </a:solidFill>
              </a:rPr>
              <a:t>酸化剤</a:t>
            </a:r>
          </a:p>
        </p:txBody>
      </p:sp>
    </p:spTree>
    <p:extLst>
      <p:ext uri="{BB962C8B-B14F-4D97-AF65-F5344CB8AC3E}">
        <p14:creationId xmlns:p14="http://schemas.microsoft.com/office/powerpoint/2010/main" val="324205351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305</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平成３０年度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問３４</a:t>
            </a:r>
          </a:p>
        </p:txBody>
      </p:sp>
      <p:sp>
        <p:nvSpPr>
          <p:cNvPr id="7" name="テキスト ボックス 6"/>
          <p:cNvSpPr txBox="1"/>
          <p:nvPr/>
        </p:nvSpPr>
        <p:spPr>
          <a:xfrm>
            <a:off x="611560" y="1412776"/>
            <a:ext cx="7920880" cy="1384995"/>
          </a:xfrm>
          <a:prstGeom prst="rect">
            <a:avLst/>
          </a:prstGeom>
          <a:noFill/>
        </p:spPr>
        <p:txBody>
          <a:bodyPr wrap="square" rtlCol="0">
            <a:spAutoFit/>
          </a:bodyPr>
          <a:lstStyle/>
          <a:p>
            <a:r>
              <a:rPr lang="ja-JP" altLang="en-US" sz="2800" dirty="0"/>
              <a:t>有機化合物に関する以下の組み合わせについて、いずれも</a:t>
            </a:r>
            <a:r>
              <a:rPr lang="ja-JP" altLang="en-US" sz="2800" b="1" dirty="0"/>
              <a:t>芳香族</a:t>
            </a:r>
            <a:r>
              <a:rPr lang="ja-JP" altLang="en-US" sz="2800" dirty="0"/>
              <a:t>カルボン酸であるものを一つ選び、その番号を解答欄に記入しなさい。</a:t>
            </a:r>
            <a:endParaRPr kumimoji="1" lang="ja-JP" altLang="en-US" sz="2800" dirty="0"/>
          </a:p>
        </p:txBody>
      </p:sp>
      <p:sp>
        <p:nvSpPr>
          <p:cNvPr id="9" name="テキスト ボックス 8"/>
          <p:cNvSpPr txBox="1"/>
          <p:nvPr/>
        </p:nvSpPr>
        <p:spPr>
          <a:xfrm>
            <a:off x="1835696" y="3212976"/>
            <a:ext cx="7308304" cy="2308324"/>
          </a:xfrm>
          <a:prstGeom prst="rect">
            <a:avLst/>
          </a:prstGeom>
          <a:noFill/>
        </p:spPr>
        <p:txBody>
          <a:bodyPr wrap="square" rtlCol="0">
            <a:spAutoFit/>
          </a:bodyPr>
          <a:lstStyle/>
          <a:p>
            <a:pPr>
              <a:tabLst>
                <a:tab pos="536575" algn="l"/>
              </a:tabLst>
            </a:pPr>
            <a:r>
              <a:rPr kumimoji="1" lang="ja-JP" altLang="en-US" sz="3600" dirty="0"/>
              <a:t>１</a:t>
            </a:r>
            <a:r>
              <a:rPr kumimoji="1" lang="en-US" altLang="ja-JP" sz="3600" dirty="0"/>
              <a:t>	</a:t>
            </a:r>
            <a:r>
              <a:rPr kumimoji="1" lang="ja-JP" altLang="en-US" sz="3600" dirty="0"/>
              <a:t>安息香酸　　</a:t>
            </a:r>
            <a:r>
              <a:rPr lang="ja-JP" altLang="en-US" sz="3600" dirty="0"/>
              <a:t>－</a:t>
            </a:r>
            <a:r>
              <a:rPr lang="en-US" altLang="ja-JP" sz="3600" dirty="0"/>
              <a:t>	</a:t>
            </a:r>
            <a:r>
              <a:rPr lang="ja-JP" altLang="en-US" sz="3600" dirty="0"/>
              <a:t>酢酸</a:t>
            </a:r>
            <a:endParaRPr kumimoji="1" lang="en-US" altLang="ja-JP" sz="3600" dirty="0"/>
          </a:p>
          <a:p>
            <a:pPr>
              <a:tabLst>
                <a:tab pos="536575" algn="l"/>
              </a:tabLst>
            </a:pPr>
            <a:r>
              <a:rPr lang="ja-JP" altLang="en-US" sz="3600" dirty="0"/>
              <a:t>２</a:t>
            </a:r>
            <a:r>
              <a:rPr lang="en-US" altLang="ja-JP" sz="3600" dirty="0"/>
              <a:t>	</a:t>
            </a:r>
            <a:r>
              <a:rPr lang="ja-JP" altLang="en-US" sz="3600" dirty="0"/>
              <a:t>安息香酸　　－</a:t>
            </a:r>
            <a:r>
              <a:rPr lang="en-US" altLang="ja-JP" sz="3600" dirty="0"/>
              <a:t>	</a:t>
            </a:r>
            <a:r>
              <a:rPr lang="ja-JP" altLang="en-US" sz="3600" dirty="0"/>
              <a:t>サリチル酸</a:t>
            </a:r>
            <a:endParaRPr lang="en-US" altLang="ja-JP" sz="4400" dirty="0"/>
          </a:p>
          <a:p>
            <a:pPr>
              <a:tabLst>
                <a:tab pos="536575" algn="l"/>
              </a:tabLst>
            </a:pPr>
            <a:r>
              <a:rPr kumimoji="1" lang="ja-JP" altLang="en-US" sz="3600" dirty="0"/>
              <a:t>３</a:t>
            </a:r>
            <a:r>
              <a:rPr kumimoji="1" lang="en-US" altLang="ja-JP" sz="3600" dirty="0"/>
              <a:t>	</a:t>
            </a:r>
            <a:r>
              <a:rPr kumimoji="1" lang="ja-JP" altLang="en-US" sz="3600" dirty="0"/>
              <a:t>フェノール</a:t>
            </a:r>
            <a:r>
              <a:rPr lang="en-US" altLang="ja-JP" sz="3600" dirty="0"/>
              <a:t>	</a:t>
            </a:r>
            <a:r>
              <a:rPr lang="ja-JP" altLang="en-US" sz="3600" dirty="0"/>
              <a:t>  </a:t>
            </a:r>
            <a:r>
              <a:rPr kumimoji="1" lang="ja-JP" altLang="en-US" sz="3600" dirty="0"/>
              <a:t>－</a:t>
            </a:r>
            <a:r>
              <a:rPr kumimoji="1" lang="en-US" altLang="ja-JP" sz="3600" dirty="0"/>
              <a:t>	</a:t>
            </a:r>
            <a:r>
              <a:rPr lang="ja-JP" altLang="en-US" sz="3600" dirty="0"/>
              <a:t>サリチル酸</a:t>
            </a:r>
            <a:endParaRPr kumimoji="1" lang="en-US" altLang="ja-JP" sz="3600" dirty="0"/>
          </a:p>
          <a:p>
            <a:pPr>
              <a:tabLst>
                <a:tab pos="536575" algn="l"/>
              </a:tabLst>
            </a:pPr>
            <a:r>
              <a:rPr lang="ja-JP" altLang="en-US" sz="3600" dirty="0"/>
              <a:t>４</a:t>
            </a:r>
            <a:r>
              <a:rPr lang="en-US" altLang="ja-JP" sz="3600" dirty="0"/>
              <a:t>	</a:t>
            </a:r>
            <a:r>
              <a:rPr lang="ja-JP" altLang="en-US" sz="3600" dirty="0"/>
              <a:t>フェノール</a:t>
            </a:r>
            <a:r>
              <a:rPr lang="en-US" altLang="ja-JP" sz="3600" dirty="0"/>
              <a:t>	</a:t>
            </a:r>
            <a:r>
              <a:rPr lang="ja-JP" altLang="en-US" sz="3600" dirty="0"/>
              <a:t>  －</a:t>
            </a:r>
            <a:r>
              <a:rPr lang="en-US" altLang="ja-JP" sz="3600" dirty="0"/>
              <a:t>	</a:t>
            </a:r>
            <a:r>
              <a:rPr lang="ja-JP" altLang="en-US" sz="3600" dirty="0"/>
              <a:t>酢酸</a:t>
            </a:r>
            <a:endParaRPr lang="en-US" altLang="ja-JP" sz="3600" dirty="0"/>
          </a:p>
        </p:txBody>
      </p:sp>
      <p:sp>
        <p:nvSpPr>
          <p:cNvPr id="13" name="正方形/長方形 12"/>
          <p:cNvSpPr/>
          <p:nvPr/>
        </p:nvSpPr>
        <p:spPr>
          <a:xfrm>
            <a:off x="1808805" y="3789040"/>
            <a:ext cx="5958438" cy="63007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1978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r>
              <a:rPr lang="en-US" altLang="ja-JP"/>
              <a:t>2014/6/29</a:t>
            </a:r>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306</a:t>
            </a:fld>
            <a:endParaRPr lang="en-US" altLang="ja-JP"/>
          </a:p>
        </p:txBody>
      </p:sp>
      <p:pic>
        <p:nvPicPr>
          <p:cNvPr id="10242" name="Picture 2" descr="C:\Users\okamotot\Desktop\sc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76" y="636716"/>
            <a:ext cx="8341029" cy="1800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323528" y="188640"/>
            <a:ext cx="1325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ＭＳ Ｐゴシック" pitchFamily="50" charset="-128"/>
                <a:ea typeface="ＭＳ Ｐゴシック" pitchFamily="50" charset="-128"/>
                <a:cs typeface="ＭＳ Ｐゴシック" pitchFamily="50" charset="-128"/>
              </a:rPr>
              <a:t>官能基</a:t>
            </a:r>
            <a:r>
              <a:rPr kumimoji="1" lang="ja-JP" altLang="en-US"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en-US"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正方形/長方形 5"/>
          <p:cNvSpPr/>
          <p:nvPr/>
        </p:nvSpPr>
        <p:spPr>
          <a:xfrm>
            <a:off x="611560" y="2996952"/>
            <a:ext cx="1800200" cy="461665"/>
          </a:xfrm>
          <a:prstGeom prst="rect">
            <a:avLst/>
          </a:prstGeom>
        </p:spPr>
        <p:txBody>
          <a:bodyPr wrap="square">
            <a:spAutoFit/>
          </a:bodyPr>
          <a:lstStyle/>
          <a:p>
            <a:r>
              <a:rPr lang="ja-JP" altLang="en-US" dirty="0"/>
              <a:t>安息香酸</a:t>
            </a:r>
            <a:endParaRPr lang="en-US" altLang="ja-JP" dirty="0"/>
          </a:p>
        </p:txBody>
      </p:sp>
      <p:pic>
        <p:nvPicPr>
          <p:cNvPr id="3078" name="Picture 6" descr="https://upload.wikimedia.org/wikipedia/commons/thumb/0/0d/Benzoes%C3%A4ure.svg/102px-Benzoes%C3%A4ur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9135" y="2763776"/>
            <a:ext cx="726007" cy="1053422"/>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550033" y="3458617"/>
            <a:ext cx="1790875" cy="461665"/>
          </a:xfrm>
          <a:prstGeom prst="rect">
            <a:avLst/>
          </a:prstGeom>
          <a:noFill/>
        </p:spPr>
        <p:txBody>
          <a:bodyPr wrap="none" rtlCol="0">
            <a:spAutoFit/>
          </a:bodyPr>
          <a:lstStyle/>
          <a:p>
            <a:r>
              <a:rPr lang="en-US" altLang="ja-JP" dirty="0">
                <a:latin typeface="+mn-ea"/>
                <a:ea typeface="+mn-ea"/>
              </a:rPr>
              <a:t>C</a:t>
            </a:r>
            <a:r>
              <a:rPr kumimoji="1" lang="en-US" altLang="ja-JP" baseline="-25000" dirty="0">
                <a:latin typeface="+mn-ea"/>
                <a:ea typeface="+mn-ea"/>
              </a:rPr>
              <a:t>6</a:t>
            </a:r>
            <a:r>
              <a:rPr lang="en-US" altLang="ja-JP" dirty="0">
                <a:latin typeface="+mn-ea"/>
                <a:ea typeface="+mn-ea"/>
              </a:rPr>
              <a:t>H</a:t>
            </a:r>
            <a:r>
              <a:rPr kumimoji="1" lang="en-US" altLang="ja-JP" baseline="-25000" dirty="0">
                <a:latin typeface="+mn-ea"/>
                <a:ea typeface="+mn-ea"/>
              </a:rPr>
              <a:t>5</a:t>
            </a:r>
            <a:r>
              <a:rPr kumimoji="1" lang="en-US" altLang="ja-JP" b="1" dirty="0">
                <a:solidFill>
                  <a:srgbClr val="FF0000"/>
                </a:solidFill>
                <a:latin typeface="+mn-ea"/>
                <a:ea typeface="+mn-ea"/>
              </a:rPr>
              <a:t>-COOH</a:t>
            </a:r>
          </a:p>
        </p:txBody>
      </p:sp>
      <p:sp>
        <p:nvSpPr>
          <p:cNvPr id="16" name="テキスト ボックス 15"/>
          <p:cNvSpPr txBox="1"/>
          <p:nvPr/>
        </p:nvSpPr>
        <p:spPr>
          <a:xfrm>
            <a:off x="4679846" y="5229200"/>
            <a:ext cx="2013975" cy="461665"/>
          </a:xfrm>
          <a:prstGeom prst="rect">
            <a:avLst/>
          </a:prstGeom>
          <a:noFill/>
        </p:spPr>
        <p:txBody>
          <a:bodyPr wrap="square" rtlCol="0">
            <a:spAutoFit/>
          </a:bodyPr>
          <a:lstStyle/>
          <a:p>
            <a:r>
              <a:rPr lang="en-US" altLang="ja-JP" dirty="0">
                <a:latin typeface="+mn-ea"/>
                <a:ea typeface="+mn-ea"/>
              </a:rPr>
              <a:t>CH</a:t>
            </a:r>
            <a:r>
              <a:rPr lang="en-US" altLang="ja-JP" baseline="-25000" dirty="0">
                <a:latin typeface="+mn-ea"/>
                <a:ea typeface="+mn-ea"/>
              </a:rPr>
              <a:t>3</a:t>
            </a:r>
            <a:r>
              <a:rPr lang="en-US" altLang="ja-JP" b="1" dirty="0">
                <a:solidFill>
                  <a:srgbClr val="FF0000"/>
                </a:solidFill>
                <a:latin typeface="+mn-ea"/>
              </a:rPr>
              <a:t>-COOH</a:t>
            </a:r>
            <a:endParaRPr lang="en-US" altLang="ja-JP" dirty="0">
              <a:solidFill>
                <a:srgbClr val="FF0000"/>
              </a:solidFill>
              <a:latin typeface="+mn-ea"/>
              <a:ea typeface="+mn-ea"/>
            </a:endParaRPr>
          </a:p>
        </p:txBody>
      </p:sp>
      <p:pic>
        <p:nvPicPr>
          <p:cNvPr id="3080" name="Picture 8" descr="https://upload.wikimedia.org/wikipedia/commons/thumb/8/8b/Phenol2.svg/70px-Phenol2.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2914" y="4754680"/>
            <a:ext cx="550934" cy="10074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8/8e/Salicylic-acid-skeletal.svg/1920px-Salicylic-acid-skeletal.svg.png">
            <a:extLst>
              <a:ext uri="{FF2B5EF4-FFF2-40B4-BE49-F238E27FC236}">
                <a16:creationId xmlns:a16="http://schemas.microsoft.com/office/drawing/2014/main" id="{E6B1F7EE-61D1-4FC0-A65B-68C664E10B6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5584" y="2941996"/>
            <a:ext cx="905410" cy="986973"/>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a:extLst>
              <a:ext uri="{FF2B5EF4-FFF2-40B4-BE49-F238E27FC236}">
                <a16:creationId xmlns:a16="http://schemas.microsoft.com/office/drawing/2014/main" id="{46D264D9-ADB2-4470-8AC1-910C7AFC9CE2}"/>
              </a:ext>
            </a:extLst>
          </p:cNvPr>
          <p:cNvSpPr/>
          <p:nvPr/>
        </p:nvSpPr>
        <p:spPr>
          <a:xfrm>
            <a:off x="4054086" y="3003421"/>
            <a:ext cx="1800200" cy="461665"/>
          </a:xfrm>
          <a:prstGeom prst="rect">
            <a:avLst/>
          </a:prstGeom>
        </p:spPr>
        <p:txBody>
          <a:bodyPr wrap="square">
            <a:spAutoFit/>
          </a:bodyPr>
          <a:lstStyle/>
          <a:p>
            <a:r>
              <a:rPr lang="ja-JP" altLang="en-US" dirty="0"/>
              <a:t>サリチル酸</a:t>
            </a:r>
            <a:endParaRPr lang="en-US" altLang="ja-JP" dirty="0"/>
          </a:p>
        </p:txBody>
      </p:sp>
      <p:sp>
        <p:nvSpPr>
          <p:cNvPr id="18" name="正方形/長方形 17">
            <a:extLst>
              <a:ext uri="{FF2B5EF4-FFF2-40B4-BE49-F238E27FC236}">
                <a16:creationId xmlns:a16="http://schemas.microsoft.com/office/drawing/2014/main" id="{75778F88-0079-409D-B6C0-5DF4512A77FA}"/>
              </a:ext>
            </a:extLst>
          </p:cNvPr>
          <p:cNvSpPr/>
          <p:nvPr/>
        </p:nvSpPr>
        <p:spPr>
          <a:xfrm>
            <a:off x="719138" y="4880147"/>
            <a:ext cx="1800200" cy="461665"/>
          </a:xfrm>
          <a:prstGeom prst="rect">
            <a:avLst/>
          </a:prstGeom>
        </p:spPr>
        <p:txBody>
          <a:bodyPr wrap="square">
            <a:spAutoFit/>
          </a:bodyPr>
          <a:lstStyle/>
          <a:p>
            <a:r>
              <a:rPr lang="ja-JP" altLang="en-US" dirty="0"/>
              <a:t>フェノール</a:t>
            </a:r>
            <a:endParaRPr lang="en-US" altLang="ja-JP" dirty="0"/>
          </a:p>
        </p:txBody>
      </p:sp>
      <p:sp>
        <p:nvSpPr>
          <p:cNvPr id="21" name="テキスト ボックス 20">
            <a:extLst>
              <a:ext uri="{FF2B5EF4-FFF2-40B4-BE49-F238E27FC236}">
                <a16:creationId xmlns:a16="http://schemas.microsoft.com/office/drawing/2014/main" id="{23BB2798-6D1E-435C-A347-388A9C12CC6F}"/>
              </a:ext>
            </a:extLst>
          </p:cNvPr>
          <p:cNvSpPr txBox="1"/>
          <p:nvPr/>
        </p:nvSpPr>
        <p:spPr>
          <a:xfrm>
            <a:off x="4139952" y="3407359"/>
            <a:ext cx="2553869" cy="461665"/>
          </a:xfrm>
          <a:prstGeom prst="rect">
            <a:avLst/>
          </a:prstGeom>
          <a:noFill/>
        </p:spPr>
        <p:txBody>
          <a:bodyPr wrap="square" rtlCol="0">
            <a:spAutoFit/>
          </a:bodyPr>
          <a:lstStyle/>
          <a:p>
            <a:r>
              <a:rPr lang="en-US" altLang="ja-JP" b="1" dirty="0">
                <a:solidFill>
                  <a:schemeClr val="accent6">
                    <a:lumMod val="75000"/>
                  </a:schemeClr>
                </a:solidFill>
                <a:latin typeface="+mn-ea"/>
              </a:rPr>
              <a:t>HO-</a:t>
            </a:r>
            <a:r>
              <a:rPr lang="en-US" altLang="ja-JP" dirty="0">
                <a:latin typeface="+mn-ea"/>
                <a:ea typeface="+mn-ea"/>
              </a:rPr>
              <a:t>C</a:t>
            </a:r>
            <a:r>
              <a:rPr kumimoji="1" lang="en-US" altLang="ja-JP" baseline="-25000" dirty="0">
                <a:latin typeface="+mn-ea"/>
                <a:ea typeface="+mn-ea"/>
              </a:rPr>
              <a:t>6</a:t>
            </a:r>
            <a:r>
              <a:rPr lang="en-US" altLang="ja-JP" dirty="0">
                <a:latin typeface="+mn-ea"/>
                <a:ea typeface="+mn-ea"/>
              </a:rPr>
              <a:t>H</a:t>
            </a:r>
            <a:r>
              <a:rPr lang="en-US" altLang="ja-JP" baseline="-25000" dirty="0">
                <a:latin typeface="+mn-ea"/>
                <a:ea typeface="+mn-ea"/>
              </a:rPr>
              <a:t>4</a:t>
            </a:r>
            <a:r>
              <a:rPr kumimoji="1" lang="en-US" altLang="ja-JP" b="1" dirty="0">
                <a:solidFill>
                  <a:srgbClr val="FF0000"/>
                </a:solidFill>
                <a:latin typeface="+mn-ea"/>
                <a:ea typeface="+mn-ea"/>
              </a:rPr>
              <a:t>-COOH</a:t>
            </a:r>
          </a:p>
        </p:txBody>
      </p:sp>
      <p:sp>
        <p:nvSpPr>
          <p:cNvPr id="22" name="テキスト ボックス 21">
            <a:extLst>
              <a:ext uri="{FF2B5EF4-FFF2-40B4-BE49-F238E27FC236}">
                <a16:creationId xmlns:a16="http://schemas.microsoft.com/office/drawing/2014/main" id="{63012143-BDD2-4B90-8F51-5DAA3BF92B5B}"/>
              </a:ext>
            </a:extLst>
          </p:cNvPr>
          <p:cNvSpPr txBox="1"/>
          <p:nvPr/>
        </p:nvSpPr>
        <p:spPr>
          <a:xfrm>
            <a:off x="747176" y="5258392"/>
            <a:ext cx="1366080" cy="461665"/>
          </a:xfrm>
          <a:prstGeom prst="rect">
            <a:avLst/>
          </a:prstGeom>
          <a:noFill/>
        </p:spPr>
        <p:txBody>
          <a:bodyPr wrap="none" rtlCol="0">
            <a:spAutoFit/>
          </a:bodyPr>
          <a:lstStyle/>
          <a:p>
            <a:r>
              <a:rPr lang="en-US" altLang="ja-JP" dirty="0">
                <a:latin typeface="+mn-ea"/>
                <a:ea typeface="+mn-ea"/>
              </a:rPr>
              <a:t>C</a:t>
            </a:r>
            <a:r>
              <a:rPr kumimoji="1" lang="en-US" altLang="ja-JP" baseline="-25000" dirty="0">
                <a:latin typeface="+mn-ea"/>
                <a:ea typeface="+mn-ea"/>
              </a:rPr>
              <a:t>6</a:t>
            </a:r>
            <a:r>
              <a:rPr lang="en-US" altLang="ja-JP" dirty="0">
                <a:latin typeface="+mn-ea"/>
                <a:ea typeface="+mn-ea"/>
              </a:rPr>
              <a:t>H</a:t>
            </a:r>
            <a:r>
              <a:rPr kumimoji="1" lang="en-US" altLang="ja-JP" baseline="-25000" dirty="0">
                <a:latin typeface="+mn-ea"/>
                <a:ea typeface="+mn-ea"/>
              </a:rPr>
              <a:t>5</a:t>
            </a:r>
            <a:r>
              <a:rPr kumimoji="1" lang="en-US" altLang="ja-JP" b="1" dirty="0">
                <a:solidFill>
                  <a:schemeClr val="accent6">
                    <a:lumMod val="75000"/>
                  </a:schemeClr>
                </a:solidFill>
                <a:latin typeface="+mn-ea"/>
                <a:ea typeface="+mn-ea"/>
              </a:rPr>
              <a:t>-OH</a:t>
            </a:r>
          </a:p>
        </p:txBody>
      </p:sp>
      <p:sp>
        <p:nvSpPr>
          <p:cNvPr id="24" name="正方形/長方形 23">
            <a:extLst>
              <a:ext uri="{FF2B5EF4-FFF2-40B4-BE49-F238E27FC236}">
                <a16:creationId xmlns:a16="http://schemas.microsoft.com/office/drawing/2014/main" id="{795E0CE5-2DF2-45EB-91F9-B0608B89B29F}"/>
              </a:ext>
            </a:extLst>
          </p:cNvPr>
          <p:cNvSpPr/>
          <p:nvPr/>
        </p:nvSpPr>
        <p:spPr>
          <a:xfrm>
            <a:off x="5023356" y="4881869"/>
            <a:ext cx="936376" cy="461665"/>
          </a:xfrm>
          <a:prstGeom prst="rect">
            <a:avLst/>
          </a:prstGeom>
        </p:spPr>
        <p:txBody>
          <a:bodyPr wrap="square">
            <a:spAutoFit/>
          </a:bodyPr>
          <a:lstStyle/>
          <a:p>
            <a:r>
              <a:rPr lang="ja-JP" altLang="en-US" dirty="0"/>
              <a:t>酢酸</a:t>
            </a:r>
            <a:endParaRPr lang="en-US" altLang="ja-JP" dirty="0"/>
          </a:p>
        </p:txBody>
      </p:sp>
    </p:spTree>
    <p:extLst>
      <p:ext uri="{BB962C8B-B14F-4D97-AF65-F5344CB8AC3E}">
        <p14:creationId xmlns:p14="http://schemas.microsoft.com/office/powerpoint/2010/main" val="46750915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307</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３０</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問３５</a:t>
            </a:r>
          </a:p>
        </p:txBody>
      </p:sp>
      <p:sp>
        <p:nvSpPr>
          <p:cNvPr id="7" name="テキスト ボックス 6"/>
          <p:cNvSpPr txBox="1"/>
          <p:nvPr/>
        </p:nvSpPr>
        <p:spPr>
          <a:xfrm>
            <a:off x="618258" y="1156122"/>
            <a:ext cx="8346230" cy="830997"/>
          </a:xfrm>
          <a:prstGeom prst="rect">
            <a:avLst/>
          </a:prstGeom>
          <a:noFill/>
        </p:spPr>
        <p:txBody>
          <a:bodyPr wrap="square" rtlCol="0">
            <a:spAutoFit/>
          </a:bodyPr>
          <a:lstStyle/>
          <a:p>
            <a:r>
              <a:rPr lang="ja-JP" altLang="en-US" dirty="0"/>
              <a:t>以下のうち、ハロゲン単体の一般的性質として誤っているものを一つ選び、その番号を解答欄に記入しなさい。</a:t>
            </a:r>
            <a:endParaRPr kumimoji="1" lang="ja-JP" altLang="en-US" sz="3200" dirty="0"/>
          </a:p>
        </p:txBody>
      </p:sp>
      <p:sp>
        <p:nvSpPr>
          <p:cNvPr id="8" name="テキスト ボックス 7"/>
          <p:cNvSpPr txBox="1"/>
          <p:nvPr/>
        </p:nvSpPr>
        <p:spPr>
          <a:xfrm>
            <a:off x="827584" y="2827261"/>
            <a:ext cx="8064896" cy="2677656"/>
          </a:xfrm>
          <a:prstGeom prst="rect">
            <a:avLst/>
          </a:prstGeom>
          <a:noFill/>
        </p:spPr>
        <p:txBody>
          <a:bodyPr wrap="square" rtlCol="0">
            <a:spAutoFit/>
          </a:bodyPr>
          <a:lstStyle/>
          <a:p>
            <a:r>
              <a:rPr lang="ja-JP" altLang="en-US" dirty="0"/>
              <a:t>１ すべて二原子分子からなり、有色である。</a:t>
            </a:r>
            <a:endParaRPr lang="en-US" altLang="ja-JP" dirty="0"/>
          </a:p>
          <a:p>
            <a:endParaRPr lang="ja-JP" altLang="en-US" dirty="0"/>
          </a:p>
          <a:p>
            <a:r>
              <a:rPr lang="ja-JP" altLang="en-US" dirty="0"/>
              <a:t>２ 原子番号が大きいほど融点及び沸点が高い。</a:t>
            </a:r>
            <a:endParaRPr lang="en-US" altLang="ja-JP" dirty="0"/>
          </a:p>
          <a:p>
            <a:endParaRPr lang="ja-JP" altLang="en-US" dirty="0"/>
          </a:p>
          <a:p>
            <a:r>
              <a:rPr lang="ja-JP" altLang="en-US" dirty="0"/>
              <a:t>３ 強い酸化力をもち、その強さは原子番号が大きいほど強い。</a:t>
            </a:r>
            <a:endParaRPr lang="en-US" altLang="ja-JP" dirty="0"/>
          </a:p>
          <a:p>
            <a:endParaRPr lang="ja-JP" altLang="en-US" dirty="0"/>
          </a:p>
          <a:p>
            <a:r>
              <a:rPr lang="ja-JP" altLang="en-US" dirty="0"/>
              <a:t>４ 多くの元素と化合してハロゲン化合物をつくりやすい。</a:t>
            </a:r>
          </a:p>
        </p:txBody>
      </p:sp>
      <p:sp>
        <p:nvSpPr>
          <p:cNvPr id="9" name="正方形/長方形 8"/>
          <p:cNvSpPr/>
          <p:nvPr/>
        </p:nvSpPr>
        <p:spPr>
          <a:xfrm>
            <a:off x="827583" y="4293096"/>
            <a:ext cx="8093373"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67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308</a:t>
            </a:fld>
            <a:endParaRPr lang="en-US" altLang="ja-JP"/>
          </a:p>
        </p:txBody>
      </p:sp>
      <p:sp>
        <p:nvSpPr>
          <p:cNvPr id="4" name="テキスト ボックス 3"/>
          <p:cNvSpPr txBox="1"/>
          <p:nvPr/>
        </p:nvSpPr>
        <p:spPr>
          <a:xfrm>
            <a:off x="150619" y="188640"/>
            <a:ext cx="8712015" cy="2667397"/>
          </a:xfrm>
          <a:prstGeom prst="rect">
            <a:avLst/>
          </a:prstGeom>
          <a:noFill/>
        </p:spPr>
        <p:txBody>
          <a:bodyPr wrap="square" rtlCol="0">
            <a:spAutoFit/>
          </a:bodyPr>
          <a:lstStyle/>
          <a:p>
            <a:pPr marL="357188" indent="-357188">
              <a:spcAft>
                <a:spcPts val="1000"/>
              </a:spcAft>
            </a:pPr>
            <a:r>
              <a:rPr lang="ja-JP" altLang="en-US" sz="2600" dirty="0"/>
              <a:t>・ハロゲンは、原子番号の小さいものほど水と反応しやすい。</a:t>
            </a:r>
            <a:endParaRPr kumimoji="1" lang="en-US" altLang="ja-JP" sz="2600" dirty="0">
              <a:latin typeface="ＭＳ Ｐ明朝" pitchFamily="18" charset="-128"/>
              <a:ea typeface="ＭＳ Ｐ明朝" pitchFamily="18" charset="-128"/>
            </a:endParaRPr>
          </a:p>
          <a:p>
            <a:pPr marL="357188" indent="-357188">
              <a:spcAft>
                <a:spcPts val="1000"/>
              </a:spcAft>
            </a:pPr>
            <a:r>
              <a:rPr lang="ja-JP" altLang="en-US" sz="2600" dirty="0"/>
              <a:t>・塩素、臭素、ヨウ素の単体はすべて二原子分子からなる。</a:t>
            </a:r>
            <a:endParaRPr lang="en-US" altLang="ja-JP" sz="2600" dirty="0"/>
          </a:p>
          <a:p>
            <a:pPr marL="357188" indent="-357188">
              <a:spcAft>
                <a:spcPts val="1000"/>
              </a:spcAft>
            </a:pPr>
            <a:r>
              <a:rPr lang="ja-JP" altLang="en-US" sz="2600" dirty="0"/>
              <a:t>・酸化力：　　　　</a:t>
            </a:r>
            <a:r>
              <a:rPr lang="en-US" altLang="ja-JP" sz="2800" dirty="0"/>
              <a:t>F</a:t>
            </a:r>
            <a:r>
              <a:rPr lang="en-US" altLang="ja-JP" sz="2800" baseline="-25000" dirty="0"/>
              <a:t>2</a:t>
            </a:r>
            <a:r>
              <a:rPr lang="ja-JP" altLang="en-US" sz="2800" dirty="0"/>
              <a:t>　＞　</a:t>
            </a:r>
            <a:r>
              <a:rPr lang="en-US" altLang="ja-JP" sz="2800" dirty="0"/>
              <a:t>Cl</a:t>
            </a:r>
            <a:r>
              <a:rPr lang="en-US" altLang="ja-JP" sz="2800" baseline="-25000" dirty="0"/>
              <a:t>2</a:t>
            </a:r>
            <a:r>
              <a:rPr lang="ja-JP" altLang="en-US" sz="2800" dirty="0"/>
              <a:t>　＞　</a:t>
            </a:r>
            <a:r>
              <a:rPr lang="en-US" altLang="ja-JP" sz="2800" dirty="0"/>
              <a:t>Br</a:t>
            </a:r>
            <a:r>
              <a:rPr lang="en-US" altLang="ja-JP" sz="2800" baseline="-25000" dirty="0"/>
              <a:t>2</a:t>
            </a:r>
            <a:r>
              <a:rPr lang="ja-JP" altLang="en-US" sz="2800" dirty="0"/>
              <a:t>　＞　</a:t>
            </a:r>
            <a:r>
              <a:rPr lang="en-US" altLang="ja-JP" sz="2800" dirty="0"/>
              <a:t>I</a:t>
            </a:r>
            <a:r>
              <a:rPr lang="en-US" altLang="ja-JP" sz="2800" baseline="-25000" dirty="0"/>
              <a:t>2</a:t>
            </a:r>
            <a:endParaRPr kumimoji="1" lang="en-US" altLang="ja-JP" sz="2600" dirty="0"/>
          </a:p>
          <a:p>
            <a:pPr marL="357188" indent="-357188">
              <a:spcAft>
                <a:spcPts val="1000"/>
              </a:spcAft>
            </a:pPr>
            <a:r>
              <a:rPr lang="ja-JP" altLang="en-US" sz="2600" dirty="0"/>
              <a:t>・</a:t>
            </a:r>
            <a:r>
              <a:rPr lang="ja-JP" altLang="en-US" sz="2800" dirty="0"/>
              <a:t>沸点・融点：　</a:t>
            </a:r>
            <a:r>
              <a:rPr lang="en-US" altLang="ja-JP" sz="2800" dirty="0"/>
              <a:t>F</a:t>
            </a:r>
            <a:r>
              <a:rPr lang="en-US" altLang="ja-JP" sz="2800" baseline="-25000" dirty="0"/>
              <a:t>2</a:t>
            </a:r>
            <a:r>
              <a:rPr lang="ja-JP" altLang="en-US" sz="2800" dirty="0"/>
              <a:t>　＜　</a:t>
            </a:r>
            <a:r>
              <a:rPr lang="en-US" altLang="ja-JP" sz="2800" dirty="0"/>
              <a:t>Cl</a:t>
            </a:r>
            <a:r>
              <a:rPr lang="en-US" altLang="ja-JP" sz="2800" baseline="-25000" dirty="0"/>
              <a:t>2</a:t>
            </a:r>
            <a:r>
              <a:rPr lang="ja-JP" altLang="en-US" sz="2800" dirty="0"/>
              <a:t>　＜　</a:t>
            </a:r>
            <a:r>
              <a:rPr lang="en-US" altLang="ja-JP" sz="2800" dirty="0"/>
              <a:t>Br2</a:t>
            </a:r>
            <a:r>
              <a:rPr lang="ja-JP" altLang="en-US" sz="2800" dirty="0"/>
              <a:t>　＜　</a:t>
            </a:r>
            <a:r>
              <a:rPr lang="en-US" altLang="ja-JP" sz="2800" dirty="0"/>
              <a:t>I</a:t>
            </a:r>
            <a:r>
              <a:rPr lang="en-US" altLang="ja-JP" sz="2800" baseline="-25000" dirty="0"/>
              <a:t>2</a:t>
            </a:r>
          </a:p>
          <a:p>
            <a:pPr marL="357188" indent="-357188">
              <a:spcAft>
                <a:spcPts val="1000"/>
              </a:spcAft>
            </a:pPr>
            <a:r>
              <a:rPr lang="ja-JP" altLang="en-US" sz="2600" dirty="0"/>
              <a:t>・塩素、臭素、ヨウ素の単体はすべて二原子分子からなる。</a:t>
            </a:r>
            <a:endParaRPr lang="en-US" altLang="ja-JP" sz="2600" dirty="0">
              <a:latin typeface="ＭＳ Ｐ明朝" pitchFamily="18" charset="-128"/>
              <a:ea typeface="ＭＳ Ｐ明朝" pitchFamily="18" charset="-128"/>
            </a:endParaRPr>
          </a:p>
        </p:txBody>
      </p:sp>
      <p:pic>
        <p:nvPicPr>
          <p:cNvPr id="5122" name="Picture 2" descr="http://blog.donaldo-plan.com/wp-content/uploads/2013-04-30_17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96952"/>
            <a:ext cx="6100229" cy="379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01184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309</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３０</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latin typeface="+mn-ea"/>
                <a:ea typeface="+mn-ea"/>
              </a:rPr>
              <a:t>問３６</a:t>
            </a:r>
          </a:p>
        </p:txBody>
      </p:sp>
      <p:sp>
        <p:nvSpPr>
          <p:cNvPr id="7" name="テキスト ボックス 6"/>
          <p:cNvSpPr txBox="1"/>
          <p:nvPr/>
        </p:nvSpPr>
        <p:spPr>
          <a:xfrm>
            <a:off x="636150" y="1196752"/>
            <a:ext cx="7920880" cy="1569660"/>
          </a:xfrm>
          <a:prstGeom prst="rect">
            <a:avLst/>
          </a:prstGeom>
          <a:noFill/>
        </p:spPr>
        <p:txBody>
          <a:bodyPr wrap="square" rtlCol="0">
            <a:spAutoFit/>
          </a:bodyPr>
          <a:lstStyle/>
          <a:p>
            <a:r>
              <a:rPr kumimoji="1" lang="ja-JP" altLang="en-US" sz="3200" dirty="0"/>
              <a:t>元素の炎色反応に関する以下の組み合わせについて、誤っているものを一つ選び、その番号を解答欄に記入しなさい。</a:t>
            </a:r>
          </a:p>
        </p:txBody>
      </p:sp>
      <p:graphicFrame>
        <p:nvGraphicFramePr>
          <p:cNvPr id="8" name="表 7"/>
          <p:cNvGraphicFramePr>
            <a:graphicFrameLocks noGrp="1"/>
          </p:cNvGraphicFramePr>
          <p:nvPr>
            <p:extLst>
              <p:ext uri="{D42A27DB-BD31-4B8C-83A1-F6EECF244321}">
                <p14:modId xmlns:p14="http://schemas.microsoft.com/office/powerpoint/2010/main" val="1386669504"/>
              </p:ext>
            </p:extLst>
          </p:nvPr>
        </p:nvGraphicFramePr>
        <p:xfrm>
          <a:off x="1331640" y="3573016"/>
          <a:ext cx="6192687" cy="2529840"/>
        </p:xfrm>
        <a:graphic>
          <a:graphicData uri="http://schemas.openxmlformats.org/drawingml/2006/table">
            <a:tbl>
              <a:tblPr firstRow="1" bandRow="1">
                <a:tableStyleId>{F5AB1C69-6EDB-4FF4-983F-18BD219EF322}</a:tableStyleId>
              </a:tblPr>
              <a:tblGrid>
                <a:gridCol w="1032114">
                  <a:extLst>
                    <a:ext uri="{9D8B030D-6E8A-4147-A177-3AD203B41FA5}">
                      <a16:colId xmlns:a16="http://schemas.microsoft.com/office/drawing/2014/main" val="20000"/>
                    </a:ext>
                  </a:extLst>
                </a:gridCol>
                <a:gridCol w="1560174">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1152127">
                  <a:extLst>
                    <a:ext uri="{9D8B030D-6E8A-4147-A177-3AD203B41FA5}">
                      <a16:colId xmlns:a16="http://schemas.microsoft.com/office/drawing/2014/main" val="20003"/>
                    </a:ext>
                  </a:extLst>
                </a:gridCol>
              </a:tblGrid>
              <a:tr h="370840">
                <a:tc>
                  <a:txBody>
                    <a:bodyPr/>
                    <a:lstStyle/>
                    <a:p>
                      <a:pPr algn="ctr"/>
                      <a:endParaRPr kumimoji="1" lang="ja-JP" altLang="en-US" sz="2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solidFill>
                            <a:schemeClr val="tx1"/>
                          </a:solidFill>
                        </a:rPr>
                        <a:t>元素</a:t>
                      </a:r>
                      <a:endParaRPr kumimoji="1" lang="ja-JP" altLang="en-US" sz="2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solidFill>
                            <a:schemeClr val="tx1"/>
                          </a:solidFill>
                          <a:latin typeface="+mn-ea"/>
                          <a:ea typeface="+mn-ea"/>
                        </a:rPr>
                        <a:t>炎色反応の色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endParaRPr kumimoji="1" lang="ja-JP" altLang="en-US" sz="2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kumimoji="1" lang="en-US" altLang="ja-JP" sz="2800" dirty="0"/>
                        <a:t>1</a:t>
                      </a:r>
                      <a:endParaRPr kumimoji="1" lang="ja-JP" altLang="en-US" sz="28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Ｌｉ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2800" b="1"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kumimoji="1" lang="en-US" altLang="ja-JP" sz="2800" dirty="0"/>
                        <a:t>2</a:t>
                      </a:r>
                      <a:endParaRPr kumimoji="1" lang="ja-JP" altLang="en-US" sz="28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800" b="1" dirty="0">
                          <a:latin typeface="ＭＳ Ｐ明朝" pitchFamily="18" charset="-128"/>
                          <a:ea typeface="ＭＳ Ｐ明朝" pitchFamily="18" charset="-128"/>
                        </a:rPr>
                        <a:t>Ca</a:t>
                      </a:r>
                      <a:endParaRPr kumimoji="1" lang="ja-JP" altLang="en-US" sz="2800" b="1"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橙赤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b="1"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kumimoji="1" lang="en-US" altLang="ja-JP" sz="2800" dirty="0"/>
                        <a:t>3</a:t>
                      </a:r>
                      <a:endParaRPr kumimoji="1" lang="ja-JP" altLang="en-US" sz="28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800" b="1" dirty="0">
                          <a:latin typeface="ＭＳ Ｐ明朝" pitchFamily="18" charset="-128"/>
                          <a:ea typeface="ＭＳ Ｐ明朝" pitchFamily="18" charset="-128"/>
                        </a:rPr>
                        <a:t>Cu</a:t>
                      </a:r>
                      <a:endParaRPr kumimoji="1" lang="ja-JP" altLang="en-US" sz="2800" b="1"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latin typeface="ＭＳ Ｐ明朝" pitchFamily="18" charset="-128"/>
                          <a:ea typeface="ＭＳ Ｐ明朝" pitchFamily="18" charset="-128"/>
                        </a:rPr>
                        <a:t>青緑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b="1"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r>
                        <a:rPr kumimoji="1" lang="en-US" altLang="ja-JP" sz="2800" dirty="0"/>
                        <a:t>4</a:t>
                      </a:r>
                      <a:endParaRPr kumimoji="1" lang="ja-JP" altLang="en-US" sz="28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latin typeface="ＭＳ Ｐ明朝" pitchFamily="18" charset="-128"/>
                          <a:ea typeface="ＭＳ Ｐ明朝" pitchFamily="18" charset="-128"/>
                        </a:rPr>
                        <a:t>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2800" b="1"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正方形/長方形 8"/>
          <p:cNvSpPr/>
          <p:nvPr/>
        </p:nvSpPr>
        <p:spPr>
          <a:xfrm>
            <a:off x="1344873" y="5589240"/>
            <a:ext cx="5027327" cy="50405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031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31</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問３０</a:t>
            </a:r>
          </a:p>
        </p:txBody>
      </p:sp>
      <p:sp>
        <p:nvSpPr>
          <p:cNvPr id="7" name="テキスト ボックス 6"/>
          <p:cNvSpPr txBox="1"/>
          <p:nvPr/>
        </p:nvSpPr>
        <p:spPr>
          <a:xfrm>
            <a:off x="611560" y="1412776"/>
            <a:ext cx="7920880" cy="1569660"/>
          </a:xfrm>
          <a:prstGeom prst="rect">
            <a:avLst/>
          </a:prstGeom>
          <a:noFill/>
        </p:spPr>
        <p:txBody>
          <a:bodyPr wrap="square" rtlCol="0">
            <a:spAutoFit/>
          </a:bodyPr>
          <a:lstStyle/>
          <a:p>
            <a:r>
              <a:rPr kumimoji="1" lang="ja-JP" altLang="en-US" sz="3200" dirty="0"/>
              <a:t>化学式 </a:t>
            </a:r>
            <a:r>
              <a:rPr kumimoji="1" lang="ja-JP" altLang="en-US" sz="3200" dirty="0">
                <a:latin typeface="ＭＳ Ｐ明朝" pitchFamily="18" charset="-128"/>
                <a:ea typeface="ＭＳ Ｐ明朝" pitchFamily="18" charset="-128"/>
              </a:rPr>
              <a:t>Ａｌ</a:t>
            </a:r>
            <a:r>
              <a:rPr kumimoji="1" lang="ja-JP" altLang="en-US" sz="2000" dirty="0">
                <a:latin typeface="ＭＳ Ｐ明朝" pitchFamily="18" charset="-128"/>
                <a:ea typeface="ＭＳ Ｐ明朝" pitchFamily="18" charset="-128"/>
              </a:rPr>
              <a:t>２ </a:t>
            </a:r>
            <a:r>
              <a:rPr kumimoji="1" lang="ja-JP" altLang="en-US" sz="3200" dirty="0">
                <a:latin typeface="ＭＳ Ｐ明朝" pitchFamily="18" charset="-128"/>
                <a:ea typeface="ＭＳ Ｐ明朝" pitchFamily="18" charset="-128"/>
              </a:rPr>
              <a:t>（ＳＯ</a:t>
            </a:r>
            <a:r>
              <a:rPr kumimoji="1" lang="ja-JP" altLang="en-US" sz="2000" dirty="0">
                <a:latin typeface="ＭＳ Ｐ明朝" pitchFamily="18" charset="-128"/>
                <a:ea typeface="ＭＳ Ｐ明朝" pitchFamily="18" charset="-128"/>
              </a:rPr>
              <a:t>４</a:t>
            </a:r>
            <a:r>
              <a:rPr kumimoji="1" lang="ja-JP" altLang="en-US" sz="3200" dirty="0">
                <a:latin typeface="ＭＳ Ｐ明朝" pitchFamily="18" charset="-128"/>
                <a:ea typeface="ＭＳ Ｐ明朝" pitchFamily="18" charset="-128"/>
              </a:rPr>
              <a:t>）</a:t>
            </a:r>
            <a:r>
              <a:rPr kumimoji="1" lang="ja-JP" altLang="en-US" sz="2000" dirty="0">
                <a:latin typeface="ＭＳ Ｐ明朝" pitchFamily="18" charset="-128"/>
                <a:ea typeface="ＭＳ Ｐ明朝" pitchFamily="18" charset="-128"/>
              </a:rPr>
              <a:t>３</a:t>
            </a:r>
            <a:r>
              <a:rPr lang="ja-JP" altLang="en-US" sz="3200" dirty="0">
                <a:latin typeface="ＭＳ Ｐ明朝" pitchFamily="18" charset="-128"/>
                <a:ea typeface="ＭＳ Ｐ明朝" pitchFamily="18" charset="-128"/>
              </a:rPr>
              <a:t> </a:t>
            </a:r>
            <a:r>
              <a:rPr lang="ja-JP" altLang="en-US" sz="3200" dirty="0">
                <a:latin typeface="+mn-ea"/>
                <a:ea typeface="+mn-ea"/>
              </a:rPr>
              <a:t>について、この中に含まれる酸素原子の数として、正しいものを一つ選び、その番号を解答欄に記入しなさい。</a:t>
            </a:r>
            <a:endParaRPr kumimoji="1" lang="ja-JP" altLang="en-US" sz="2000" dirty="0">
              <a:latin typeface="ＭＳ Ｐ明朝" pitchFamily="18" charset="-128"/>
              <a:ea typeface="ＭＳ Ｐ明朝" pitchFamily="18" charset="-128"/>
            </a:endParaRPr>
          </a:p>
        </p:txBody>
      </p:sp>
      <p:sp>
        <p:nvSpPr>
          <p:cNvPr id="8" name="テキスト ボックス 7"/>
          <p:cNvSpPr txBox="1"/>
          <p:nvPr/>
        </p:nvSpPr>
        <p:spPr>
          <a:xfrm>
            <a:off x="2411760" y="3284984"/>
            <a:ext cx="2484976" cy="3046988"/>
          </a:xfrm>
          <a:prstGeom prst="rect">
            <a:avLst/>
          </a:prstGeom>
          <a:noFill/>
        </p:spPr>
        <p:txBody>
          <a:bodyPr wrap="none" rtlCol="0">
            <a:spAutoFit/>
          </a:bodyPr>
          <a:lstStyle/>
          <a:p>
            <a:r>
              <a:rPr kumimoji="1" lang="ja-JP" altLang="en-US" sz="4800" dirty="0">
                <a:latin typeface="+mn-ea"/>
                <a:ea typeface="+mn-ea"/>
              </a:rPr>
              <a:t>１　３個</a:t>
            </a:r>
            <a:endParaRPr kumimoji="1" lang="en-US" altLang="ja-JP" sz="4800" dirty="0">
              <a:latin typeface="+mn-ea"/>
              <a:ea typeface="+mn-ea"/>
            </a:endParaRPr>
          </a:p>
          <a:p>
            <a:r>
              <a:rPr lang="ja-JP" altLang="en-US" sz="4800" dirty="0">
                <a:latin typeface="+mn-ea"/>
                <a:ea typeface="+mn-ea"/>
              </a:rPr>
              <a:t>２　４個</a:t>
            </a:r>
            <a:endParaRPr lang="en-US" altLang="ja-JP" sz="4800" dirty="0">
              <a:latin typeface="+mn-ea"/>
              <a:ea typeface="+mn-ea"/>
            </a:endParaRPr>
          </a:p>
          <a:p>
            <a:r>
              <a:rPr lang="ja-JP" altLang="en-US" sz="4800" dirty="0">
                <a:latin typeface="+mn-ea"/>
                <a:ea typeface="+mn-ea"/>
              </a:rPr>
              <a:t>３　７個</a:t>
            </a:r>
            <a:endParaRPr lang="en-US" altLang="ja-JP" sz="4800" dirty="0">
              <a:latin typeface="+mn-ea"/>
              <a:ea typeface="+mn-ea"/>
            </a:endParaRPr>
          </a:p>
          <a:p>
            <a:r>
              <a:rPr lang="ja-JP" altLang="en-US" sz="4800" dirty="0">
                <a:latin typeface="+mn-ea"/>
                <a:ea typeface="+mn-ea"/>
              </a:rPr>
              <a:t>４　１２個</a:t>
            </a:r>
            <a:endParaRPr kumimoji="1" lang="ja-JP" altLang="en-US" sz="4800" dirty="0">
              <a:latin typeface="+mn-ea"/>
              <a:ea typeface="+mn-ea"/>
            </a:endParaRPr>
          </a:p>
        </p:txBody>
      </p:sp>
      <p:sp>
        <p:nvSpPr>
          <p:cNvPr id="9" name="正方形/長方形 8"/>
          <p:cNvSpPr/>
          <p:nvPr/>
        </p:nvSpPr>
        <p:spPr>
          <a:xfrm>
            <a:off x="2379986" y="5539570"/>
            <a:ext cx="2516750"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095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r>
              <a:rPr lang="en-US" altLang="ja-JP"/>
              <a:t>2014/6/29</a:t>
            </a:r>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310</a:t>
            </a:fld>
            <a:endParaRPr lang="en-US" altLang="ja-JP"/>
          </a:p>
        </p:txBody>
      </p:sp>
      <p:sp>
        <p:nvSpPr>
          <p:cNvPr id="4" name="テキスト ボックス 3"/>
          <p:cNvSpPr txBox="1"/>
          <p:nvPr/>
        </p:nvSpPr>
        <p:spPr>
          <a:xfrm>
            <a:off x="380528" y="116632"/>
            <a:ext cx="2031325" cy="646331"/>
          </a:xfrm>
          <a:prstGeom prst="rect">
            <a:avLst/>
          </a:prstGeom>
          <a:noFill/>
        </p:spPr>
        <p:txBody>
          <a:bodyPr wrap="none" rtlCol="0">
            <a:spAutoFit/>
          </a:bodyPr>
          <a:lstStyle/>
          <a:p>
            <a:r>
              <a:rPr lang="ja-JP" altLang="en-US" sz="3600" dirty="0"/>
              <a:t>炎色反応</a:t>
            </a:r>
            <a:endParaRPr kumimoji="1" lang="ja-JP" altLang="en-US" sz="3600" dirty="0"/>
          </a:p>
        </p:txBody>
      </p:sp>
      <p:sp>
        <p:nvSpPr>
          <p:cNvPr id="5" name="テキスト ボックス 4"/>
          <p:cNvSpPr txBox="1"/>
          <p:nvPr/>
        </p:nvSpPr>
        <p:spPr>
          <a:xfrm>
            <a:off x="611560" y="762963"/>
            <a:ext cx="8095486" cy="1384995"/>
          </a:xfrm>
          <a:prstGeom prst="rect">
            <a:avLst/>
          </a:prstGeom>
          <a:noFill/>
        </p:spPr>
        <p:txBody>
          <a:bodyPr wrap="none" rtlCol="0">
            <a:spAutoFit/>
          </a:bodyPr>
          <a:lstStyle/>
          <a:p>
            <a:r>
              <a:rPr lang="ja-JP" altLang="en-US" sz="2800" dirty="0"/>
              <a:t>アルカリ金属やアルカリ土類金属等の化合物をガス</a:t>
            </a:r>
            <a:endParaRPr lang="en-US" altLang="ja-JP" sz="2800" dirty="0"/>
          </a:p>
          <a:p>
            <a:r>
              <a:rPr lang="ja-JP" altLang="en-US" sz="2800" dirty="0"/>
              <a:t>バーナーで</a:t>
            </a:r>
            <a:r>
              <a:rPr kumimoji="1" lang="ja-JP" altLang="en-US" sz="2800" dirty="0"/>
              <a:t>強く熱すると、各金属に特有の色を示す。</a:t>
            </a:r>
            <a:endParaRPr kumimoji="1" lang="en-US" altLang="ja-JP" sz="2800" dirty="0"/>
          </a:p>
          <a:p>
            <a:r>
              <a:rPr kumimoji="1" lang="ja-JP" altLang="en-US" sz="2800" dirty="0"/>
              <a:t>この現象を炎色反応という</a:t>
            </a:r>
          </a:p>
        </p:txBody>
      </p:sp>
      <p:pic>
        <p:nvPicPr>
          <p:cNvPr id="1026" name="Picture 2" descr="http://hp.vector.co.jp/authors/VA010423/mov_jpg/fl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015" y="2434516"/>
            <a:ext cx="4368481" cy="21466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993869"/>
            <a:ext cx="9030063" cy="124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95" y="2502827"/>
            <a:ext cx="4332516" cy="211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932743"/>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311</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平成３０年度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問３７</a:t>
            </a:r>
          </a:p>
        </p:txBody>
      </p:sp>
      <p:sp>
        <p:nvSpPr>
          <p:cNvPr id="7" name="テキスト ボックス 6"/>
          <p:cNvSpPr txBox="1"/>
          <p:nvPr/>
        </p:nvSpPr>
        <p:spPr>
          <a:xfrm>
            <a:off x="764814" y="2201522"/>
            <a:ext cx="7920880" cy="954107"/>
          </a:xfrm>
          <a:prstGeom prst="rect">
            <a:avLst/>
          </a:prstGeom>
          <a:noFill/>
        </p:spPr>
        <p:txBody>
          <a:bodyPr wrap="square" rtlCol="0">
            <a:spAutoFit/>
          </a:bodyPr>
          <a:lstStyle/>
          <a:p>
            <a:r>
              <a:rPr lang="ja-JP" altLang="en-US" sz="2800" dirty="0"/>
              <a:t>２５％塩酸５０ｍＬに水を加えて１０％塩酸を作るには、全量を（　　　 ）ｍＬにする。</a:t>
            </a:r>
            <a:endParaRPr kumimoji="1" lang="ja-JP" altLang="en-US" sz="3600" dirty="0"/>
          </a:p>
        </p:txBody>
      </p:sp>
      <p:sp>
        <p:nvSpPr>
          <p:cNvPr id="8" name="テキスト ボックス 7"/>
          <p:cNvSpPr txBox="1"/>
          <p:nvPr/>
        </p:nvSpPr>
        <p:spPr>
          <a:xfrm>
            <a:off x="2123728" y="3478356"/>
            <a:ext cx="2173993" cy="3046988"/>
          </a:xfrm>
          <a:prstGeom prst="rect">
            <a:avLst/>
          </a:prstGeom>
          <a:noFill/>
        </p:spPr>
        <p:txBody>
          <a:bodyPr wrap="none" rtlCol="0">
            <a:spAutoFit/>
          </a:bodyPr>
          <a:lstStyle/>
          <a:p>
            <a:r>
              <a:rPr kumimoji="1" lang="ja-JP" altLang="en-US" sz="4800" b="1" dirty="0">
                <a:latin typeface="+mn-ea"/>
                <a:ea typeface="+mn-ea"/>
              </a:rPr>
              <a:t>１　</a:t>
            </a:r>
            <a:r>
              <a:rPr kumimoji="1" lang="ja-JP" altLang="en-US" sz="4800" b="1" dirty="0">
                <a:latin typeface="ＭＳ Ｐ明朝" pitchFamily="18" charset="-128"/>
                <a:ea typeface="ＭＳ Ｐ明朝" pitchFamily="18" charset="-128"/>
              </a:rPr>
              <a:t>１２５</a:t>
            </a:r>
            <a:endParaRPr kumimoji="1" lang="en-US" altLang="ja-JP" sz="4800" b="1" dirty="0">
              <a:latin typeface="ＭＳ Ｐ明朝" pitchFamily="18" charset="-128"/>
              <a:ea typeface="ＭＳ Ｐ明朝" pitchFamily="18" charset="-128"/>
            </a:endParaRPr>
          </a:p>
          <a:p>
            <a:r>
              <a:rPr lang="ja-JP" altLang="en-US" sz="4800" b="1" dirty="0">
                <a:latin typeface="+mn-ea"/>
                <a:ea typeface="+mn-ea"/>
              </a:rPr>
              <a:t>２　</a:t>
            </a:r>
            <a:r>
              <a:rPr lang="ja-JP" altLang="en-US" sz="4800" b="1" dirty="0">
                <a:latin typeface="ＭＳ Ｐ明朝" pitchFamily="18" charset="-128"/>
                <a:ea typeface="ＭＳ Ｐ明朝" pitchFamily="18" charset="-128"/>
              </a:rPr>
              <a:t>１５０</a:t>
            </a:r>
            <a:endParaRPr lang="en-US" altLang="ja-JP" sz="4800" b="1" dirty="0">
              <a:latin typeface="ＭＳ Ｐ明朝" pitchFamily="18" charset="-128"/>
              <a:ea typeface="ＭＳ Ｐ明朝" pitchFamily="18" charset="-128"/>
            </a:endParaRPr>
          </a:p>
          <a:p>
            <a:r>
              <a:rPr lang="ja-JP" altLang="en-US" sz="4800" b="1" dirty="0">
                <a:latin typeface="+mn-ea"/>
                <a:ea typeface="+mn-ea"/>
              </a:rPr>
              <a:t>３　</a:t>
            </a:r>
            <a:r>
              <a:rPr lang="ja-JP" altLang="en-US" sz="4800" b="1" dirty="0">
                <a:latin typeface="ＭＳ Ｐ明朝" pitchFamily="18" charset="-128"/>
                <a:ea typeface="ＭＳ Ｐ明朝" pitchFamily="18" charset="-128"/>
              </a:rPr>
              <a:t>２５０</a:t>
            </a:r>
            <a:endParaRPr lang="en-US" altLang="ja-JP" sz="4800" b="1" dirty="0">
              <a:latin typeface="ＭＳ Ｐ明朝" pitchFamily="18" charset="-128"/>
              <a:ea typeface="ＭＳ Ｐ明朝" pitchFamily="18" charset="-128"/>
            </a:endParaRPr>
          </a:p>
          <a:p>
            <a:r>
              <a:rPr lang="ja-JP" altLang="en-US" sz="4800" b="1" dirty="0">
                <a:latin typeface="+mn-ea"/>
              </a:rPr>
              <a:t>４　</a:t>
            </a:r>
            <a:r>
              <a:rPr lang="ja-JP" altLang="en-US" sz="4800" b="1" dirty="0">
                <a:latin typeface="ＭＳ Ｐ明朝" pitchFamily="18" charset="-128"/>
                <a:ea typeface="ＭＳ Ｐ明朝" pitchFamily="18" charset="-128"/>
              </a:rPr>
              <a:t>５００</a:t>
            </a:r>
            <a:endParaRPr lang="en-US" altLang="ja-JP" sz="4800" b="1" dirty="0">
              <a:latin typeface="ＭＳ Ｐ明朝" pitchFamily="18" charset="-128"/>
              <a:ea typeface="ＭＳ Ｐ明朝" pitchFamily="18" charset="-128"/>
            </a:endParaRPr>
          </a:p>
        </p:txBody>
      </p:sp>
      <p:sp>
        <p:nvSpPr>
          <p:cNvPr id="9" name="正方形/長方形 8"/>
          <p:cNvSpPr/>
          <p:nvPr/>
        </p:nvSpPr>
        <p:spPr>
          <a:xfrm>
            <a:off x="2123728" y="3571296"/>
            <a:ext cx="2520280"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724F541-DC16-4B36-804D-FFDB24BDCA29}"/>
              </a:ext>
            </a:extLst>
          </p:cNvPr>
          <p:cNvSpPr txBox="1"/>
          <p:nvPr/>
        </p:nvSpPr>
        <p:spPr>
          <a:xfrm>
            <a:off x="683568" y="1209161"/>
            <a:ext cx="7920880" cy="830997"/>
          </a:xfrm>
          <a:prstGeom prst="rect">
            <a:avLst/>
          </a:prstGeom>
          <a:noFill/>
        </p:spPr>
        <p:txBody>
          <a:bodyPr wrap="square" rtlCol="0">
            <a:spAutoFit/>
          </a:bodyPr>
          <a:lstStyle/>
          <a:p>
            <a:r>
              <a:rPr lang="ja-JP" altLang="en-US" dirty="0"/>
              <a:t>以下の記述について、（　　 ）の中に入れるべき数値を下から一つ選び、その番号を解答欄に記入しなさい。</a:t>
            </a:r>
            <a:endParaRPr kumimoji="1" lang="ja-JP" altLang="en-US" sz="3200" dirty="0"/>
          </a:p>
        </p:txBody>
      </p:sp>
    </p:spTree>
    <p:extLst>
      <p:ext uri="{BB962C8B-B14F-4D97-AF65-F5344CB8AC3E}">
        <p14:creationId xmlns:p14="http://schemas.microsoft.com/office/powerpoint/2010/main" val="23823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312</a:t>
            </a:fld>
            <a:endParaRPr lang="en-US" altLang="ja-JP"/>
          </a:p>
        </p:txBody>
      </p:sp>
      <p:sp>
        <p:nvSpPr>
          <p:cNvPr id="4" name="正方形/長方形 3"/>
          <p:cNvSpPr/>
          <p:nvPr/>
        </p:nvSpPr>
        <p:spPr>
          <a:xfrm>
            <a:off x="323528" y="487025"/>
            <a:ext cx="8712968" cy="5386090"/>
          </a:xfrm>
          <a:prstGeom prst="rect">
            <a:avLst/>
          </a:prstGeom>
        </p:spPr>
        <p:txBody>
          <a:bodyPr wrap="square">
            <a:spAutoFit/>
          </a:bodyPr>
          <a:lstStyle/>
          <a:p>
            <a:r>
              <a:rPr lang="en-US" altLang="ja-JP" sz="3600" dirty="0"/>
              <a:t>25%</a:t>
            </a:r>
            <a:r>
              <a:rPr lang="ja-JP" altLang="en-US" sz="3600" dirty="0"/>
              <a:t>＝</a:t>
            </a:r>
            <a:r>
              <a:rPr lang="en-US" altLang="ja-JP" sz="3600" dirty="0"/>
              <a:t>0.25</a:t>
            </a:r>
            <a:r>
              <a:rPr lang="ja-JP" altLang="en-US" sz="3600" dirty="0"/>
              <a:t>　　　　　</a:t>
            </a:r>
            <a:r>
              <a:rPr lang="ja-JP" altLang="en-US" sz="3600" dirty="0">
                <a:solidFill>
                  <a:srgbClr val="FF0000"/>
                </a:solidFill>
              </a:rPr>
              <a:t>３５％　</a:t>
            </a:r>
            <a:r>
              <a:rPr lang="en-US" altLang="ja-JP" sz="3600" dirty="0">
                <a:solidFill>
                  <a:srgbClr val="FF0000"/>
                </a:solidFill>
              </a:rPr>
              <a:t>HC</a:t>
            </a:r>
            <a:r>
              <a:rPr lang="ja-JP" altLang="en-US" sz="3600" dirty="0">
                <a:solidFill>
                  <a:srgbClr val="FF0000"/>
                </a:solidFill>
              </a:rPr>
              <a:t>ｌ</a:t>
            </a:r>
            <a:br>
              <a:rPr lang="ja-JP" altLang="en-US" sz="3600" dirty="0">
                <a:solidFill>
                  <a:srgbClr val="FF0000"/>
                </a:solidFill>
              </a:rPr>
            </a:br>
            <a:r>
              <a:rPr lang="en-US" altLang="ja-JP" sz="3600" dirty="0"/>
              <a:t>10%</a:t>
            </a:r>
            <a:r>
              <a:rPr lang="ja-JP" altLang="en-US" sz="3600" dirty="0"/>
              <a:t>＝</a:t>
            </a:r>
            <a:r>
              <a:rPr lang="en-US" altLang="ja-JP" sz="3600" dirty="0"/>
              <a:t>0.10</a:t>
            </a:r>
            <a:r>
              <a:rPr lang="ja-JP" altLang="en-US" sz="3600" dirty="0"/>
              <a:t>　　　　　</a:t>
            </a:r>
            <a:r>
              <a:rPr lang="ja-JP" altLang="en-US" sz="3600" dirty="0">
                <a:solidFill>
                  <a:srgbClr val="FF0000"/>
                </a:solidFill>
              </a:rPr>
              <a:t>１０％　</a:t>
            </a:r>
            <a:r>
              <a:rPr lang="en-US" altLang="ja-JP" sz="3600" dirty="0">
                <a:solidFill>
                  <a:srgbClr val="FF0000"/>
                </a:solidFill>
              </a:rPr>
              <a:t>HC</a:t>
            </a:r>
            <a:r>
              <a:rPr lang="ja-JP" altLang="en-US" sz="3600" dirty="0">
                <a:solidFill>
                  <a:srgbClr val="FF0000"/>
                </a:solidFill>
              </a:rPr>
              <a:t>ｌ</a:t>
            </a:r>
            <a:br>
              <a:rPr lang="ja-JP" altLang="en-US" sz="3600" dirty="0">
                <a:solidFill>
                  <a:srgbClr val="FF0000"/>
                </a:solidFill>
              </a:rPr>
            </a:br>
            <a:endParaRPr lang="en-US" altLang="ja-JP" sz="3600" dirty="0">
              <a:solidFill>
                <a:srgbClr val="FF0000"/>
              </a:solidFill>
            </a:endParaRPr>
          </a:p>
          <a:p>
            <a:endParaRPr lang="en-US" altLang="ja-JP" dirty="0"/>
          </a:p>
          <a:p>
            <a:r>
              <a:rPr lang="ja-JP" altLang="en-US" dirty="0"/>
              <a:t>塩化水素の量を確認</a:t>
            </a:r>
            <a:br>
              <a:rPr lang="ja-JP" altLang="en-US" dirty="0"/>
            </a:br>
            <a:r>
              <a:rPr lang="en-US" altLang="ja-JP" sz="3600" dirty="0"/>
              <a:t>0.25×50</a:t>
            </a:r>
            <a:r>
              <a:rPr lang="en-US" altLang="ja-JP" sz="2800" dirty="0"/>
              <a:t>mL</a:t>
            </a:r>
            <a:r>
              <a:rPr lang="ja-JP" altLang="en-US" sz="2800" dirty="0"/>
              <a:t> </a:t>
            </a:r>
            <a:r>
              <a:rPr lang="en-US" altLang="ja-JP" sz="3600" dirty="0"/>
              <a:t>=</a:t>
            </a:r>
            <a:r>
              <a:rPr lang="ja-JP" altLang="en-US" sz="3600" dirty="0"/>
              <a:t> </a:t>
            </a:r>
            <a:r>
              <a:rPr lang="en-US" altLang="ja-JP" sz="3600" dirty="0"/>
              <a:t>12.5</a:t>
            </a:r>
            <a:r>
              <a:rPr lang="en-US" altLang="ja-JP" sz="2800" dirty="0"/>
              <a:t>mL</a:t>
            </a:r>
            <a:br>
              <a:rPr lang="ja-JP" altLang="en-US" sz="3600" dirty="0"/>
            </a:br>
            <a:endParaRPr lang="en-US" altLang="ja-JP" sz="3600" dirty="0"/>
          </a:p>
          <a:p>
            <a:r>
              <a:rPr lang="en-US" altLang="ja-JP" sz="3600" dirty="0"/>
              <a:t>12.5</a:t>
            </a:r>
            <a:r>
              <a:rPr lang="en-US" altLang="ja-JP" sz="2800" dirty="0"/>
              <a:t>mL</a:t>
            </a:r>
            <a:r>
              <a:rPr lang="ja-JP" altLang="en-US" sz="3600" dirty="0"/>
              <a:t>　：　</a:t>
            </a:r>
            <a:r>
              <a:rPr lang="en-US" altLang="ja-JP" sz="3600" dirty="0"/>
              <a:t>0.1</a:t>
            </a:r>
            <a:r>
              <a:rPr lang="ja-JP" altLang="en-US" sz="3600" dirty="0"/>
              <a:t>　＝　Ｘ </a:t>
            </a:r>
            <a:r>
              <a:rPr lang="en-US" altLang="ja-JP" sz="3200" dirty="0"/>
              <a:t>mL</a:t>
            </a:r>
            <a:r>
              <a:rPr lang="ja-JP" altLang="en-US" sz="3600" dirty="0"/>
              <a:t>　：　</a:t>
            </a:r>
            <a:r>
              <a:rPr lang="en-US" altLang="ja-JP" sz="3600" dirty="0"/>
              <a:t>1</a:t>
            </a:r>
            <a:br>
              <a:rPr lang="ja-JP" altLang="en-US" sz="3600" dirty="0"/>
            </a:br>
            <a:endParaRPr lang="en-US" altLang="ja-JP" sz="3600" dirty="0"/>
          </a:p>
          <a:p>
            <a:r>
              <a:rPr lang="ja-JP" altLang="en-US" sz="4400" dirty="0"/>
              <a:t>Ｘ　＝　</a:t>
            </a:r>
            <a:r>
              <a:rPr lang="en-US" altLang="ja-JP" sz="4400" dirty="0"/>
              <a:t>125</a:t>
            </a:r>
            <a:r>
              <a:rPr lang="en-US" altLang="ja-JP" sz="3600" dirty="0"/>
              <a:t>mL</a:t>
            </a:r>
            <a:endParaRPr lang="ja-JP" altLang="en-US" sz="4400" dirty="0"/>
          </a:p>
        </p:txBody>
      </p:sp>
    </p:spTree>
    <p:extLst>
      <p:ext uri="{BB962C8B-B14F-4D97-AF65-F5344CB8AC3E}">
        <p14:creationId xmlns:p14="http://schemas.microsoft.com/office/powerpoint/2010/main" val="2463539130"/>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313</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３０</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問３８</a:t>
            </a:r>
          </a:p>
        </p:txBody>
      </p:sp>
      <p:sp>
        <p:nvSpPr>
          <p:cNvPr id="7" name="テキスト ボックス 6"/>
          <p:cNvSpPr txBox="1"/>
          <p:nvPr/>
        </p:nvSpPr>
        <p:spPr>
          <a:xfrm>
            <a:off x="659389" y="2045525"/>
            <a:ext cx="8075865" cy="1077218"/>
          </a:xfrm>
          <a:prstGeom prst="rect">
            <a:avLst/>
          </a:prstGeom>
          <a:noFill/>
        </p:spPr>
        <p:txBody>
          <a:bodyPr wrap="square" rtlCol="0">
            <a:spAutoFit/>
          </a:bodyPr>
          <a:lstStyle/>
          <a:p>
            <a:r>
              <a:rPr lang="ja-JP" altLang="en-US" sz="3200" dirty="0"/>
              <a:t>ｐＨ＝６の水溶液の水素イオン濃度は、ｐＨ＝３の水溶液の水素イオン濃度の（　　 ）倍である。</a:t>
            </a:r>
            <a:endParaRPr kumimoji="1" lang="ja-JP" altLang="en-US" sz="3200" dirty="0"/>
          </a:p>
        </p:txBody>
      </p:sp>
      <p:sp>
        <p:nvSpPr>
          <p:cNvPr id="8" name="テキスト ボックス 7"/>
          <p:cNvSpPr txBox="1"/>
          <p:nvPr/>
        </p:nvSpPr>
        <p:spPr>
          <a:xfrm>
            <a:off x="1475656" y="3645024"/>
            <a:ext cx="3305713" cy="2554545"/>
          </a:xfrm>
          <a:prstGeom prst="rect">
            <a:avLst/>
          </a:prstGeom>
          <a:noFill/>
        </p:spPr>
        <p:txBody>
          <a:bodyPr wrap="none" rtlCol="0">
            <a:spAutoFit/>
          </a:bodyPr>
          <a:lstStyle/>
          <a:p>
            <a:r>
              <a:rPr kumimoji="1" lang="ja-JP" altLang="en-US" sz="4000" dirty="0">
                <a:latin typeface="+mn-ea"/>
                <a:ea typeface="+mn-ea"/>
              </a:rPr>
              <a:t>１　　　０．００１</a:t>
            </a:r>
            <a:endParaRPr kumimoji="1" lang="en-US" altLang="ja-JP" sz="4000" dirty="0">
              <a:latin typeface="+mn-ea"/>
              <a:ea typeface="+mn-ea"/>
            </a:endParaRPr>
          </a:p>
          <a:p>
            <a:r>
              <a:rPr lang="ja-JP" altLang="en-US" sz="4000" dirty="0">
                <a:latin typeface="+mn-ea"/>
                <a:ea typeface="+mn-ea"/>
              </a:rPr>
              <a:t>２　　　０．０１</a:t>
            </a:r>
            <a:endParaRPr lang="en-US" altLang="ja-JP" sz="4000" dirty="0">
              <a:latin typeface="+mn-ea"/>
              <a:ea typeface="+mn-ea"/>
            </a:endParaRPr>
          </a:p>
          <a:p>
            <a:r>
              <a:rPr lang="ja-JP" altLang="en-US" sz="4000" dirty="0">
                <a:latin typeface="+mn-ea"/>
                <a:ea typeface="+mn-ea"/>
              </a:rPr>
              <a:t>３　　　２．０</a:t>
            </a:r>
            <a:endParaRPr lang="en-US" altLang="ja-JP" sz="4000" dirty="0">
              <a:latin typeface="+mn-ea"/>
              <a:ea typeface="+mn-ea"/>
            </a:endParaRPr>
          </a:p>
          <a:p>
            <a:r>
              <a:rPr lang="ja-JP" altLang="en-US" sz="4000" dirty="0">
                <a:latin typeface="+mn-ea"/>
              </a:rPr>
              <a:t>４　　　１</a:t>
            </a:r>
            <a:r>
              <a:rPr lang="en-US" altLang="ja-JP" sz="4000" dirty="0">
                <a:latin typeface="+mn-ea"/>
              </a:rPr>
              <a:t>,</a:t>
            </a:r>
            <a:r>
              <a:rPr lang="ja-JP" altLang="en-US" sz="4000" dirty="0">
                <a:latin typeface="+mn-ea"/>
              </a:rPr>
              <a:t>０００</a:t>
            </a:r>
            <a:endParaRPr lang="en-US" altLang="ja-JP" sz="4000" b="1" baseline="30000" dirty="0">
              <a:latin typeface="ＭＳ Ｐ明朝" pitchFamily="18" charset="-128"/>
              <a:ea typeface="ＭＳ Ｐ明朝" pitchFamily="18" charset="-128"/>
            </a:endParaRPr>
          </a:p>
        </p:txBody>
      </p:sp>
      <p:sp>
        <p:nvSpPr>
          <p:cNvPr id="9" name="正方形/長方形 8"/>
          <p:cNvSpPr/>
          <p:nvPr/>
        </p:nvSpPr>
        <p:spPr>
          <a:xfrm>
            <a:off x="1475656" y="3789040"/>
            <a:ext cx="3528392"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731867" y="1062498"/>
            <a:ext cx="7729446" cy="830997"/>
          </a:xfrm>
          <a:prstGeom prst="rect">
            <a:avLst/>
          </a:prstGeom>
        </p:spPr>
        <p:txBody>
          <a:bodyPr wrap="square">
            <a:spAutoFit/>
          </a:bodyPr>
          <a:lstStyle/>
          <a:p>
            <a:r>
              <a:rPr lang="ja-JP" altLang="en-US" dirty="0"/>
              <a:t>以下の記述について、（ ）の中に入れるべき数値を下から一つ選び、その番号を解答欄に記入しなさい。</a:t>
            </a:r>
          </a:p>
        </p:txBody>
      </p:sp>
    </p:spTree>
    <p:extLst>
      <p:ext uri="{BB962C8B-B14F-4D97-AF65-F5344CB8AC3E}">
        <p14:creationId xmlns:p14="http://schemas.microsoft.com/office/powerpoint/2010/main" val="387609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314</a:t>
            </a:fld>
            <a:endParaRPr lang="en-US" altLang="ja-JP"/>
          </a:p>
        </p:txBody>
      </p:sp>
      <p:graphicFrame>
        <p:nvGraphicFramePr>
          <p:cNvPr id="4" name="表 3"/>
          <p:cNvGraphicFramePr>
            <a:graphicFrameLocks noGrp="1"/>
          </p:cNvGraphicFramePr>
          <p:nvPr/>
        </p:nvGraphicFramePr>
        <p:xfrm>
          <a:off x="2131715" y="1556792"/>
          <a:ext cx="4530230" cy="4917280"/>
        </p:xfrm>
        <a:graphic>
          <a:graphicData uri="http://schemas.openxmlformats.org/drawingml/2006/table">
            <a:tbl>
              <a:tblPr>
                <a:tableStyleId>{775DCB02-9BB8-47FD-8907-85C794F793BA}</a:tableStyleId>
              </a:tblPr>
              <a:tblGrid>
                <a:gridCol w="785814">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tblGrid>
              <a:tr h="255688">
                <a:tc>
                  <a:txBody>
                    <a:bodyPr/>
                    <a:lstStyle/>
                    <a:p>
                      <a:pPr algn="ctr"/>
                      <a:r>
                        <a:rPr lang="en-US" sz="1500" dirty="0">
                          <a:solidFill>
                            <a:srgbClr val="FF0000"/>
                          </a:solidFill>
                        </a:rPr>
                        <a:t>[H</a:t>
                      </a:r>
                      <a:r>
                        <a:rPr lang="en-US" sz="1500" baseline="30000" dirty="0">
                          <a:solidFill>
                            <a:srgbClr val="FF0000"/>
                          </a:solidFill>
                        </a:rPr>
                        <a:t>+</a:t>
                      </a:r>
                      <a:r>
                        <a:rPr lang="en-US" sz="1500" dirty="0">
                          <a:solidFill>
                            <a:srgbClr val="FF0000"/>
                          </a:solidFill>
                        </a:rPr>
                        <a:t>]</a:t>
                      </a:r>
                    </a:p>
                  </a:txBody>
                  <a:tcPr marL="78730" marR="78730" marT="39365" marB="39365" anchor="ctr"/>
                </a:tc>
                <a:tc>
                  <a:txBody>
                    <a:bodyPr/>
                    <a:lstStyle/>
                    <a:p>
                      <a:pPr algn="ctr"/>
                      <a:r>
                        <a:rPr lang="en-US" sz="1500" dirty="0">
                          <a:solidFill>
                            <a:srgbClr val="FF0000"/>
                          </a:solidFill>
                        </a:rPr>
                        <a:t>pH</a:t>
                      </a:r>
                    </a:p>
                  </a:txBody>
                  <a:tcPr marL="78730" marR="78730" marT="39365" marB="39365" anchor="ctr"/>
                </a:tc>
                <a:tc>
                  <a:txBody>
                    <a:bodyPr/>
                    <a:lstStyle/>
                    <a:p>
                      <a:pPr algn="ctr"/>
                      <a:r>
                        <a:rPr lang="en-US" sz="1500" dirty="0" err="1">
                          <a:solidFill>
                            <a:srgbClr val="FF0000"/>
                          </a:solidFill>
                        </a:rPr>
                        <a:t>pOH</a:t>
                      </a:r>
                      <a:endParaRPr lang="en-US" sz="1500" dirty="0">
                        <a:solidFill>
                          <a:srgbClr val="FF0000"/>
                        </a:solidFill>
                      </a:endParaRPr>
                    </a:p>
                  </a:txBody>
                  <a:tcPr marL="78730" marR="78730" marT="39365" marB="39365" anchor="ctr"/>
                </a:tc>
                <a:tc>
                  <a:txBody>
                    <a:bodyPr/>
                    <a:lstStyle/>
                    <a:p>
                      <a:pPr algn="ctr"/>
                      <a:r>
                        <a:rPr lang="en-US" sz="1500" dirty="0">
                          <a:solidFill>
                            <a:srgbClr val="FF0000"/>
                          </a:solidFill>
                        </a:rPr>
                        <a:t>[OH</a:t>
                      </a:r>
                      <a:r>
                        <a:rPr lang="en-US" sz="1500" baseline="30000" dirty="0">
                          <a:solidFill>
                            <a:srgbClr val="FF0000"/>
                          </a:solidFill>
                        </a:rPr>
                        <a:t>-</a:t>
                      </a:r>
                      <a:r>
                        <a:rPr lang="en-US" sz="1500" dirty="0">
                          <a:solidFill>
                            <a:srgbClr val="FF0000"/>
                          </a:solidFill>
                        </a:rPr>
                        <a:t>]</a:t>
                      </a:r>
                    </a:p>
                  </a:txBody>
                  <a:tcPr marL="78730" marR="78730" marT="39365" marB="39365" anchor="ctr"/>
                </a:tc>
                <a:tc>
                  <a:txBody>
                    <a:bodyPr/>
                    <a:lstStyle/>
                    <a:p>
                      <a:pPr algn="ctr"/>
                      <a:endParaRPr lang="ja-JP" altLang="en-US" sz="1500" dirty="0">
                        <a:solidFill>
                          <a:srgbClr val="FF0000"/>
                        </a:solidFill>
                      </a:endParaRPr>
                    </a:p>
                  </a:txBody>
                  <a:tcPr marL="78730" marR="78730" marT="39365" marB="39365" anchor="ctr"/>
                </a:tc>
                <a:extLst>
                  <a:ext uri="{0D108BD9-81ED-4DB2-BD59-A6C34878D82A}">
                    <a16:rowId xmlns:a16="http://schemas.microsoft.com/office/drawing/2014/main" val="10000"/>
                  </a:ext>
                </a:extLst>
              </a:tr>
              <a:tr h="255688">
                <a:tc>
                  <a:txBody>
                    <a:bodyPr/>
                    <a:lstStyle/>
                    <a:p>
                      <a:pPr algn="ctr"/>
                      <a:r>
                        <a:rPr lang="en-US" altLang="ja-JP" sz="1500" dirty="0"/>
                        <a:t>10</a:t>
                      </a:r>
                      <a:r>
                        <a:rPr lang="en-US" altLang="ja-JP" sz="1500" baseline="30000" dirty="0"/>
                        <a:t>0</a:t>
                      </a:r>
                      <a:endParaRPr lang="ja-JP" altLang="en-US" sz="1500" dirty="0"/>
                    </a:p>
                  </a:txBody>
                  <a:tcPr marL="78730" marR="78730" marT="39365" marB="39365" anchor="ctr"/>
                </a:tc>
                <a:tc>
                  <a:txBody>
                    <a:bodyPr/>
                    <a:lstStyle/>
                    <a:p>
                      <a:pPr algn="ctr"/>
                      <a:r>
                        <a:rPr lang="en-US" altLang="ja-JP" sz="1500" dirty="0"/>
                        <a:t>0</a:t>
                      </a:r>
                      <a:endParaRPr lang="ja-JP" altLang="en-US" sz="1500" dirty="0"/>
                    </a:p>
                  </a:txBody>
                  <a:tcPr marL="78730" marR="78730" marT="39365" marB="39365" anchor="ctr"/>
                </a:tc>
                <a:tc>
                  <a:txBody>
                    <a:bodyPr/>
                    <a:lstStyle/>
                    <a:p>
                      <a:pPr algn="ctr"/>
                      <a:r>
                        <a:rPr lang="en-US" altLang="ja-JP" sz="1500"/>
                        <a:t>14</a:t>
                      </a:r>
                    </a:p>
                  </a:txBody>
                  <a:tcPr marL="78730" marR="78730" marT="39365" marB="39365" anchor="ctr"/>
                </a:tc>
                <a:tc>
                  <a:txBody>
                    <a:bodyPr/>
                    <a:lstStyle/>
                    <a:p>
                      <a:pPr algn="ctr"/>
                      <a:r>
                        <a:rPr lang="en-US" altLang="ja-JP" sz="1500"/>
                        <a:t>10</a:t>
                      </a:r>
                      <a:r>
                        <a:rPr lang="en-US" altLang="ja-JP" sz="1500" baseline="30000"/>
                        <a:t>-14</a:t>
                      </a:r>
                      <a:endParaRPr lang="ja-JP" altLang="en-US" sz="1500"/>
                    </a:p>
                  </a:txBody>
                  <a:tcPr marL="78730" marR="78730" marT="39365" marB="39365" anchor="ctr"/>
                </a:tc>
                <a:tc rowSpan="7">
                  <a:txBody>
                    <a:bodyPr/>
                    <a:lstStyle/>
                    <a:p>
                      <a:pPr algn="ctr"/>
                      <a:r>
                        <a:rPr lang="ja-JP" altLang="en-US" sz="1500" dirty="0"/>
                        <a:t>酸性</a:t>
                      </a:r>
                    </a:p>
                  </a:txBody>
                  <a:tcPr marL="78730" marR="78730" marT="39365" marB="39365" anchor="ctr"/>
                </a:tc>
                <a:extLst>
                  <a:ext uri="{0D108BD9-81ED-4DB2-BD59-A6C34878D82A}">
                    <a16:rowId xmlns:a16="http://schemas.microsoft.com/office/drawing/2014/main" val="10001"/>
                  </a:ext>
                </a:extLst>
              </a:tr>
              <a:tr h="255688">
                <a:tc>
                  <a:txBody>
                    <a:bodyPr/>
                    <a:lstStyle/>
                    <a:p>
                      <a:pPr algn="ctr"/>
                      <a:r>
                        <a:rPr lang="en-US" altLang="ja-JP" sz="1500" dirty="0"/>
                        <a:t>10</a:t>
                      </a:r>
                      <a:r>
                        <a:rPr lang="en-US" altLang="ja-JP" sz="1500" baseline="30000" dirty="0"/>
                        <a:t>-1</a:t>
                      </a:r>
                      <a:endParaRPr lang="ja-JP" altLang="en-US" sz="1500" dirty="0"/>
                    </a:p>
                  </a:txBody>
                  <a:tcPr marL="78730" marR="78730" marT="39365" marB="39365" anchor="ctr"/>
                </a:tc>
                <a:tc>
                  <a:txBody>
                    <a:bodyPr/>
                    <a:lstStyle/>
                    <a:p>
                      <a:pPr algn="ctr"/>
                      <a:r>
                        <a:rPr lang="en-US" altLang="ja-JP" sz="1500" dirty="0"/>
                        <a:t>1</a:t>
                      </a:r>
                      <a:endParaRPr lang="ja-JP" altLang="en-US" sz="1500" dirty="0"/>
                    </a:p>
                  </a:txBody>
                  <a:tcPr marL="78730" marR="78730" marT="39365" marB="39365" anchor="ctr"/>
                </a:tc>
                <a:tc>
                  <a:txBody>
                    <a:bodyPr/>
                    <a:lstStyle/>
                    <a:p>
                      <a:pPr algn="ctr"/>
                      <a:r>
                        <a:rPr lang="en-US" altLang="ja-JP" sz="1500" dirty="0"/>
                        <a:t>13</a:t>
                      </a:r>
                    </a:p>
                  </a:txBody>
                  <a:tcPr marL="78730" marR="78730" marT="39365" marB="39365" anchor="ctr"/>
                </a:tc>
                <a:tc>
                  <a:txBody>
                    <a:bodyPr/>
                    <a:lstStyle/>
                    <a:p>
                      <a:pPr algn="ctr"/>
                      <a:r>
                        <a:rPr lang="en-US" altLang="ja-JP" sz="1500"/>
                        <a:t>10</a:t>
                      </a:r>
                      <a:r>
                        <a:rPr lang="en-US" altLang="ja-JP" sz="1500" baseline="30000"/>
                        <a:t>-13</a:t>
                      </a:r>
                      <a:endParaRPr lang="ja-JP" altLang="en-US" sz="150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02"/>
                  </a:ext>
                </a:extLst>
              </a:tr>
              <a:tr h="255688">
                <a:tc>
                  <a:txBody>
                    <a:bodyPr/>
                    <a:lstStyle/>
                    <a:p>
                      <a:pPr algn="ctr"/>
                      <a:r>
                        <a:rPr lang="en-US" altLang="ja-JP" sz="1500" dirty="0"/>
                        <a:t>10</a:t>
                      </a:r>
                      <a:r>
                        <a:rPr lang="en-US" altLang="ja-JP" sz="1500" baseline="30000" dirty="0"/>
                        <a:t>-2</a:t>
                      </a:r>
                      <a:endParaRPr lang="ja-JP" altLang="en-US" sz="1500" dirty="0"/>
                    </a:p>
                  </a:txBody>
                  <a:tcPr marL="78730" marR="78730" marT="39365" marB="39365" anchor="ctr"/>
                </a:tc>
                <a:tc>
                  <a:txBody>
                    <a:bodyPr/>
                    <a:lstStyle/>
                    <a:p>
                      <a:pPr algn="ctr"/>
                      <a:r>
                        <a:rPr lang="en-US" altLang="ja-JP" sz="1500"/>
                        <a:t>2</a:t>
                      </a:r>
                      <a:endParaRPr lang="ja-JP" altLang="en-US" sz="1500"/>
                    </a:p>
                  </a:txBody>
                  <a:tcPr marL="78730" marR="78730" marT="39365" marB="39365" anchor="ctr"/>
                </a:tc>
                <a:tc>
                  <a:txBody>
                    <a:bodyPr/>
                    <a:lstStyle/>
                    <a:p>
                      <a:pPr algn="ctr"/>
                      <a:r>
                        <a:rPr lang="en-US" altLang="ja-JP" sz="1500" dirty="0"/>
                        <a:t>12</a:t>
                      </a:r>
                    </a:p>
                  </a:txBody>
                  <a:tcPr marL="78730" marR="78730" marT="39365" marB="39365" anchor="ctr"/>
                </a:tc>
                <a:tc>
                  <a:txBody>
                    <a:bodyPr/>
                    <a:lstStyle/>
                    <a:p>
                      <a:pPr algn="ctr"/>
                      <a:r>
                        <a:rPr lang="en-US" altLang="ja-JP" sz="1500" dirty="0"/>
                        <a:t>10</a:t>
                      </a:r>
                      <a:r>
                        <a:rPr lang="en-US" altLang="ja-JP" sz="1500" baseline="30000" dirty="0"/>
                        <a:t>-12</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03"/>
                  </a:ext>
                </a:extLst>
              </a:tr>
              <a:tr h="255688">
                <a:tc>
                  <a:txBody>
                    <a:bodyPr/>
                    <a:lstStyle/>
                    <a:p>
                      <a:pPr algn="ctr"/>
                      <a:r>
                        <a:rPr lang="en-US" altLang="ja-JP" sz="1500"/>
                        <a:t>10</a:t>
                      </a:r>
                      <a:r>
                        <a:rPr lang="en-US" altLang="ja-JP" sz="1500" baseline="30000"/>
                        <a:t>-3</a:t>
                      </a:r>
                      <a:endParaRPr lang="ja-JP" altLang="en-US" sz="1500"/>
                    </a:p>
                  </a:txBody>
                  <a:tcPr marL="78730" marR="78730" marT="39365" marB="39365" anchor="ctr"/>
                </a:tc>
                <a:tc>
                  <a:txBody>
                    <a:bodyPr/>
                    <a:lstStyle/>
                    <a:p>
                      <a:pPr algn="ctr"/>
                      <a:r>
                        <a:rPr lang="en-US" altLang="ja-JP" sz="1500"/>
                        <a:t>3</a:t>
                      </a:r>
                      <a:endParaRPr lang="ja-JP" altLang="en-US" sz="1500"/>
                    </a:p>
                  </a:txBody>
                  <a:tcPr marL="78730" marR="78730" marT="39365" marB="39365" anchor="ctr"/>
                </a:tc>
                <a:tc>
                  <a:txBody>
                    <a:bodyPr/>
                    <a:lstStyle/>
                    <a:p>
                      <a:pPr algn="ctr"/>
                      <a:r>
                        <a:rPr lang="en-US" altLang="ja-JP" sz="1500"/>
                        <a:t>11</a:t>
                      </a:r>
                    </a:p>
                  </a:txBody>
                  <a:tcPr marL="78730" marR="78730" marT="39365" marB="39365" anchor="ctr"/>
                </a:tc>
                <a:tc>
                  <a:txBody>
                    <a:bodyPr/>
                    <a:lstStyle/>
                    <a:p>
                      <a:pPr algn="ctr"/>
                      <a:r>
                        <a:rPr lang="en-US" altLang="ja-JP" sz="1500" dirty="0"/>
                        <a:t>10</a:t>
                      </a:r>
                      <a:r>
                        <a:rPr lang="en-US" altLang="ja-JP" sz="1500" baseline="30000" dirty="0"/>
                        <a:t>-11</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04"/>
                  </a:ext>
                </a:extLst>
              </a:tr>
              <a:tr h="255688">
                <a:tc>
                  <a:txBody>
                    <a:bodyPr/>
                    <a:lstStyle/>
                    <a:p>
                      <a:pPr algn="ctr"/>
                      <a:r>
                        <a:rPr lang="en-US" altLang="ja-JP" sz="1500"/>
                        <a:t>10</a:t>
                      </a:r>
                      <a:r>
                        <a:rPr lang="en-US" altLang="ja-JP" sz="1500" baseline="30000"/>
                        <a:t>-4</a:t>
                      </a:r>
                      <a:endParaRPr lang="ja-JP" altLang="en-US" sz="1500"/>
                    </a:p>
                  </a:txBody>
                  <a:tcPr marL="78730" marR="78730" marT="39365" marB="39365" anchor="ctr"/>
                </a:tc>
                <a:tc>
                  <a:txBody>
                    <a:bodyPr/>
                    <a:lstStyle/>
                    <a:p>
                      <a:pPr algn="ctr"/>
                      <a:r>
                        <a:rPr lang="en-US" altLang="ja-JP" sz="1500"/>
                        <a:t>4</a:t>
                      </a:r>
                      <a:endParaRPr lang="ja-JP" altLang="en-US" sz="1500"/>
                    </a:p>
                  </a:txBody>
                  <a:tcPr marL="78730" marR="78730" marT="39365" marB="39365" anchor="ctr"/>
                </a:tc>
                <a:tc>
                  <a:txBody>
                    <a:bodyPr/>
                    <a:lstStyle/>
                    <a:p>
                      <a:pPr algn="ctr"/>
                      <a:r>
                        <a:rPr lang="en-US" altLang="ja-JP" sz="1500"/>
                        <a:t>10</a:t>
                      </a:r>
                    </a:p>
                  </a:txBody>
                  <a:tcPr marL="78730" marR="78730" marT="39365" marB="39365" anchor="ctr"/>
                </a:tc>
                <a:tc>
                  <a:txBody>
                    <a:bodyPr/>
                    <a:lstStyle/>
                    <a:p>
                      <a:pPr algn="ctr"/>
                      <a:r>
                        <a:rPr lang="en-US" altLang="ja-JP" sz="1500" dirty="0"/>
                        <a:t>10</a:t>
                      </a:r>
                      <a:r>
                        <a:rPr lang="en-US" altLang="ja-JP" sz="1500" baseline="30000" dirty="0"/>
                        <a:t>-10</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05"/>
                  </a:ext>
                </a:extLst>
              </a:tr>
              <a:tr h="255688">
                <a:tc>
                  <a:txBody>
                    <a:bodyPr/>
                    <a:lstStyle/>
                    <a:p>
                      <a:pPr algn="ctr"/>
                      <a:r>
                        <a:rPr lang="en-US" altLang="ja-JP" sz="1500"/>
                        <a:t>10</a:t>
                      </a:r>
                      <a:r>
                        <a:rPr lang="en-US" altLang="ja-JP" sz="1500" baseline="30000"/>
                        <a:t>-5</a:t>
                      </a:r>
                      <a:endParaRPr lang="ja-JP" altLang="en-US" sz="1500"/>
                    </a:p>
                  </a:txBody>
                  <a:tcPr marL="78730" marR="78730" marT="39365" marB="39365" anchor="ctr"/>
                </a:tc>
                <a:tc>
                  <a:txBody>
                    <a:bodyPr/>
                    <a:lstStyle/>
                    <a:p>
                      <a:pPr algn="ctr"/>
                      <a:r>
                        <a:rPr lang="en-US" altLang="ja-JP" sz="1500"/>
                        <a:t>5</a:t>
                      </a:r>
                      <a:endParaRPr lang="ja-JP" altLang="en-US" sz="1500"/>
                    </a:p>
                  </a:txBody>
                  <a:tcPr marL="78730" marR="78730" marT="39365" marB="39365" anchor="ctr"/>
                </a:tc>
                <a:tc>
                  <a:txBody>
                    <a:bodyPr/>
                    <a:lstStyle/>
                    <a:p>
                      <a:pPr algn="ctr"/>
                      <a:r>
                        <a:rPr lang="en-US" altLang="ja-JP" sz="1500"/>
                        <a:t>9</a:t>
                      </a:r>
                    </a:p>
                  </a:txBody>
                  <a:tcPr marL="78730" marR="78730" marT="39365" marB="39365" anchor="ctr"/>
                </a:tc>
                <a:tc>
                  <a:txBody>
                    <a:bodyPr/>
                    <a:lstStyle/>
                    <a:p>
                      <a:pPr algn="ctr"/>
                      <a:r>
                        <a:rPr lang="en-US" altLang="ja-JP" sz="1500" dirty="0"/>
                        <a:t>10</a:t>
                      </a:r>
                      <a:r>
                        <a:rPr lang="en-US" altLang="ja-JP" sz="1500" baseline="30000" dirty="0"/>
                        <a:t>-9</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06"/>
                  </a:ext>
                </a:extLst>
              </a:tr>
              <a:tr h="255688">
                <a:tc>
                  <a:txBody>
                    <a:bodyPr/>
                    <a:lstStyle/>
                    <a:p>
                      <a:pPr algn="ctr"/>
                      <a:r>
                        <a:rPr lang="en-US" altLang="ja-JP" sz="1500"/>
                        <a:t>10</a:t>
                      </a:r>
                      <a:r>
                        <a:rPr lang="en-US" altLang="ja-JP" sz="1500" baseline="30000"/>
                        <a:t>-6</a:t>
                      </a:r>
                      <a:endParaRPr lang="ja-JP" altLang="en-US" sz="1500"/>
                    </a:p>
                  </a:txBody>
                  <a:tcPr marL="78730" marR="78730" marT="39365" marB="39365" anchor="ctr"/>
                </a:tc>
                <a:tc>
                  <a:txBody>
                    <a:bodyPr/>
                    <a:lstStyle/>
                    <a:p>
                      <a:pPr algn="ctr"/>
                      <a:r>
                        <a:rPr lang="en-US" altLang="ja-JP" sz="1500"/>
                        <a:t>6</a:t>
                      </a:r>
                      <a:endParaRPr lang="ja-JP" altLang="en-US" sz="1500"/>
                    </a:p>
                  </a:txBody>
                  <a:tcPr marL="78730" marR="78730" marT="39365" marB="39365" anchor="ctr"/>
                </a:tc>
                <a:tc>
                  <a:txBody>
                    <a:bodyPr/>
                    <a:lstStyle/>
                    <a:p>
                      <a:pPr algn="ctr"/>
                      <a:r>
                        <a:rPr lang="en-US" altLang="ja-JP" sz="1500"/>
                        <a:t>8</a:t>
                      </a:r>
                    </a:p>
                  </a:txBody>
                  <a:tcPr marL="78730" marR="78730" marT="39365" marB="39365" anchor="ctr"/>
                </a:tc>
                <a:tc>
                  <a:txBody>
                    <a:bodyPr/>
                    <a:lstStyle/>
                    <a:p>
                      <a:pPr algn="ctr"/>
                      <a:r>
                        <a:rPr lang="en-US" altLang="ja-JP" sz="1500" dirty="0"/>
                        <a:t>10</a:t>
                      </a:r>
                      <a:r>
                        <a:rPr lang="en-US" altLang="ja-JP" sz="1500" baseline="30000" dirty="0"/>
                        <a:t>-8</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07"/>
                  </a:ext>
                </a:extLst>
              </a:tr>
              <a:tr h="255688">
                <a:tc>
                  <a:txBody>
                    <a:bodyPr/>
                    <a:lstStyle/>
                    <a:p>
                      <a:pPr algn="ctr"/>
                      <a:r>
                        <a:rPr lang="en-US" altLang="ja-JP" sz="1500"/>
                        <a:t>10</a:t>
                      </a:r>
                      <a:r>
                        <a:rPr lang="en-US" altLang="ja-JP" sz="1500" baseline="30000"/>
                        <a:t>-7</a:t>
                      </a:r>
                      <a:endParaRPr lang="ja-JP" altLang="en-US" sz="1500"/>
                    </a:p>
                  </a:txBody>
                  <a:tcPr marL="78730" marR="78730" marT="39365" marB="39365" anchor="ctr"/>
                </a:tc>
                <a:tc>
                  <a:txBody>
                    <a:bodyPr/>
                    <a:lstStyle/>
                    <a:p>
                      <a:pPr algn="ctr"/>
                      <a:r>
                        <a:rPr lang="en-US" altLang="ja-JP" sz="1500"/>
                        <a:t>7</a:t>
                      </a:r>
                      <a:endParaRPr lang="ja-JP" altLang="en-US" sz="1500"/>
                    </a:p>
                  </a:txBody>
                  <a:tcPr marL="78730" marR="78730" marT="39365" marB="39365" anchor="ctr"/>
                </a:tc>
                <a:tc>
                  <a:txBody>
                    <a:bodyPr/>
                    <a:lstStyle/>
                    <a:p>
                      <a:pPr algn="ctr"/>
                      <a:r>
                        <a:rPr lang="en-US" altLang="ja-JP" sz="1500"/>
                        <a:t>7</a:t>
                      </a:r>
                    </a:p>
                  </a:txBody>
                  <a:tcPr marL="78730" marR="78730" marT="39365" marB="39365" anchor="ctr"/>
                </a:tc>
                <a:tc>
                  <a:txBody>
                    <a:bodyPr/>
                    <a:lstStyle/>
                    <a:p>
                      <a:pPr algn="ctr"/>
                      <a:r>
                        <a:rPr lang="en-US" altLang="ja-JP" sz="1500" dirty="0"/>
                        <a:t>10</a:t>
                      </a:r>
                      <a:r>
                        <a:rPr lang="en-US" altLang="ja-JP" sz="1500" baseline="30000" dirty="0"/>
                        <a:t>-7</a:t>
                      </a:r>
                      <a:endParaRPr lang="ja-JP" altLang="en-US" sz="1500" dirty="0"/>
                    </a:p>
                  </a:txBody>
                  <a:tcPr marL="78730" marR="78730" marT="39365" marB="39365" anchor="ctr"/>
                </a:tc>
                <a:tc>
                  <a:txBody>
                    <a:bodyPr/>
                    <a:lstStyle/>
                    <a:p>
                      <a:pPr algn="ctr"/>
                      <a:r>
                        <a:rPr lang="ja-JP" altLang="en-US" sz="1500" dirty="0"/>
                        <a:t>中性</a:t>
                      </a:r>
                    </a:p>
                  </a:txBody>
                  <a:tcPr marL="78730" marR="78730" marT="39365" marB="39365" anchor="ctr"/>
                </a:tc>
                <a:extLst>
                  <a:ext uri="{0D108BD9-81ED-4DB2-BD59-A6C34878D82A}">
                    <a16:rowId xmlns:a16="http://schemas.microsoft.com/office/drawing/2014/main" val="10008"/>
                  </a:ext>
                </a:extLst>
              </a:tr>
              <a:tr h="255688">
                <a:tc>
                  <a:txBody>
                    <a:bodyPr/>
                    <a:lstStyle/>
                    <a:p>
                      <a:pPr algn="ctr"/>
                      <a:r>
                        <a:rPr lang="en-US" altLang="ja-JP" sz="1500"/>
                        <a:t>10</a:t>
                      </a:r>
                      <a:r>
                        <a:rPr lang="en-US" altLang="ja-JP" sz="1500" baseline="30000"/>
                        <a:t>-8</a:t>
                      </a:r>
                      <a:endParaRPr lang="ja-JP" altLang="en-US" sz="1500"/>
                    </a:p>
                  </a:txBody>
                  <a:tcPr marL="78730" marR="78730" marT="39365" marB="39365" anchor="ctr"/>
                </a:tc>
                <a:tc>
                  <a:txBody>
                    <a:bodyPr/>
                    <a:lstStyle/>
                    <a:p>
                      <a:pPr algn="ctr"/>
                      <a:r>
                        <a:rPr lang="en-US" altLang="ja-JP" sz="1500"/>
                        <a:t>8</a:t>
                      </a:r>
                      <a:endParaRPr lang="ja-JP" altLang="en-US" sz="1500"/>
                    </a:p>
                  </a:txBody>
                  <a:tcPr marL="78730" marR="78730" marT="39365" marB="39365" anchor="ctr"/>
                </a:tc>
                <a:tc>
                  <a:txBody>
                    <a:bodyPr/>
                    <a:lstStyle/>
                    <a:p>
                      <a:pPr algn="ctr"/>
                      <a:r>
                        <a:rPr lang="en-US" altLang="ja-JP" sz="1500"/>
                        <a:t>6</a:t>
                      </a:r>
                    </a:p>
                  </a:txBody>
                  <a:tcPr marL="78730" marR="78730" marT="39365" marB="39365" anchor="ctr"/>
                </a:tc>
                <a:tc>
                  <a:txBody>
                    <a:bodyPr/>
                    <a:lstStyle/>
                    <a:p>
                      <a:pPr algn="ctr"/>
                      <a:r>
                        <a:rPr lang="en-US" altLang="ja-JP" sz="1500" dirty="0"/>
                        <a:t>10</a:t>
                      </a:r>
                      <a:r>
                        <a:rPr lang="en-US" altLang="ja-JP" sz="1500" baseline="30000" dirty="0"/>
                        <a:t>-6</a:t>
                      </a:r>
                      <a:endParaRPr lang="ja-JP" altLang="en-US" sz="1500" dirty="0"/>
                    </a:p>
                  </a:txBody>
                  <a:tcPr marL="78730" marR="78730" marT="39365" marB="39365" anchor="ctr"/>
                </a:tc>
                <a:tc rowSpan="7">
                  <a:txBody>
                    <a:bodyPr/>
                    <a:lstStyle/>
                    <a:p>
                      <a:pPr algn="ctr"/>
                      <a:r>
                        <a:rPr lang="ja-JP" altLang="en-US" sz="1500" dirty="0"/>
                        <a:t>塩基性</a:t>
                      </a:r>
                    </a:p>
                  </a:txBody>
                  <a:tcPr marL="78730" marR="78730" marT="39365" marB="39365" anchor="ctr"/>
                </a:tc>
                <a:extLst>
                  <a:ext uri="{0D108BD9-81ED-4DB2-BD59-A6C34878D82A}">
                    <a16:rowId xmlns:a16="http://schemas.microsoft.com/office/drawing/2014/main" val="10009"/>
                  </a:ext>
                </a:extLst>
              </a:tr>
              <a:tr h="255688">
                <a:tc>
                  <a:txBody>
                    <a:bodyPr/>
                    <a:lstStyle/>
                    <a:p>
                      <a:pPr algn="ctr"/>
                      <a:r>
                        <a:rPr lang="en-US" altLang="ja-JP" sz="1500"/>
                        <a:t>10</a:t>
                      </a:r>
                      <a:r>
                        <a:rPr lang="en-US" altLang="ja-JP" sz="1500" baseline="30000"/>
                        <a:t>-9</a:t>
                      </a:r>
                      <a:endParaRPr lang="ja-JP" altLang="en-US" sz="1500"/>
                    </a:p>
                  </a:txBody>
                  <a:tcPr marL="78730" marR="78730" marT="39365" marB="39365" anchor="ctr"/>
                </a:tc>
                <a:tc>
                  <a:txBody>
                    <a:bodyPr/>
                    <a:lstStyle/>
                    <a:p>
                      <a:pPr algn="ctr"/>
                      <a:r>
                        <a:rPr lang="en-US" altLang="ja-JP" sz="1500"/>
                        <a:t>9</a:t>
                      </a:r>
                      <a:endParaRPr lang="ja-JP" altLang="en-US" sz="1500"/>
                    </a:p>
                  </a:txBody>
                  <a:tcPr marL="78730" marR="78730" marT="39365" marB="39365" anchor="ctr"/>
                </a:tc>
                <a:tc>
                  <a:txBody>
                    <a:bodyPr/>
                    <a:lstStyle/>
                    <a:p>
                      <a:pPr algn="ctr"/>
                      <a:r>
                        <a:rPr lang="en-US" altLang="ja-JP" sz="1500"/>
                        <a:t>5</a:t>
                      </a:r>
                    </a:p>
                  </a:txBody>
                  <a:tcPr marL="78730" marR="78730" marT="39365" marB="39365" anchor="ctr"/>
                </a:tc>
                <a:tc>
                  <a:txBody>
                    <a:bodyPr/>
                    <a:lstStyle/>
                    <a:p>
                      <a:pPr algn="ctr"/>
                      <a:r>
                        <a:rPr lang="en-US" altLang="ja-JP" sz="1500" dirty="0"/>
                        <a:t>10</a:t>
                      </a:r>
                      <a:r>
                        <a:rPr lang="en-US" altLang="ja-JP" sz="1500" baseline="30000" dirty="0"/>
                        <a:t>-5</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10"/>
                  </a:ext>
                </a:extLst>
              </a:tr>
              <a:tr h="255688">
                <a:tc>
                  <a:txBody>
                    <a:bodyPr/>
                    <a:lstStyle/>
                    <a:p>
                      <a:pPr algn="ctr"/>
                      <a:r>
                        <a:rPr lang="en-US" altLang="ja-JP" sz="1500"/>
                        <a:t>10</a:t>
                      </a:r>
                      <a:r>
                        <a:rPr lang="en-US" altLang="ja-JP" sz="1500" baseline="30000"/>
                        <a:t>-10</a:t>
                      </a:r>
                      <a:endParaRPr lang="ja-JP" altLang="en-US" sz="1500"/>
                    </a:p>
                  </a:txBody>
                  <a:tcPr marL="78730" marR="78730" marT="39365" marB="39365" anchor="ctr"/>
                </a:tc>
                <a:tc>
                  <a:txBody>
                    <a:bodyPr/>
                    <a:lstStyle/>
                    <a:p>
                      <a:pPr algn="ctr"/>
                      <a:r>
                        <a:rPr lang="en-US" altLang="ja-JP" sz="1500"/>
                        <a:t>10</a:t>
                      </a:r>
                      <a:endParaRPr lang="ja-JP" altLang="en-US" sz="1500"/>
                    </a:p>
                  </a:txBody>
                  <a:tcPr marL="78730" marR="78730" marT="39365" marB="39365" anchor="ctr"/>
                </a:tc>
                <a:tc>
                  <a:txBody>
                    <a:bodyPr/>
                    <a:lstStyle/>
                    <a:p>
                      <a:pPr algn="ctr"/>
                      <a:r>
                        <a:rPr lang="en-US" altLang="ja-JP" sz="1500"/>
                        <a:t>4</a:t>
                      </a:r>
                    </a:p>
                  </a:txBody>
                  <a:tcPr marL="78730" marR="78730" marT="39365" marB="39365" anchor="ctr"/>
                </a:tc>
                <a:tc>
                  <a:txBody>
                    <a:bodyPr/>
                    <a:lstStyle/>
                    <a:p>
                      <a:pPr algn="ctr"/>
                      <a:r>
                        <a:rPr lang="en-US" altLang="ja-JP" sz="1500" dirty="0"/>
                        <a:t>10</a:t>
                      </a:r>
                      <a:r>
                        <a:rPr lang="en-US" altLang="ja-JP" sz="1500" baseline="30000" dirty="0"/>
                        <a:t>-4</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11"/>
                  </a:ext>
                </a:extLst>
              </a:tr>
              <a:tr h="255688">
                <a:tc>
                  <a:txBody>
                    <a:bodyPr/>
                    <a:lstStyle/>
                    <a:p>
                      <a:pPr algn="ctr"/>
                      <a:r>
                        <a:rPr lang="en-US" altLang="ja-JP" sz="1500"/>
                        <a:t>10</a:t>
                      </a:r>
                      <a:r>
                        <a:rPr lang="en-US" altLang="ja-JP" sz="1500" baseline="30000"/>
                        <a:t>-11</a:t>
                      </a:r>
                      <a:endParaRPr lang="ja-JP" altLang="en-US" sz="1500"/>
                    </a:p>
                  </a:txBody>
                  <a:tcPr marL="78730" marR="78730" marT="39365" marB="39365" anchor="ctr"/>
                </a:tc>
                <a:tc>
                  <a:txBody>
                    <a:bodyPr/>
                    <a:lstStyle/>
                    <a:p>
                      <a:pPr algn="ctr"/>
                      <a:r>
                        <a:rPr lang="en-US" altLang="ja-JP" sz="1500"/>
                        <a:t>11</a:t>
                      </a:r>
                      <a:endParaRPr lang="ja-JP" altLang="en-US" sz="1500"/>
                    </a:p>
                  </a:txBody>
                  <a:tcPr marL="78730" marR="78730" marT="39365" marB="39365" anchor="ctr"/>
                </a:tc>
                <a:tc>
                  <a:txBody>
                    <a:bodyPr/>
                    <a:lstStyle/>
                    <a:p>
                      <a:pPr algn="ctr"/>
                      <a:r>
                        <a:rPr lang="en-US" altLang="ja-JP" sz="1500"/>
                        <a:t>3</a:t>
                      </a:r>
                    </a:p>
                  </a:txBody>
                  <a:tcPr marL="78730" marR="78730" marT="39365" marB="39365" anchor="ctr"/>
                </a:tc>
                <a:tc>
                  <a:txBody>
                    <a:bodyPr/>
                    <a:lstStyle/>
                    <a:p>
                      <a:pPr algn="ctr"/>
                      <a:r>
                        <a:rPr lang="en-US" altLang="ja-JP" sz="1500" dirty="0"/>
                        <a:t>10</a:t>
                      </a:r>
                      <a:r>
                        <a:rPr lang="en-US" altLang="ja-JP" sz="1500" baseline="30000" dirty="0"/>
                        <a:t>-3</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12"/>
                  </a:ext>
                </a:extLst>
              </a:tr>
              <a:tr h="255688">
                <a:tc>
                  <a:txBody>
                    <a:bodyPr/>
                    <a:lstStyle/>
                    <a:p>
                      <a:pPr algn="ctr"/>
                      <a:r>
                        <a:rPr lang="en-US" altLang="ja-JP" sz="1500"/>
                        <a:t>10</a:t>
                      </a:r>
                      <a:r>
                        <a:rPr lang="en-US" altLang="ja-JP" sz="1500" baseline="30000"/>
                        <a:t>-12</a:t>
                      </a:r>
                      <a:endParaRPr lang="ja-JP" altLang="en-US" sz="1500"/>
                    </a:p>
                  </a:txBody>
                  <a:tcPr marL="78730" marR="78730" marT="39365" marB="39365" anchor="ctr"/>
                </a:tc>
                <a:tc>
                  <a:txBody>
                    <a:bodyPr/>
                    <a:lstStyle/>
                    <a:p>
                      <a:pPr algn="ctr"/>
                      <a:r>
                        <a:rPr lang="en-US" altLang="ja-JP" sz="1500"/>
                        <a:t>12</a:t>
                      </a:r>
                      <a:endParaRPr lang="ja-JP" altLang="en-US" sz="1500"/>
                    </a:p>
                  </a:txBody>
                  <a:tcPr marL="78730" marR="78730" marT="39365" marB="39365" anchor="ctr"/>
                </a:tc>
                <a:tc>
                  <a:txBody>
                    <a:bodyPr/>
                    <a:lstStyle/>
                    <a:p>
                      <a:pPr algn="ctr"/>
                      <a:r>
                        <a:rPr lang="en-US" altLang="ja-JP" sz="1500"/>
                        <a:t>2</a:t>
                      </a:r>
                    </a:p>
                  </a:txBody>
                  <a:tcPr marL="78730" marR="78730" marT="39365" marB="39365" anchor="ctr"/>
                </a:tc>
                <a:tc>
                  <a:txBody>
                    <a:bodyPr/>
                    <a:lstStyle/>
                    <a:p>
                      <a:pPr algn="ctr"/>
                      <a:r>
                        <a:rPr lang="en-US" altLang="ja-JP" sz="1500" dirty="0"/>
                        <a:t>10</a:t>
                      </a:r>
                      <a:r>
                        <a:rPr lang="en-US" altLang="ja-JP" sz="1500" baseline="30000" dirty="0"/>
                        <a:t>-2</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13"/>
                  </a:ext>
                </a:extLst>
              </a:tr>
              <a:tr h="255688">
                <a:tc>
                  <a:txBody>
                    <a:bodyPr/>
                    <a:lstStyle/>
                    <a:p>
                      <a:pPr algn="ctr"/>
                      <a:r>
                        <a:rPr lang="en-US" altLang="ja-JP" sz="1500"/>
                        <a:t>10</a:t>
                      </a:r>
                      <a:r>
                        <a:rPr lang="en-US" altLang="ja-JP" sz="1500" baseline="30000"/>
                        <a:t>-13</a:t>
                      </a:r>
                      <a:endParaRPr lang="ja-JP" altLang="en-US" sz="1500"/>
                    </a:p>
                  </a:txBody>
                  <a:tcPr marL="78730" marR="78730" marT="39365" marB="39365" anchor="ctr"/>
                </a:tc>
                <a:tc>
                  <a:txBody>
                    <a:bodyPr/>
                    <a:lstStyle/>
                    <a:p>
                      <a:pPr algn="ctr"/>
                      <a:r>
                        <a:rPr lang="en-US" altLang="ja-JP" sz="1500"/>
                        <a:t>13</a:t>
                      </a:r>
                      <a:endParaRPr lang="ja-JP" altLang="en-US" sz="1500"/>
                    </a:p>
                  </a:txBody>
                  <a:tcPr marL="78730" marR="78730" marT="39365" marB="39365" anchor="ctr"/>
                </a:tc>
                <a:tc>
                  <a:txBody>
                    <a:bodyPr/>
                    <a:lstStyle/>
                    <a:p>
                      <a:pPr algn="ctr"/>
                      <a:r>
                        <a:rPr lang="en-US" altLang="ja-JP" sz="1500"/>
                        <a:t>1</a:t>
                      </a:r>
                    </a:p>
                  </a:txBody>
                  <a:tcPr marL="78730" marR="78730" marT="39365" marB="39365" anchor="ctr"/>
                </a:tc>
                <a:tc>
                  <a:txBody>
                    <a:bodyPr/>
                    <a:lstStyle/>
                    <a:p>
                      <a:pPr algn="ctr"/>
                      <a:r>
                        <a:rPr lang="en-US" altLang="ja-JP" sz="1500" dirty="0"/>
                        <a:t>10</a:t>
                      </a:r>
                      <a:r>
                        <a:rPr lang="en-US" altLang="ja-JP" sz="1500" baseline="30000" dirty="0"/>
                        <a:t>-1</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14"/>
                  </a:ext>
                </a:extLst>
              </a:tr>
              <a:tr h="255688">
                <a:tc>
                  <a:txBody>
                    <a:bodyPr/>
                    <a:lstStyle/>
                    <a:p>
                      <a:pPr algn="ctr"/>
                      <a:r>
                        <a:rPr lang="en-US" altLang="ja-JP" sz="1500"/>
                        <a:t>10</a:t>
                      </a:r>
                      <a:r>
                        <a:rPr lang="en-US" altLang="ja-JP" sz="1500" baseline="30000"/>
                        <a:t>-14</a:t>
                      </a:r>
                      <a:endParaRPr lang="ja-JP" altLang="en-US" sz="1500"/>
                    </a:p>
                  </a:txBody>
                  <a:tcPr marL="78730" marR="78730" marT="39365" marB="39365" anchor="ctr"/>
                </a:tc>
                <a:tc>
                  <a:txBody>
                    <a:bodyPr/>
                    <a:lstStyle/>
                    <a:p>
                      <a:pPr algn="ctr"/>
                      <a:r>
                        <a:rPr lang="en-US" altLang="ja-JP" sz="1500"/>
                        <a:t>14</a:t>
                      </a:r>
                      <a:endParaRPr lang="ja-JP" altLang="en-US" sz="1500"/>
                    </a:p>
                  </a:txBody>
                  <a:tcPr marL="78730" marR="78730" marT="39365" marB="39365" anchor="ctr"/>
                </a:tc>
                <a:tc>
                  <a:txBody>
                    <a:bodyPr/>
                    <a:lstStyle/>
                    <a:p>
                      <a:pPr algn="ctr"/>
                      <a:r>
                        <a:rPr lang="en-US" altLang="ja-JP" sz="1500"/>
                        <a:t>0</a:t>
                      </a:r>
                    </a:p>
                  </a:txBody>
                  <a:tcPr marL="78730" marR="78730" marT="39365" marB="39365" anchor="ctr"/>
                </a:tc>
                <a:tc>
                  <a:txBody>
                    <a:bodyPr/>
                    <a:lstStyle/>
                    <a:p>
                      <a:pPr algn="ctr"/>
                      <a:r>
                        <a:rPr lang="en-US" altLang="ja-JP" sz="1500" dirty="0"/>
                        <a:t>10</a:t>
                      </a:r>
                      <a:r>
                        <a:rPr lang="en-US" altLang="ja-JP" sz="1500" baseline="30000" dirty="0"/>
                        <a:t>0</a:t>
                      </a:r>
                      <a:endParaRPr lang="ja-JP" altLang="en-US" sz="1500" dirty="0"/>
                    </a:p>
                  </a:txBody>
                  <a:tcPr marL="78730" marR="78730" marT="39365" marB="39365" anchor="ctr"/>
                </a:tc>
                <a:tc vMerge="1">
                  <a:txBody>
                    <a:bodyPr/>
                    <a:lstStyle/>
                    <a:p>
                      <a:endParaRPr lang="ja-JP" altLang="en-US" sz="1500" dirty="0"/>
                    </a:p>
                  </a:txBody>
                  <a:tcPr marL="78730" marR="78730" marT="39365" marB="39365" anchor="ctr"/>
                </a:tc>
                <a:extLst>
                  <a:ext uri="{0D108BD9-81ED-4DB2-BD59-A6C34878D82A}">
                    <a16:rowId xmlns:a16="http://schemas.microsoft.com/office/drawing/2014/main" val="10015"/>
                  </a:ext>
                </a:extLst>
              </a:tr>
            </a:tbl>
          </a:graphicData>
        </a:graphic>
      </p:graphicFrame>
      <p:sp>
        <p:nvSpPr>
          <p:cNvPr id="5" name="テキスト ボックス 4"/>
          <p:cNvSpPr txBox="1"/>
          <p:nvPr/>
        </p:nvSpPr>
        <p:spPr>
          <a:xfrm>
            <a:off x="827584" y="764704"/>
            <a:ext cx="7138493" cy="400110"/>
          </a:xfrm>
          <a:prstGeom prst="rect">
            <a:avLst/>
          </a:prstGeom>
          <a:noFill/>
        </p:spPr>
        <p:txBody>
          <a:bodyPr wrap="none" rtlCol="0">
            <a:spAutoFit/>
          </a:bodyPr>
          <a:lstStyle/>
          <a:p>
            <a:r>
              <a:rPr lang="ja-JP" altLang="en-US" sz="2000" b="1" dirty="0"/>
              <a:t>水素イオン濃度</a:t>
            </a:r>
            <a:r>
              <a:rPr lang="en-US" altLang="ja-JP" sz="2000" b="1" dirty="0"/>
              <a:t>[</a:t>
            </a:r>
            <a:r>
              <a:rPr lang="ja-JP" altLang="en-US" sz="2000" b="1" dirty="0"/>
              <a:t>Ｈ</a:t>
            </a:r>
            <a:r>
              <a:rPr lang="ja-JP" altLang="en-US" sz="2000" b="1" baseline="30000" dirty="0"/>
              <a:t>＋</a:t>
            </a:r>
            <a:r>
              <a:rPr lang="en-US" altLang="ja-JP" sz="2000" b="1" dirty="0"/>
              <a:t>]</a:t>
            </a:r>
            <a:r>
              <a:rPr lang="ja-JP" altLang="en-US" sz="2000" b="1" dirty="0"/>
              <a:t>＝酸の価数</a:t>
            </a:r>
            <a:r>
              <a:rPr lang="en-US" altLang="ja-JP" sz="2000" b="1" dirty="0"/>
              <a:t>×</a:t>
            </a:r>
            <a:r>
              <a:rPr lang="ja-JP" altLang="en-US" sz="2000" b="1" dirty="0"/>
              <a:t>酸のモル濃度</a:t>
            </a:r>
            <a:r>
              <a:rPr lang="en-US" altLang="ja-JP" sz="2000" b="1" dirty="0"/>
              <a:t>×</a:t>
            </a:r>
            <a:r>
              <a:rPr lang="ja-JP" altLang="en-US" sz="2000" b="1" dirty="0"/>
              <a:t>酸の電離度</a:t>
            </a:r>
            <a:endParaRPr kumimoji="1" lang="ja-JP" altLang="en-US" sz="2000" dirty="0"/>
          </a:p>
        </p:txBody>
      </p:sp>
    </p:spTree>
    <p:extLst>
      <p:ext uri="{BB962C8B-B14F-4D97-AF65-F5344CB8AC3E}">
        <p14:creationId xmlns:p14="http://schemas.microsoft.com/office/powerpoint/2010/main" val="3072768565"/>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315</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３０</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問３９</a:t>
            </a:r>
          </a:p>
        </p:txBody>
      </p:sp>
      <p:sp>
        <p:nvSpPr>
          <p:cNvPr id="7" name="テキスト ボックス 6"/>
          <p:cNvSpPr txBox="1"/>
          <p:nvPr/>
        </p:nvSpPr>
        <p:spPr>
          <a:xfrm>
            <a:off x="636149" y="1196752"/>
            <a:ext cx="8075865" cy="1815882"/>
          </a:xfrm>
          <a:prstGeom prst="rect">
            <a:avLst/>
          </a:prstGeom>
          <a:noFill/>
        </p:spPr>
        <p:txBody>
          <a:bodyPr wrap="square" rtlCol="0">
            <a:spAutoFit/>
          </a:bodyPr>
          <a:lstStyle/>
          <a:p>
            <a:r>
              <a:rPr lang="ja-JP" altLang="en-US" sz="2800" dirty="0"/>
              <a:t>以下のうち、炭素電極を用いて塩化ナトリウム水溶液を電気分解した場合、陽極で発生するものについて、正しいものを一つ選び、その番号を解答欄に記入しなさい。</a:t>
            </a:r>
            <a:endParaRPr kumimoji="1" lang="ja-JP" altLang="en-US" sz="2800" dirty="0"/>
          </a:p>
        </p:txBody>
      </p:sp>
      <p:sp>
        <p:nvSpPr>
          <p:cNvPr id="8" name="テキスト ボックス 7"/>
          <p:cNvSpPr txBox="1"/>
          <p:nvPr/>
        </p:nvSpPr>
        <p:spPr>
          <a:xfrm>
            <a:off x="1835696" y="3284984"/>
            <a:ext cx="6220471" cy="2554545"/>
          </a:xfrm>
          <a:prstGeom prst="rect">
            <a:avLst/>
          </a:prstGeom>
          <a:noFill/>
        </p:spPr>
        <p:txBody>
          <a:bodyPr wrap="square" rtlCol="0">
            <a:spAutoFit/>
          </a:bodyPr>
          <a:lstStyle/>
          <a:p>
            <a:r>
              <a:rPr kumimoji="1" lang="ja-JP" altLang="en-US" sz="4000" dirty="0">
                <a:latin typeface="+mn-ea"/>
                <a:ea typeface="+mn-ea"/>
              </a:rPr>
              <a:t>１　</a:t>
            </a:r>
            <a:r>
              <a:rPr lang="ja-JP" altLang="en-US" sz="4000" dirty="0">
                <a:latin typeface="+mn-ea"/>
              </a:rPr>
              <a:t>Ｈ</a:t>
            </a:r>
            <a:r>
              <a:rPr kumimoji="1" lang="ja-JP" altLang="en-US" sz="2800" dirty="0">
                <a:latin typeface="+mn-ea"/>
                <a:ea typeface="+mn-ea"/>
              </a:rPr>
              <a:t>２</a:t>
            </a:r>
            <a:r>
              <a:rPr kumimoji="1" lang="ja-JP" altLang="en-US" sz="4000" dirty="0">
                <a:latin typeface="+mn-ea"/>
                <a:ea typeface="+mn-ea"/>
              </a:rPr>
              <a:t> </a:t>
            </a:r>
            <a:endParaRPr kumimoji="1" lang="en-US" altLang="ja-JP" sz="4000" dirty="0">
              <a:latin typeface="+mn-ea"/>
              <a:ea typeface="+mn-ea"/>
            </a:endParaRPr>
          </a:p>
          <a:p>
            <a:r>
              <a:rPr lang="ja-JP" altLang="en-US" sz="4000" dirty="0">
                <a:latin typeface="+mn-ea"/>
                <a:ea typeface="+mn-ea"/>
              </a:rPr>
              <a:t>２　</a:t>
            </a:r>
            <a:r>
              <a:rPr lang="ja-JP" altLang="en-US" sz="4000" dirty="0">
                <a:latin typeface="+mn-ea"/>
              </a:rPr>
              <a:t>Ｏ</a:t>
            </a:r>
            <a:r>
              <a:rPr lang="ja-JP" altLang="en-US" sz="2800" dirty="0">
                <a:latin typeface="+mn-ea"/>
              </a:rPr>
              <a:t>２</a:t>
            </a:r>
            <a:r>
              <a:rPr lang="ja-JP" altLang="en-US" sz="4000" dirty="0">
                <a:latin typeface="+mn-ea"/>
              </a:rPr>
              <a:t> </a:t>
            </a:r>
            <a:endParaRPr lang="en-US" altLang="ja-JP" sz="4000" dirty="0">
              <a:latin typeface="ＭＳ 明朝" pitchFamily="17" charset="-128"/>
              <a:ea typeface="ＭＳ 明朝" pitchFamily="17" charset="-128"/>
            </a:endParaRPr>
          </a:p>
          <a:p>
            <a:r>
              <a:rPr lang="ja-JP" altLang="en-US" sz="4000" dirty="0">
                <a:latin typeface="+mn-ea"/>
                <a:ea typeface="+mn-ea"/>
              </a:rPr>
              <a:t>３　Ｈ</a:t>
            </a:r>
            <a:r>
              <a:rPr lang="ja-JP" altLang="en-US" sz="2800" dirty="0">
                <a:latin typeface="+mn-ea"/>
                <a:ea typeface="+mn-ea"/>
              </a:rPr>
              <a:t>２</a:t>
            </a:r>
            <a:r>
              <a:rPr lang="ja-JP" altLang="en-US" sz="4000" dirty="0">
                <a:latin typeface="+mn-ea"/>
              </a:rPr>
              <a:t>Ｏ</a:t>
            </a:r>
            <a:endParaRPr lang="en-US" altLang="ja-JP" sz="4000" dirty="0">
              <a:latin typeface="ＭＳ 明朝" pitchFamily="17" charset="-128"/>
              <a:ea typeface="ＭＳ 明朝" pitchFamily="17" charset="-128"/>
            </a:endParaRPr>
          </a:p>
          <a:p>
            <a:r>
              <a:rPr lang="ja-JP" altLang="en-US" sz="4000" dirty="0">
                <a:latin typeface="+mn-ea"/>
              </a:rPr>
              <a:t>４　</a:t>
            </a:r>
            <a:r>
              <a:rPr lang="en-US" altLang="ja-JP" sz="4000" dirty="0">
                <a:latin typeface="+mn-ea"/>
              </a:rPr>
              <a:t>C</a:t>
            </a:r>
            <a:r>
              <a:rPr lang="ja-JP" altLang="en-US" sz="4000" dirty="0">
                <a:latin typeface="+mn-ea"/>
              </a:rPr>
              <a:t>ｌ</a:t>
            </a:r>
            <a:r>
              <a:rPr lang="ja-JP" altLang="en-US" sz="2800" dirty="0">
                <a:latin typeface="+mn-ea"/>
              </a:rPr>
              <a:t>２</a:t>
            </a:r>
            <a:r>
              <a:rPr lang="ja-JP" altLang="en-US" sz="4000" dirty="0">
                <a:latin typeface="+mn-ea"/>
              </a:rPr>
              <a:t> </a:t>
            </a:r>
            <a:endParaRPr lang="en-US" altLang="ja-JP" sz="4000" dirty="0">
              <a:latin typeface="+mn-ea"/>
              <a:ea typeface="+mn-ea"/>
            </a:endParaRPr>
          </a:p>
        </p:txBody>
      </p:sp>
      <p:sp>
        <p:nvSpPr>
          <p:cNvPr id="9" name="正方形/長方形 8"/>
          <p:cNvSpPr/>
          <p:nvPr/>
        </p:nvSpPr>
        <p:spPr>
          <a:xfrm>
            <a:off x="1763688" y="5229200"/>
            <a:ext cx="2304256" cy="57606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921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316</a:t>
            </a:fld>
            <a:endParaRPr lang="en-US" altLang="ja-JP"/>
          </a:p>
        </p:txBody>
      </p:sp>
      <p:sp>
        <p:nvSpPr>
          <p:cNvPr id="4" name="正方形/長方形 3"/>
          <p:cNvSpPr/>
          <p:nvPr/>
        </p:nvSpPr>
        <p:spPr>
          <a:xfrm>
            <a:off x="257457" y="980728"/>
            <a:ext cx="8496944" cy="4524315"/>
          </a:xfrm>
          <a:prstGeom prst="rect">
            <a:avLst/>
          </a:prstGeom>
        </p:spPr>
        <p:txBody>
          <a:bodyPr wrap="square">
            <a:spAutoFit/>
          </a:bodyPr>
          <a:lstStyle/>
          <a:p>
            <a:r>
              <a:rPr lang="ja-JP" altLang="en-US" sz="3200" dirty="0"/>
              <a:t>＜水酸化ナトリウム＞</a:t>
            </a:r>
            <a:br>
              <a:rPr lang="ja-JP" altLang="en-US" sz="3200" dirty="0"/>
            </a:br>
            <a:r>
              <a:rPr lang="ja-JP" altLang="en-US" sz="3200" b="1" dirty="0"/>
              <a:t>イオン交換膜法</a:t>
            </a:r>
            <a:br>
              <a:rPr lang="ja-JP" altLang="en-US" sz="3200" dirty="0"/>
            </a:br>
            <a:r>
              <a:rPr lang="ja-JP" altLang="en-US" sz="3200" dirty="0"/>
              <a:t>ＮａＣｌ→Ｎａ</a:t>
            </a:r>
            <a:r>
              <a:rPr lang="ja-JP" altLang="en-US" sz="3200" baseline="30000" dirty="0"/>
              <a:t>＋</a:t>
            </a:r>
            <a:r>
              <a:rPr lang="ja-JP" altLang="en-US" sz="3200" dirty="0"/>
              <a:t>＋Ｃｌ</a:t>
            </a:r>
            <a:r>
              <a:rPr lang="ja-JP" altLang="en-US" sz="3200" baseline="30000" dirty="0"/>
              <a:t>－</a:t>
            </a:r>
            <a:br>
              <a:rPr lang="ja-JP" altLang="en-US" sz="3200" dirty="0"/>
            </a:br>
            <a:endParaRPr lang="en-US" altLang="ja-JP" sz="3200" dirty="0"/>
          </a:p>
          <a:p>
            <a:r>
              <a:rPr lang="ja-JP" altLang="en-US" sz="3200" dirty="0"/>
              <a:t>陰極：</a:t>
            </a:r>
            <a:r>
              <a:rPr lang="ja-JP" altLang="en-US" sz="3200" b="1" dirty="0"/>
              <a:t>２Ｈ</a:t>
            </a:r>
            <a:r>
              <a:rPr lang="ja-JP" altLang="en-US" sz="3200" b="1" baseline="-25000" dirty="0"/>
              <a:t>２</a:t>
            </a:r>
            <a:r>
              <a:rPr lang="ja-JP" altLang="en-US" sz="3200" b="1" dirty="0"/>
              <a:t>Ｏ＋２ｅ</a:t>
            </a:r>
            <a:r>
              <a:rPr lang="ja-JP" altLang="en-US" sz="3200" b="1" baseline="30000" dirty="0"/>
              <a:t>－</a:t>
            </a:r>
            <a:r>
              <a:rPr lang="ja-JP" altLang="en-US" sz="3200" b="1" dirty="0"/>
              <a:t>→Ｈ</a:t>
            </a:r>
            <a:r>
              <a:rPr lang="ja-JP" altLang="en-US" sz="3200" b="1" baseline="-25000" dirty="0"/>
              <a:t>２</a:t>
            </a:r>
            <a:r>
              <a:rPr lang="ja-JP" altLang="en-US" sz="3200" b="1" dirty="0"/>
              <a:t>＋２ＯＨ</a:t>
            </a:r>
            <a:r>
              <a:rPr lang="ja-JP" altLang="en-US" sz="3200" b="1" baseline="30000" dirty="0"/>
              <a:t>－</a:t>
            </a:r>
            <a:r>
              <a:rPr lang="ja-JP" altLang="en-US" sz="3200" dirty="0"/>
              <a:t>　　</a:t>
            </a:r>
            <a:br>
              <a:rPr lang="ja-JP" altLang="en-US" sz="3200" dirty="0"/>
            </a:br>
            <a:r>
              <a:rPr lang="ja-JP" altLang="en-US" sz="3200" dirty="0"/>
              <a:t>Ｈ原子の酸化数＋１→０（減少）　還元された</a:t>
            </a:r>
            <a:br>
              <a:rPr lang="ja-JP" altLang="en-US" sz="3200" dirty="0"/>
            </a:br>
            <a:r>
              <a:rPr lang="ja-JP" altLang="en-US" sz="3200" dirty="0"/>
              <a:t>　</a:t>
            </a:r>
            <a:endParaRPr lang="en-US" altLang="ja-JP" sz="3200" dirty="0"/>
          </a:p>
          <a:p>
            <a:r>
              <a:rPr lang="ja-JP" altLang="en-US" sz="3200" dirty="0"/>
              <a:t>陽極：２Ｃｌ</a:t>
            </a:r>
            <a:r>
              <a:rPr lang="ja-JP" altLang="en-US" sz="3200" baseline="30000" dirty="0"/>
              <a:t>－</a:t>
            </a:r>
            <a:r>
              <a:rPr lang="ja-JP" altLang="en-US" sz="3200" dirty="0"/>
              <a:t>→Ｃｌ</a:t>
            </a:r>
            <a:r>
              <a:rPr lang="ja-JP" altLang="en-US" sz="3200" baseline="-25000" dirty="0"/>
              <a:t>２</a:t>
            </a:r>
            <a:r>
              <a:rPr lang="ja-JP" altLang="en-US" sz="3200" dirty="0"/>
              <a:t>＋２ｅ</a:t>
            </a:r>
            <a:r>
              <a:rPr lang="ja-JP" altLang="en-US" sz="3200" baseline="30000" dirty="0"/>
              <a:t>－</a:t>
            </a:r>
            <a:r>
              <a:rPr lang="ja-JP" altLang="en-US" sz="3200" dirty="0"/>
              <a:t>　　</a:t>
            </a:r>
            <a:br>
              <a:rPr lang="ja-JP" altLang="en-US" sz="3200" dirty="0"/>
            </a:br>
            <a:r>
              <a:rPr lang="ja-JP" altLang="en-US" sz="3200" dirty="0"/>
              <a:t>Ｃｌ原子の酸化数－１→０（増加）　酸化された</a:t>
            </a:r>
          </a:p>
        </p:txBody>
      </p:sp>
    </p:spTree>
    <p:extLst>
      <p:ext uri="{BB962C8B-B14F-4D97-AF65-F5344CB8AC3E}">
        <p14:creationId xmlns:p14="http://schemas.microsoft.com/office/powerpoint/2010/main" val="860957931"/>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317</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a:t>
            </a:r>
            <a:r>
              <a:rPr lang="ja-JP" altLang="en-US" dirty="0"/>
              <a:t>３０</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問４０</a:t>
            </a:r>
          </a:p>
        </p:txBody>
      </p:sp>
      <p:sp>
        <p:nvSpPr>
          <p:cNvPr id="7" name="テキスト ボックス 6"/>
          <p:cNvSpPr txBox="1"/>
          <p:nvPr/>
        </p:nvSpPr>
        <p:spPr>
          <a:xfrm>
            <a:off x="636150" y="2428684"/>
            <a:ext cx="8075865" cy="954107"/>
          </a:xfrm>
          <a:prstGeom prst="rect">
            <a:avLst/>
          </a:prstGeom>
          <a:noFill/>
        </p:spPr>
        <p:txBody>
          <a:bodyPr wrap="square" rtlCol="0">
            <a:spAutoFit/>
          </a:bodyPr>
          <a:lstStyle/>
          <a:p>
            <a:r>
              <a:rPr lang="ja-JP" altLang="en-US" sz="2800" dirty="0"/>
              <a:t>質量パーセント濃度が４９％、密度が１．２ｇ／ｃｍ</a:t>
            </a:r>
            <a:r>
              <a:rPr lang="en-US" altLang="ja-JP" sz="2800" baseline="30000" dirty="0"/>
              <a:t>3</a:t>
            </a:r>
            <a:r>
              <a:rPr lang="en-US" altLang="ja-JP" sz="2800" dirty="0"/>
              <a:t> </a:t>
            </a:r>
            <a:r>
              <a:rPr lang="ja-JP" altLang="en-US" sz="2800" dirty="0"/>
              <a:t>の硫酸水溶液のモル濃度は、（　　 ）ｍｏｌ／Ｌである。</a:t>
            </a:r>
            <a:endParaRPr kumimoji="1" lang="ja-JP" altLang="en-US" sz="3600" dirty="0"/>
          </a:p>
        </p:txBody>
      </p:sp>
      <p:sp>
        <p:nvSpPr>
          <p:cNvPr id="8" name="テキスト ボックス 7"/>
          <p:cNvSpPr txBox="1"/>
          <p:nvPr/>
        </p:nvSpPr>
        <p:spPr>
          <a:xfrm>
            <a:off x="1475656" y="3645024"/>
            <a:ext cx="2954655" cy="2554545"/>
          </a:xfrm>
          <a:prstGeom prst="rect">
            <a:avLst/>
          </a:prstGeom>
          <a:noFill/>
        </p:spPr>
        <p:txBody>
          <a:bodyPr wrap="none" rtlCol="0">
            <a:spAutoFit/>
          </a:bodyPr>
          <a:lstStyle/>
          <a:p>
            <a:r>
              <a:rPr kumimoji="1" lang="ja-JP" altLang="en-US" sz="4000" dirty="0">
                <a:latin typeface="+mn-ea"/>
                <a:ea typeface="+mn-ea"/>
              </a:rPr>
              <a:t>１　　　１．５</a:t>
            </a:r>
            <a:endParaRPr kumimoji="1" lang="en-US" altLang="ja-JP" sz="4000" dirty="0">
              <a:latin typeface="+mn-ea"/>
              <a:ea typeface="+mn-ea"/>
            </a:endParaRPr>
          </a:p>
          <a:p>
            <a:r>
              <a:rPr lang="ja-JP" altLang="en-US" sz="4000" dirty="0">
                <a:latin typeface="+mn-ea"/>
                <a:ea typeface="+mn-ea"/>
              </a:rPr>
              <a:t>２　　　３．０</a:t>
            </a:r>
            <a:endParaRPr lang="en-US" altLang="ja-JP" sz="4000" dirty="0">
              <a:latin typeface="+mn-ea"/>
              <a:ea typeface="+mn-ea"/>
            </a:endParaRPr>
          </a:p>
          <a:p>
            <a:r>
              <a:rPr lang="ja-JP" altLang="en-US" sz="4000" dirty="0">
                <a:latin typeface="+mn-ea"/>
                <a:ea typeface="+mn-ea"/>
              </a:rPr>
              <a:t>３　　　６．０</a:t>
            </a:r>
            <a:endParaRPr lang="en-US" altLang="ja-JP" sz="4000" dirty="0">
              <a:latin typeface="+mn-ea"/>
              <a:ea typeface="+mn-ea"/>
            </a:endParaRPr>
          </a:p>
          <a:p>
            <a:r>
              <a:rPr lang="ja-JP" altLang="en-US" sz="4000" dirty="0">
                <a:latin typeface="+mn-ea"/>
              </a:rPr>
              <a:t>４　　　５８．８</a:t>
            </a:r>
            <a:endParaRPr lang="en-US" altLang="ja-JP" sz="4000" b="1" baseline="30000" dirty="0">
              <a:latin typeface="ＭＳ Ｐ明朝" pitchFamily="18" charset="-128"/>
              <a:ea typeface="ＭＳ Ｐ明朝" pitchFamily="18" charset="-128"/>
            </a:endParaRPr>
          </a:p>
        </p:txBody>
      </p:sp>
      <p:sp>
        <p:nvSpPr>
          <p:cNvPr id="9" name="正方形/長方形 8"/>
          <p:cNvSpPr/>
          <p:nvPr/>
        </p:nvSpPr>
        <p:spPr>
          <a:xfrm>
            <a:off x="1475656" y="4991812"/>
            <a:ext cx="3238035"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731867" y="1062498"/>
            <a:ext cx="7729446" cy="1200329"/>
          </a:xfrm>
          <a:prstGeom prst="rect">
            <a:avLst/>
          </a:prstGeom>
        </p:spPr>
        <p:txBody>
          <a:bodyPr wrap="square">
            <a:spAutoFit/>
          </a:bodyPr>
          <a:lstStyle/>
          <a:p>
            <a:r>
              <a:rPr lang="ja-JP" altLang="en-US" dirty="0"/>
              <a:t>以下の記述について、（ 　　）の中に入れるべき数値を下から一つ選び、その番号を解答欄に記入しなさい。</a:t>
            </a:r>
            <a:endParaRPr lang="en-US" altLang="ja-JP" dirty="0"/>
          </a:p>
          <a:p>
            <a:r>
              <a:rPr lang="ja-JP" altLang="en-US" dirty="0"/>
              <a:t>原子量はＨ＝１．０、Ｏ＝１６．０、Ｓ＝３２．０とする。</a:t>
            </a:r>
          </a:p>
        </p:txBody>
      </p:sp>
    </p:spTree>
    <p:extLst>
      <p:ext uri="{BB962C8B-B14F-4D97-AF65-F5344CB8AC3E}">
        <p14:creationId xmlns:p14="http://schemas.microsoft.com/office/powerpoint/2010/main" val="399305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318</a:t>
            </a:fld>
            <a:endParaRPr lang="en-US" altLang="ja-JP"/>
          </a:p>
        </p:txBody>
      </p:sp>
      <p:sp>
        <p:nvSpPr>
          <p:cNvPr id="7" name="テキスト ボックス 6"/>
          <p:cNvSpPr txBox="1"/>
          <p:nvPr/>
        </p:nvSpPr>
        <p:spPr>
          <a:xfrm>
            <a:off x="738678" y="764704"/>
            <a:ext cx="7666643" cy="5262979"/>
          </a:xfrm>
          <a:prstGeom prst="rect">
            <a:avLst/>
          </a:prstGeom>
          <a:noFill/>
        </p:spPr>
        <p:txBody>
          <a:bodyPr wrap="square" rtlCol="0">
            <a:spAutoFit/>
          </a:bodyPr>
          <a:lstStyle/>
          <a:p>
            <a:r>
              <a:rPr lang="ja-JP" altLang="en-US" sz="2800" dirty="0"/>
              <a:t>硫酸（</a:t>
            </a:r>
            <a:r>
              <a:rPr lang="en-US" altLang="ja-JP" sz="3200" dirty="0"/>
              <a:t>H</a:t>
            </a:r>
            <a:r>
              <a:rPr lang="en-US" altLang="ja-JP" dirty="0"/>
              <a:t>2</a:t>
            </a:r>
            <a:r>
              <a:rPr lang="en-US" altLang="ja-JP" sz="4800" dirty="0"/>
              <a:t>s</a:t>
            </a:r>
            <a:r>
              <a:rPr lang="en-US" altLang="ja-JP" sz="3200" dirty="0"/>
              <a:t>O</a:t>
            </a:r>
            <a:r>
              <a:rPr lang="en-US" altLang="ja-JP" dirty="0"/>
              <a:t>4</a:t>
            </a:r>
            <a:r>
              <a:rPr lang="ja-JP" altLang="en-US" dirty="0"/>
              <a:t>）　　分子量</a:t>
            </a:r>
            <a:r>
              <a:rPr lang="ja-JP" altLang="en-US" dirty="0">
                <a:sym typeface="Wingdings" panose="05000000000000000000" pitchFamily="2" charset="2"/>
              </a:rPr>
              <a:t>：（</a:t>
            </a:r>
            <a:r>
              <a:rPr lang="ja-JP" altLang="en-US" dirty="0"/>
              <a:t>１</a:t>
            </a:r>
            <a:r>
              <a:rPr lang="en-US" altLang="ja-JP" dirty="0"/>
              <a:t>×</a:t>
            </a:r>
            <a:r>
              <a:rPr lang="ja-JP" altLang="en-US" dirty="0"/>
              <a:t>２）</a:t>
            </a:r>
            <a:r>
              <a:rPr lang="en-US" altLang="ja-JP" dirty="0"/>
              <a:t>+</a:t>
            </a:r>
            <a:r>
              <a:rPr lang="ja-JP" altLang="en-US" dirty="0"/>
              <a:t>３２</a:t>
            </a:r>
            <a:r>
              <a:rPr lang="en-US" altLang="ja-JP" dirty="0"/>
              <a:t>+</a:t>
            </a:r>
            <a:r>
              <a:rPr lang="ja-JP" altLang="en-US" dirty="0"/>
              <a:t>（１６</a:t>
            </a:r>
            <a:r>
              <a:rPr lang="en-US" altLang="ja-JP" dirty="0"/>
              <a:t>×</a:t>
            </a:r>
            <a:r>
              <a:rPr lang="ja-JP" altLang="en-US" dirty="0"/>
              <a:t>４）＝９８</a:t>
            </a:r>
            <a:endParaRPr lang="en-US" altLang="ja-JP" dirty="0"/>
          </a:p>
          <a:p>
            <a:endParaRPr lang="en-US" altLang="ja-JP" dirty="0"/>
          </a:p>
          <a:p>
            <a:r>
              <a:rPr lang="ja-JP" altLang="en-US" dirty="0"/>
              <a:t>質量パーセント濃度＝　溶質</a:t>
            </a:r>
            <a:r>
              <a:rPr lang="en-US" altLang="ja-JP" dirty="0"/>
              <a:t>(g)</a:t>
            </a:r>
            <a:r>
              <a:rPr lang="ja-JP" altLang="en-US" dirty="0"/>
              <a:t>　／　溶液</a:t>
            </a:r>
            <a:r>
              <a:rPr lang="en-US" altLang="ja-JP" dirty="0"/>
              <a:t>(g)</a:t>
            </a:r>
            <a:r>
              <a:rPr lang="ja-JP" altLang="en-US" dirty="0"/>
              <a:t>　</a:t>
            </a:r>
            <a:r>
              <a:rPr lang="en-US" altLang="ja-JP" dirty="0"/>
              <a:t>×</a:t>
            </a:r>
            <a:r>
              <a:rPr lang="ja-JP" altLang="en-US" dirty="0"/>
              <a:t>　</a:t>
            </a:r>
            <a:r>
              <a:rPr lang="en-US" altLang="ja-JP" dirty="0"/>
              <a:t>100</a:t>
            </a:r>
          </a:p>
          <a:p>
            <a:r>
              <a:rPr lang="ja-JP" altLang="en-US" dirty="0"/>
              <a:t>　　　　４９％　　　　　　　　４９</a:t>
            </a:r>
            <a:r>
              <a:rPr lang="en-US" altLang="ja-JP" dirty="0"/>
              <a:t>g</a:t>
            </a:r>
            <a:r>
              <a:rPr lang="ja-JP" altLang="en-US" dirty="0"/>
              <a:t>　　　　　１００</a:t>
            </a:r>
            <a:r>
              <a:rPr lang="en-US" altLang="ja-JP" dirty="0"/>
              <a:t>g</a:t>
            </a:r>
          </a:p>
          <a:p>
            <a:endParaRPr lang="en-US" altLang="ja-JP" dirty="0"/>
          </a:p>
          <a:p>
            <a:r>
              <a:rPr lang="ja-JP" altLang="en-US" dirty="0"/>
              <a:t>密度：１．２ｇ／ｃｍ</a:t>
            </a:r>
            <a:r>
              <a:rPr lang="ja-JP" altLang="en-US" baseline="30000" dirty="0"/>
              <a:t>３</a:t>
            </a:r>
            <a:r>
              <a:rPr lang="ja-JP" altLang="en-US" dirty="0"/>
              <a:t>　→　１２００ </a:t>
            </a:r>
            <a:r>
              <a:rPr lang="en-US" altLang="ja-JP" dirty="0"/>
              <a:t>g</a:t>
            </a:r>
            <a:r>
              <a:rPr lang="ja-JP" altLang="en-US" dirty="0"/>
              <a:t>／</a:t>
            </a:r>
            <a:r>
              <a:rPr lang="en-US" altLang="ja-JP" dirty="0"/>
              <a:t>L</a:t>
            </a:r>
          </a:p>
          <a:p>
            <a:endParaRPr lang="en-US" altLang="ja-JP" dirty="0"/>
          </a:p>
          <a:p>
            <a:r>
              <a:rPr lang="ja-JP" altLang="en-US" dirty="0"/>
              <a:t>溶液１００</a:t>
            </a:r>
            <a:r>
              <a:rPr lang="en-US" altLang="ja-JP" dirty="0"/>
              <a:t>g</a:t>
            </a:r>
            <a:r>
              <a:rPr lang="ja-JP" altLang="en-US" dirty="0"/>
              <a:t>中の硫酸の</a:t>
            </a:r>
            <a:r>
              <a:rPr lang="en-US" altLang="ja-JP" dirty="0"/>
              <a:t>mol</a:t>
            </a:r>
            <a:r>
              <a:rPr lang="ja-JP" altLang="en-US" dirty="0"/>
              <a:t>数は、（４９</a:t>
            </a:r>
            <a:r>
              <a:rPr lang="en-US" altLang="ja-JP" dirty="0"/>
              <a:t>g</a:t>
            </a:r>
            <a:r>
              <a:rPr lang="ja-JP" altLang="en-US" dirty="0"/>
              <a:t>／９８＝　０．５</a:t>
            </a:r>
            <a:r>
              <a:rPr lang="en-US" altLang="ja-JP" dirty="0"/>
              <a:t>mol</a:t>
            </a:r>
            <a:r>
              <a:rPr lang="ja-JP" altLang="en-US" dirty="0"/>
              <a:t>）</a:t>
            </a:r>
            <a:endParaRPr lang="en-US" altLang="ja-JP" dirty="0"/>
          </a:p>
          <a:p>
            <a:endParaRPr lang="en-US" altLang="ja-JP" dirty="0"/>
          </a:p>
          <a:p>
            <a:r>
              <a:rPr lang="ja-JP" altLang="en-US" dirty="0"/>
              <a:t>１００</a:t>
            </a:r>
            <a:r>
              <a:rPr lang="en-US" altLang="ja-JP" dirty="0"/>
              <a:t>g</a:t>
            </a:r>
            <a:r>
              <a:rPr lang="ja-JP" altLang="en-US" dirty="0"/>
              <a:t>　：　１２００</a:t>
            </a:r>
            <a:r>
              <a:rPr lang="en-US" altLang="ja-JP" dirty="0"/>
              <a:t>g</a:t>
            </a:r>
            <a:r>
              <a:rPr lang="ja-JP" altLang="en-US" dirty="0"/>
              <a:t>　＝　０．５</a:t>
            </a:r>
            <a:r>
              <a:rPr lang="en-US" altLang="ja-JP" dirty="0"/>
              <a:t>mol</a:t>
            </a:r>
            <a:r>
              <a:rPr lang="ja-JP" altLang="en-US" dirty="0"/>
              <a:t>　：　Ｍ</a:t>
            </a:r>
            <a:endParaRPr lang="en-US" altLang="ja-JP" dirty="0"/>
          </a:p>
          <a:p>
            <a:r>
              <a:rPr lang="ja-JP" altLang="en-US" dirty="0"/>
              <a:t>　　６００　＝　１００　</a:t>
            </a:r>
            <a:r>
              <a:rPr lang="en-US" altLang="ja-JP" dirty="0"/>
              <a:t>×</a:t>
            </a:r>
            <a:r>
              <a:rPr lang="ja-JP" altLang="en-US" dirty="0"/>
              <a:t>　Ｍ</a:t>
            </a:r>
            <a:endParaRPr lang="en-US" altLang="ja-JP" dirty="0"/>
          </a:p>
          <a:p>
            <a:r>
              <a:rPr lang="ja-JP" altLang="en-US" dirty="0"/>
              <a:t>　　　Ｍ　　＝　６．０ </a:t>
            </a:r>
            <a:r>
              <a:rPr lang="en-US" altLang="ja-JP" dirty="0"/>
              <a:t>mol</a:t>
            </a:r>
            <a:r>
              <a:rPr lang="ja-JP" altLang="en-US" dirty="0"/>
              <a:t>／</a:t>
            </a:r>
            <a:r>
              <a:rPr lang="en-US" altLang="ja-JP"/>
              <a:t>L</a:t>
            </a:r>
            <a:endParaRPr lang="en-US" altLang="ja-JP" dirty="0"/>
          </a:p>
          <a:p>
            <a:endParaRPr lang="en-US" altLang="ja-JP" dirty="0"/>
          </a:p>
        </p:txBody>
      </p:sp>
    </p:spTree>
    <p:extLst>
      <p:ext uri="{BB962C8B-B14F-4D97-AF65-F5344CB8AC3E}">
        <p14:creationId xmlns:p14="http://schemas.microsoft.com/office/powerpoint/2010/main" val="2929186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32</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問３１</a:t>
            </a:r>
          </a:p>
        </p:txBody>
      </p:sp>
      <p:sp>
        <p:nvSpPr>
          <p:cNvPr id="7" name="テキスト ボックス 6"/>
          <p:cNvSpPr txBox="1"/>
          <p:nvPr/>
        </p:nvSpPr>
        <p:spPr>
          <a:xfrm>
            <a:off x="611560" y="1412776"/>
            <a:ext cx="7920880" cy="1508105"/>
          </a:xfrm>
          <a:prstGeom prst="rect">
            <a:avLst/>
          </a:prstGeom>
          <a:noFill/>
        </p:spPr>
        <p:txBody>
          <a:bodyPr wrap="square" rtlCol="0">
            <a:spAutoFit/>
          </a:bodyPr>
          <a:lstStyle/>
          <a:p>
            <a:r>
              <a:rPr kumimoji="1" lang="ja-JP" altLang="en-US" sz="2800" dirty="0">
                <a:latin typeface="+mn-ea"/>
                <a:ea typeface="+mn-ea"/>
              </a:rPr>
              <a:t>次の化合物の水溶液の</a:t>
            </a:r>
            <a:r>
              <a:rPr lang="en-US" altLang="ja-JP" sz="3600" dirty="0">
                <a:latin typeface="+mn-ea"/>
                <a:ea typeface="+mn-ea"/>
              </a:rPr>
              <a:t>pH</a:t>
            </a:r>
            <a:r>
              <a:rPr kumimoji="1" lang="ja-JP" altLang="en-US" sz="2800" dirty="0">
                <a:latin typeface="+mn-ea"/>
                <a:ea typeface="+mn-ea"/>
              </a:rPr>
              <a:t>が小さいものから順に並べたとき、正しいものを下から一つ選び、その番号を解答欄に記入しなさい。</a:t>
            </a:r>
          </a:p>
        </p:txBody>
      </p:sp>
      <p:sp>
        <p:nvSpPr>
          <p:cNvPr id="8" name="テキスト ボックス 7"/>
          <p:cNvSpPr txBox="1"/>
          <p:nvPr/>
        </p:nvSpPr>
        <p:spPr>
          <a:xfrm>
            <a:off x="468866" y="3181384"/>
            <a:ext cx="8121134" cy="2677656"/>
          </a:xfrm>
          <a:prstGeom prst="rect">
            <a:avLst/>
          </a:prstGeom>
          <a:noFill/>
        </p:spPr>
        <p:txBody>
          <a:bodyPr wrap="none" rtlCol="0">
            <a:spAutoFit/>
          </a:bodyPr>
          <a:lstStyle/>
          <a:p>
            <a:pPr>
              <a:lnSpc>
                <a:spcPct val="150000"/>
              </a:lnSpc>
              <a:tabLst>
                <a:tab pos="2595563" algn="l"/>
                <a:tab pos="5286375" algn="l"/>
              </a:tabLst>
            </a:pPr>
            <a:r>
              <a:rPr kumimoji="1" lang="ja-JP" altLang="en-US" sz="2800" spc="-100" dirty="0">
                <a:latin typeface="+mn-ea"/>
                <a:ea typeface="+mn-ea"/>
              </a:rPr>
              <a:t>１ 酢酸　　　　　  </a:t>
            </a:r>
            <a:r>
              <a:rPr kumimoji="1" lang="en-US" altLang="ja-JP" sz="2800" spc="-100" dirty="0">
                <a:latin typeface="+mn-ea"/>
                <a:ea typeface="+mn-ea"/>
              </a:rPr>
              <a:t>	</a:t>
            </a:r>
            <a:r>
              <a:rPr kumimoji="1" lang="ja-JP" altLang="en-US" sz="2800" spc="-100" dirty="0">
                <a:latin typeface="+mn-ea"/>
                <a:ea typeface="+mn-ea"/>
              </a:rPr>
              <a:t>＜ 塩化ナトリウム ＜ アンモニア</a:t>
            </a:r>
            <a:endParaRPr lang="en-US" altLang="ja-JP" sz="2800" spc="-100" dirty="0">
              <a:latin typeface="+mn-ea"/>
              <a:ea typeface="+mn-ea"/>
            </a:endParaRPr>
          </a:p>
          <a:p>
            <a:pPr>
              <a:lnSpc>
                <a:spcPct val="150000"/>
              </a:lnSpc>
              <a:tabLst>
                <a:tab pos="2595563" algn="l"/>
                <a:tab pos="5286375" algn="l"/>
              </a:tabLst>
            </a:pPr>
            <a:r>
              <a:rPr lang="ja-JP" altLang="en-US" sz="2800" spc="-100" dirty="0">
                <a:latin typeface="+mn-ea"/>
                <a:ea typeface="+mn-ea"/>
              </a:rPr>
              <a:t>２ アンモニア</a:t>
            </a:r>
            <a:r>
              <a:rPr lang="en-US" altLang="ja-JP" sz="2800" spc="-100" dirty="0">
                <a:latin typeface="+mn-ea"/>
                <a:ea typeface="+mn-ea"/>
              </a:rPr>
              <a:t>	</a:t>
            </a:r>
            <a:r>
              <a:rPr lang="ja-JP" altLang="en-US" sz="2800" spc="-100" dirty="0">
                <a:latin typeface="+mn-ea"/>
                <a:ea typeface="+mn-ea"/>
              </a:rPr>
              <a:t>＜ 塩化ナトリウム ＜ 酢酸</a:t>
            </a:r>
            <a:endParaRPr lang="en-US" altLang="ja-JP" sz="2800" spc="-100" dirty="0">
              <a:latin typeface="+mn-ea"/>
              <a:ea typeface="+mn-ea"/>
            </a:endParaRPr>
          </a:p>
          <a:p>
            <a:pPr>
              <a:lnSpc>
                <a:spcPct val="150000"/>
              </a:lnSpc>
              <a:tabLst>
                <a:tab pos="2595563" algn="l"/>
                <a:tab pos="5286375" algn="l"/>
              </a:tabLst>
            </a:pPr>
            <a:r>
              <a:rPr lang="ja-JP" altLang="en-US" sz="2800" spc="-100" dirty="0">
                <a:latin typeface="+mn-ea"/>
                <a:ea typeface="+mn-ea"/>
              </a:rPr>
              <a:t>３ 塩化ナトリウム</a:t>
            </a:r>
            <a:r>
              <a:rPr lang="en-US" altLang="ja-JP" sz="2800" spc="-100" dirty="0">
                <a:latin typeface="+mn-ea"/>
                <a:ea typeface="+mn-ea"/>
              </a:rPr>
              <a:t>	</a:t>
            </a:r>
            <a:r>
              <a:rPr lang="ja-JP" altLang="en-US" sz="2800" spc="-100" dirty="0">
                <a:latin typeface="+mn-ea"/>
                <a:ea typeface="+mn-ea"/>
              </a:rPr>
              <a:t>＜ 酢酸</a:t>
            </a:r>
            <a:r>
              <a:rPr lang="en-US" altLang="ja-JP" sz="2800" spc="-100" dirty="0">
                <a:latin typeface="+mn-ea"/>
                <a:ea typeface="+mn-ea"/>
              </a:rPr>
              <a:t>	</a:t>
            </a:r>
            <a:r>
              <a:rPr lang="ja-JP" altLang="en-US" sz="2800" spc="-100" dirty="0">
                <a:latin typeface="+mn-ea"/>
                <a:ea typeface="+mn-ea"/>
              </a:rPr>
              <a:t>＜ アンモニア</a:t>
            </a:r>
            <a:endParaRPr lang="en-US" altLang="ja-JP" sz="2800" spc="-100" dirty="0">
              <a:latin typeface="+mn-ea"/>
              <a:ea typeface="+mn-ea"/>
            </a:endParaRPr>
          </a:p>
          <a:p>
            <a:pPr>
              <a:lnSpc>
                <a:spcPct val="150000"/>
              </a:lnSpc>
              <a:tabLst>
                <a:tab pos="2595563" algn="l"/>
                <a:tab pos="5286375" algn="l"/>
              </a:tabLst>
            </a:pPr>
            <a:r>
              <a:rPr kumimoji="1" lang="ja-JP" altLang="en-US" sz="2800" spc="-100" dirty="0">
                <a:latin typeface="+mn-ea"/>
                <a:ea typeface="+mn-ea"/>
              </a:rPr>
              <a:t>４ 酢酸</a:t>
            </a:r>
            <a:r>
              <a:rPr kumimoji="1" lang="en-US" altLang="ja-JP" sz="2800" spc="-100" dirty="0">
                <a:latin typeface="+mn-ea"/>
                <a:ea typeface="+mn-ea"/>
              </a:rPr>
              <a:t>	</a:t>
            </a:r>
            <a:r>
              <a:rPr kumimoji="1" lang="ja-JP" altLang="en-US" sz="2800" spc="-100" dirty="0">
                <a:latin typeface="+mn-ea"/>
                <a:ea typeface="+mn-ea"/>
              </a:rPr>
              <a:t>＜ アンモニア</a:t>
            </a:r>
            <a:r>
              <a:rPr kumimoji="1" lang="en-US" altLang="ja-JP" sz="2800" spc="-100" dirty="0">
                <a:latin typeface="+mn-ea"/>
                <a:ea typeface="+mn-ea"/>
              </a:rPr>
              <a:t>	</a:t>
            </a:r>
            <a:r>
              <a:rPr kumimoji="1" lang="ja-JP" altLang="en-US" sz="2800" spc="-100" dirty="0">
                <a:latin typeface="+mn-ea"/>
                <a:ea typeface="+mn-ea"/>
              </a:rPr>
              <a:t>＜ 塩化ナトリウム</a:t>
            </a:r>
          </a:p>
        </p:txBody>
      </p:sp>
      <p:sp>
        <p:nvSpPr>
          <p:cNvPr id="9" name="正方形/長方形 8"/>
          <p:cNvSpPr/>
          <p:nvPr/>
        </p:nvSpPr>
        <p:spPr>
          <a:xfrm>
            <a:off x="449408" y="3284985"/>
            <a:ext cx="8011023" cy="57606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767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33</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問３２</a:t>
            </a:r>
          </a:p>
        </p:txBody>
      </p:sp>
      <p:sp>
        <p:nvSpPr>
          <p:cNvPr id="7" name="テキスト ボックス 6"/>
          <p:cNvSpPr txBox="1"/>
          <p:nvPr/>
        </p:nvSpPr>
        <p:spPr>
          <a:xfrm>
            <a:off x="683568" y="1109691"/>
            <a:ext cx="7920880" cy="1569660"/>
          </a:xfrm>
          <a:prstGeom prst="rect">
            <a:avLst/>
          </a:prstGeom>
          <a:noFill/>
        </p:spPr>
        <p:txBody>
          <a:bodyPr wrap="square" rtlCol="0">
            <a:spAutoFit/>
          </a:bodyPr>
          <a:lstStyle/>
          <a:p>
            <a:r>
              <a:rPr kumimoji="1" lang="ja-JP" altLang="en-US" sz="3200" dirty="0"/>
              <a:t>無極性の分子であるものとして、正しいものを下から一つ選び、その番号を解答欄に記入しなさい。</a:t>
            </a:r>
          </a:p>
        </p:txBody>
      </p:sp>
      <p:sp>
        <p:nvSpPr>
          <p:cNvPr id="8" name="テキスト ボックス 7"/>
          <p:cNvSpPr txBox="1"/>
          <p:nvPr/>
        </p:nvSpPr>
        <p:spPr>
          <a:xfrm>
            <a:off x="1870796" y="3356992"/>
            <a:ext cx="4440639" cy="3046988"/>
          </a:xfrm>
          <a:prstGeom prst="rect">
            <a:avLst/>
          </a:prstGeom>
          <a:noFill/>
        </p:spPr>
        <p:txBody>
          <a:bodyPr wrap="none" rtlCol="0">
            <a:spAutoFit/>
          </a:bodyPr>
          <a:lstStyle/>
          <a:p>
            <a:r>
              <a:rPr kumimoji="1" lang="ja-JP" altLang="en-US" sz="4800" b="1" dirty="0">
                <a:latin typeface="+mn-ea"/>
                <a:ea typeface="+mn-ea"/>
              </a:rPr>
              <a:t>１　</a:t>
            </a:r>
            <a:r>
              <a:rPr kumimoji="1" lang="ja-JP" altLang="en-US" sz="4800" b="1" dirty="0">
                <a:latin typeface="ＭＳ Ｐ明朝" pitchFamily="18" charset="-128"/>
                <a:ea typeface="ＭＳ Ｐ明朝" pitchFamily="18" charset="-128"/>
              </a:rPr>
              <a:t>ＮＨ</a:t>
            </a:r>
            <a:r>
              <a:rPr lang="ja-JP" altLang="en-US" sz="3600" b="1" dirty="0">
                <a:latin typeface="ＭＳ Ｐ明朝" pitchFamily="18" charset="-128"/>
                <a:ea typeface="ＭＳ Ｐ明朝" pitchFamily="18" charset="-128"/>
              </a:rPr>
              <a:t>３</a:t>
            </a:r>
            <a:endParaRPr lang="en-US" altLang="ja-JP" sz="3600" b="1" dirty="0">
              <a:latin typeface="ＭＳ Ｐ明朝" pitchFamily="18" charset="-128"/>
              <a:ea typeface="ＭＳ Ｐ明朝" pitchFamily="18" charset="-128"/>
            </a:endParaRPr>
          </a:p>
          <a:p>
            <a:r>
              <a:rPr lang="ja-JP" altLang="en-US" sz="4800" b="1" dirty="0">
                <a:latin typeface="+mn-ea"/>
              </a:rPr>
              <a:t>２　</a:t>
            </a:r>
            <a:r>
              <a:rPr lang="ja-JP" altLang="en-US" sz="4800" b="1" dirty="0">
                <a:latin typeface="ＭＳ Ｐ明朝" pitchFamily="18" charset="-128"/>
                <a:ea typeface="ＭＳ Ｐ明朝" pitchFamily="18" charset="-128"/>
              </a:rPr>
              <a:t>ＣＨ</a:t>
            </a:r>
            <a:r>
              <a:rPr lang="ja-JP" altLang="en-US" sz="3600" b="1" dirty="0">
                <a:latin typeface="ＭＳ Ｐ明朝" pitchFamily="18" charset="-128"/>
                <a:ea typeface="ＭＳ Ｐ明朝" pitchFamily="18" charset="-128"/>
              </a:rPr>
              <a:t>４</a:t>
            </a:r>
            <a:endParaRPr lang="en-US" altLang="ja-JP" sz="3600" b="1" dirty="0">
              <a:latin typeface="ＭＳ Ｐ明朝" pitchFamily="18" charset="-128"/>
              <a:ea typeface="ＭＳ Ｐ明朝" pitchFamily="18" charset="-128"/>
            </a:endParaRPr>
          </a:p>
          <a:p>
            <a:r>
              <a:rPr lang="ja-JP" altLang="en-US" sz="4800" b="1" dirty="0">
                <a:latin typeface="+mn-ea"/>
                <a:ea typeface="+mn-ea"/>
              </a:rPr>
              <a:t>３　</a:t>
            </a:r>
            <a:r>
              <a:rPr lang="ja-JP" altLang="en-US" sz="4800" b="1" dirty="0">
                <a:latin typeface="ＭＳ Ｐ明朝" pitchFamily="18" charset="-128"/>
                <a:ea typeface="ＭＳ Ｐ明朝" pitchFamily="18" charset="-128"/>
              </a:rPr>
              <a:t>ＣＨ</a:t>
            </a:r>
            <a:r>
              <a:rPr lang="ja-JP" altLang="en-US" sz="3600" b="1" dirty="0">
                <a:latin typeface="ＭＳ Ｐ明朝" pitchFamily="18" charset="-128"/>
                <a:ea typeface="ＭＳ Ｐ明朝" pitchFamily="18" charset="-128"/>
              </a:rPr>
              <a:t>３</a:t>
            </a:r>
            <a:r>
              <a:rPr lang="ja-JP" altLang="en-US" sz="4800" b="1" dirty="0">
                <a:latin typeface="ＭＳ Ｐ明朝" pitchFamily="18" charset="-128"/>
                <a:ea typeface="ＭＳ Ｐ明朝" pitchFamily="18" charset="-128"/>
              </a:rPr>
              <a:t>Ｃ</a:t>
            </a:r>
            <a:r>
              <a:rPr lang="en-US" altLang="ja-JP" sz="4800" b="1" dirty="0">
                <a:latin typeface="ＭＳ Ｐ明朝" pitchFamily="18" charset="-128"/>
                <a:ea typeface="ＭＳ Ｐ明朝" pitchFamily="18" charset="-128"/>
              </a:rPr>
              <a:t>l</a:t>
            </a:r>
          </a:p>
          <a:p>
            <a:r>
              <a:rPr lang="ja-JP" altLang="en-US" sz="4800" b="1" dirty="0">
                <a:latin typeface="+mn-ea"/>
              </a:rPr>
              <a:t>４　</a:t>
            </a:r>
            <a:r>
              <a:rPr lang="ja-JP" altLang="en-US" sz="4800" b="1" dirty="0">
                <a:latin typeface="ＭＳ Ｐ明朝" pitchFamily="18" charset="-128"/>
                <a:ea typeface="ＭＳ Ｐ明朝" pitchFamily="18" charset="-128"/>
              </a:rPr>
              <a:t>ＣＨ</a:t>
            </a:r>
            <a:r>
              <a:rPr lang="ja-JP" altLang="en-US" sz="3600" b="1" dirty="0">
                <a:latin typeface="ＭＳ Ｐ明朝" pitchFamily="18" charset="-128"/>
                <a:ea typeface="ＭＳ Ｐ明朝" pitchFamily="18" charset="-128"/>
              </a:rPr>
              <a:t>３</a:t>
            </a:r>
            <a:r>
              <a:rPr lang="ja-JP" altLang="en-US" sz="4800" b="1" dirty="0">
                <a:latin typeface="ＭＳ Ｐ明朝" pitchFamily="18" charset="-128"/>
                <a:ea typeface="ＭＳ Ｐ明朝" pitchFamily="18" charset="-128"/>
              </a:rPr>
              <a:t>ＣＯＯＨ</a:t>
            </a:r>
            <a:endParaRPr kumimoji="1" lang="ja-JP" altLang="en-US" sz="4800" b="1" dirty="0">
              <a:latin typeface="ＭＳ Ｐ明朝" pitchFamily="18" charset="-128"/>
              <a:ea typeface="ＭＳ Ｐ明朝" pitchFamily="18" charset="-128"/>
            </a:endParaRPr>
          </a:p>
        </p:txBody>
      </p:sp>
      <p:sp>
        <p:nvSpPr>
          <p:cNvPr id="9" name="正方形/長方形 8"/>
          <p:cNvSpPr/>
          <p:nvPr/>
        </p:nvSpPr>
        <p:spPr>
          <a:xfrm>
            <a:off x="1888886" y="4218023"/>
            <a:ext cx="2755122" cy="66246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390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34</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問３３</a:t>
            </a:r>
          </a:p>
        </p:txBody>
      </p:sp>
      <p:sp>
        <p:nvSpPr>
          <p:cNvPr id="7" name="テキスト ボックス 6"/>
          <p:cNvSpPr txBox="1"/>
          <p:nvPr/>
        </p:nvSpPr>
        <p:spPr>
          <a:xfrm>
            <a:off x="683568" y="1109691"/>
            <a:ext cx="7920880" cy="707886"/>
          </a:xfrm>
          <a:prstGeom prst="rect">
            <a:avLst/>
          </a:prstGeom>
          <a:noFill/>
        </p:spPr>
        <p:txBody>
          <a:bodyPr wrap="square" rtlCol="0">
            <a:spAutoFit/>
          </a:bodyPr>
          <a:lstStyle/>
          <a:p>
            <a:r>
              <a:rPr kumimoji="1" lang="ja-JP" altLang="en-US" sz="2000" dirty="0"/>
              <a:t>次のａ～ｃの記述の正誤について、正しい組み合わせを下表から一つ選び、その番号を解答欄に記入しなさい。</a:t>
            </a:r>
          </a:p>
        </p:txBody>
      </p:sp>
      <p:sp>
        <p:nvSpPr>
          <p:cNvPr id="9" name="テキスト ボックス 8"/>
          <p:cNvSpPr txBox="1"/>
          <p:nvPr/>
        </p:nvSpPr>
        <p:spPr>
          <a:xfrm>
            <a:off x="251520" y="2060848"/>
            <a:ext cx="8784976" cy="1883208"/>
          </a:xfrm>
          <a:prstGeom prst="rect">
            <a:avLst/>
          </a:prstGeom>
          <a:noFill/>
        </p:spPr>
        <p:txBody>
          <a:bodyPr wrap="square" rtlCol="0">
            <a:spAutoFit/>
          </a:bodyPr>
          <a:lstStyle/>
          <a:p>
            <a:pPr>
              <a:lnSpc>
                <a:spcPct val="150000"/>
              </a:lnSpc>
            </a:pPr>
            <a:r>
              <a:rPr lang="ja-JP" altLang="en-US" sz="2700" dirty="0"/>
              <a:t>ａ　中性溶液では、ｐＨは８である。</a:t>
            </a:r>
            <a:endParaRPr lang="en-US" altLang="ja-JP" sz="2700" dirty="0"/>
          </a:p>
          <a:p>
            <a:pPr>
              <a:lnSpc>
                <a:spcPct val="150000"/>
              </a:lnSpc>
            </a:pPr>
            <a:r>
              <a:rPr lang="ja-JP" altLang="en-US" sz="2700" dirty="0"/>
              <a:t>ｂ　ｐＨ３の塩酸を水で１００倍に希釈するとｐＨは５になる。</a:t>
            </a:r>
            <a:endParaRPr lang="en-US" altLang="ja-JP" sz="2700" dirty="0"/>
          </a:p>
          <a:p>
            <a:pPr>
              <a:lnSpc>
                <a:spcPct val="150000"/>
              </a:lnSpc>
            </a:pPr>
            <a:r>
              <a:rPr lang="ja-JP" altLang="en-US" sz="2700" dirty="0"/>
              <a:t>ｃ　水溶液の酸性は、水素イオン濃度が大きいほど強くなる。</a:t>
            </a:r>
            <a:endParaRPr lang="en-US" altLang="ja-JP" sz="2700" dirty="0"/>
          </a:p>
        </p:txBody>
      </p:sp>
      <p:graphicFrame>
        <p:nvGraphicFramePr>
          <p:cNvPr id="10" name="表 9"/>
          <p:cNvGraphicFramePr>
            <a:graphicFrameLocks noGrp="1"/>
          </p:cNvGraphicFramePr>
          <p:nvPr>
            <p:extLst>
              <p:ext uri="{D42A27DB-BD31-4B8C-83A1-F6EECF244321}">
                <p14:modId xmlns:p14="http://schemas.microsoft.com/office/powerpoint/2010/main" val="1430768876"/>
              </p:ext>
            </p:extLst>
          </p:nvPr>
        </p:nvGraphicFramePr>
        <p:xfrm>
          <a:off x="1403648" y="4509120"/>
          <a:ext cx="6096000" cy="1981200"/>
        </p:xfrm>
        <a:graphic>
          <a:graphicData uri="http://schemas.openxmlformats.org/drawingml/2006/table">
            <a:tbl>
              <a:tblPr firstRow="1" bandRow="1">
                <a:tableStyleId>{0505E3EF-67EA-436B-97B2-0124C06EBD24}</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endParaRPr kumimoji="1" lang="ja-JP"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kumimoji="1" lang="ja-JP" altLang="en-US" sz="2000" b="1" dirty="0"/>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kumimoji="1" lang="ja-JP" altLang="en-US" sz="2000" b="1" dirty="0"/>
                        <a:t>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kumimoji="1" lang="ja-JP" altLang="en-US" sz="2000" b="1" dirty="0"/>
                        <a:t>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kumimoji="1" lang="ja-JP" altLang="en-US" sz="2000" b="1" dirty="0"/>
                        <a:t>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1" name="正方形/長方形 10"/>
          <p:cNvSpPr/>
          <p:nvPr/>
        </p:nvSpPr>
        <p:spPr>
          <a:xfrm>
            <a:off x="1403648" y="5733257"/>
            <a:ext cx="6048672" cy="40326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1226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35</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問３４</a:t>
            </a:r>
          </a:p>
        </p:txBody>
      </p:sp>
      <p:sp>
        <p:nvSpPr>
          <p:cNvPr id="7" name="テキスト ボックス 6"/>
          <p:cNvSpPr txBox="1"/>
          <p:nvPr/>
        </p:nvSpPr>
        <p:spPr>
          <a:xfrm>
            <a:off x="683568" y="1109691"/>
            <a:ext cx="7920880" cy="1015663"/>
          </a:xfrm>
          <a:prstGeom prst="rect">
            <a:avLst/>
          </a:prstGeom>
          <a:noFill/>
        </p:spPr>
        <p:txBody>
          <a:bodyPr wrap="square" rtlCol="0">
            <a:spAutoFit/>
          </a:bodyPr>
          <a:lstStyle/>
          <a:p>
            <a:r>
              <a:rPr kumimoji="1" lang="ja-JP" altLang="en-US" sz="2000" dirty="0"/>
              <a:t>次の図は、物質の三態の変化を示したものであるが、（　）内に入れる字句の組合せとして、正しい組み合わせを下表から一つ選び、その番号を解答欄に記入しなさい。</a:t>
            </a:r>
          </a:p>
        </p:txBody>
      </p:sp>
      <p:graphicFrame>
        <p:nvGraphicFramePr>
          <p:cNvPr id="10" name="表 9"/>
          <p:cNvGraphicFramePr>
            <a:graphicFrameLocks noGrp="1"/>
          </p:cNvGraphicFramePr>
          <p:nvPr>
            <p:extLst>
              <p:ext uri="{D42A27DB-BD31-4B8C-83A1-F6EECF244321}">
                <p14:modId xmlns:p14="http://schemas.microsoft.com/office/powerpoint/2010/main" val="310646913"/>
              </p:ext>
            </p:extLst>
          </p:nvPr>
        </p:nvGraphicFramePr>
        <p:xfrm>
          <a:off x="1403648" y="4509120"/>
          <a:ext cx="6096000" cy="1981200"/>
        </p:xfrm>
        <a:graphic>
          <a:graphicData uri="http://schemas.openxmlformats.org/drawingml/2006/table">
            <a:tbl>
              <a:tblPr firstRow="1" bandRow="1">
                <a:tableStyleId>{0505E3EF-67EA-436B-97B2-0124C06EBD24}</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endParaRPr kumimoji="1" lang="ja-JP"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kumimoji="1" lang="ja-JP" altLang="en-US" sz="2000" b="1" dirty="0"/>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昇華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蒸発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融解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kumimoji="1" lang="ja-JP" altLang="en-US" sz="2000" b="1" dirty="0"/>
                        <a:t>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溶融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蒸発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凝固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kumimoji="1" lang="ja-JP" altLang="en-US" sz="2000" b="1" dirty="0"/>
                        <a:t>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昇華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凝縮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凝固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kumimoji="1" lang="ja-JP" altLang="en-US" sz="2000" b="1" dirty="0"/>
                        <a:t>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溶融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凝縮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t>融解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テキスト ボックス 7"/>
          <p:cNvSpPr txBox="1"/>
          <p:nvPr/>
        </p:nvSpPr>
        <p:spPr>
          <a:xfrm>
            <a:off x="3851920" y="2348880"/>
            <a:ext cx="1107996" cy="646331"/>
          </a:xfrm>
          <a:prstGeom prst="rect">
            <a:avLst/>
          </a:prstGeom>
          <a:noFill/>
          <a:ln>
            <a:solidFill>
              <a:schemeClr val="tx1"/>
            </a:solidFill>
          </a:ln>
        </p:spPr>
        <p:txBody>
          <a:bodyPr wrap="none" rtlCol="0">
            <a:spAutoFit/>
          </a:bodyPr>
          <a:lstStyle/>
          <a:p>
            <a:r>
              <a:rPr kumimoji="1" lang="ja-JP" altLang="en-US" sz="3600" dirty="0"/>
              <a:t>気体</a:t>
            </a:r>
          </a:p>
        </p:txBody>
      </p:sp>
      <p:sp>
        <p:nvSpPr>
          <p:cNvPr id="11" name="テキスト ボックス 10"/>
          <p:cNvSpPr txBox="1"/>
          <p:nvPr/>
        </p:nvSpPr>
        <p:spPr>
          <a:xfrm>
            <a:off x="1951836" y="3501008"/>
            <a:ext cx="1107996" cy="646331"/>
          </a:xfrm>
          <a:prstGeom prst="rect">
            <a:avLst/>
          </a:prstGeom>
          <a:noFill/>
          <a:ln>
            <a:solidFill>
              <a:schemeClr val="tx1"/>
            </a:solidFill>
          </a:ln>
        </p:spPr>
        <p:txBody>
          <a:bodyPr wrap="none" rtlCol="0">
            <a:spAutoFit/>
          </a:bodyPr>
          <a:lstStyle/>
          <a:p>
            <a:r>
              <a:rPr kumimoji="1" lang="ja-JP" altLang="en-US" sz="3600" dirty="0"/>
              <a:t>固体</a:t>
            </a:r>
          </a:p>
        </p:txBody>
      </p:sp>
      <p:sp>
        <p:nvSpPr>
          <p:cNvPr id="12" name="テキスト ボックス 11"/>
          <p:cNvSpPr txBox="1"/>
          <p:nvPr/>
        </p:nvSpPr>
        <p:spPr>
          <a:xfrm>
            <a:off x="5768260" y="3495631"/>
            <a:ext cx="1107996" cy="646331"/>
          </a:xfrm>
          <a:prstGeom prst="rect">
            <a:avLst/>
          </a:prstGeom>
          <a:noFill/>
          <a:ln>
            <a:solidFill>
              <a:schemeClr val="tx1"/>
            </a:solidFill>
          </a:ln>
        </p:spPr>
        <p:txBody>
          <a:bodyPr wrap="none" rtlCol="0">
            <a:spAutoFit/>
          </a:bodyPr>
          <a:lstStyle/>
          <a:p>
            <a:r>
              <a:rPr kumimoji="1" lang="ja-JP" altLang="en-US" sz="3600" dirty="0"/>
              <a:t>液体</a:t>
            </a:r>
          </a:p>
        </p:txBody>
      </p:sp>
      <p:cxnSp>
        <p:nvCxnSpPr>
          <p:cNvPr id="14" name="直線矢印コネクタ 13"/>
          <p:cNvCxnSpPr>
            <a:stCxn id="11" idx="0"/>
            <a:endCxn id="8" idx="1"/>
          </p:cNvCxnSpPr>
          <p:nvPr/>
        </p:nvCxnSpPr>
        <p:spPr>
          <a:xfrm flipV="1">
            <a:off x="2505834" y="2672046"/>
            <a:ext cx="1346086" cy="82896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endCxn id="12" idx="0"/>
          </p:cNvCxnSpPr>
          <p:nvPr/>
        </p:nvCxnSpPr>
        <p:spPr>
          <a:xfrm>
            <a:off x="4947086" y="2672046"/>
            <a:ext cx="1375172" cy="82358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endCxn id="12" idx="1"/>
          </p:cNvCxnSpPr>
          <p:nvPr/>
        </p:nvCxnSpPr>
        <p:spPr>
          <a:xfrm flipV="1">
            <a:off x="3059832" y="3818797"/>
            <a:ext cx="2708428" cy="41214"/>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411760" y="2440196"/>
            <a:ext cx="910827" cy="646331"/>
          </a:xfrm>
          <a:prstGeom prst="rect">
            <a:avLst/>
          </a:prstGeom>
          <a:noFill/>
        </p:spPr>
        <p:txBody>
          <a:bodyPr wrap="none" rtlCol="0">
            <a:spAutoFit/>
          </a:bodyPr>
          <a:lstStyle/>
          <a:p>
            <a:r>
              <a:rPr kumimoji="1" lang="ja-JP" altLang="en-US" dirty="0"/>
              <a:t>（ </a:t>
            </a:r>
            <a:r>
              <a:rPr kumimoji="1" lang="ja-JP" altLang="en-US" sz="3600" dirty="0"/>
              <a:t>ａ</a:t>
            </a:r>
            <a:r>
              <a:rPr kumimoji="1" lang="ja-JP" altLang="en-US" dirty="0"/>
              <a:t> ）</a:t>
            </a:r>
          </a:p>
        </p:txBody>
      </p:sp>
      <p:sp>
        <p:nvSpPr>
          <p:cNvPr id="21" name="テキスト ボックス 20"/>
          <p:cNvSpPr txBox="1"/>
          <p:nvPr/>
        </p:nvSpPr>
        <p:spPr>
          <a:xfrm>
            <a:off x="5470765" y="2577383"/>
            <a:ext cx="893193" cy="584775"/>
          </a:xfrm>
          <a:prstGeom prst="rect">
            <a:avLst/>
          </a:prstGeom>
          <a:noFill/>
        </p:spPr>
        <p:txBody>
          <a:bodyPr wrap="none" rtlCol="0">
            <a:spAutoFit/>
          </a:bodyPr>
          <a:lstStyle/>
          <a:p>
            <a:r>
              <a:rPr kumimoji="1" lang="ja-JP" altLang="en-US" dirty="0"/>
              <a:t>（ </a:t>
            </a:r>
            <a:r>
              <a:rPr kumimoji="1" lang="ja-JP" altLang="en-US" sz="3200" dirty="0"/>
              <a:t>ｂ</a:t>
            </a:r>
            <a:r>
              <a:rPr kumimoji="1" lang="ja-JP" altLang="en-US" dirty="0"/>
              <a:t> ）</a:t>
            </a:r>
          </a:p>
        </p:txBody>
      </p:sp>
      <p:sp>
        <p:nvSpPr>
          <p:cNvPr id="22" name="テキスト ボックス 21"/>
          <p:cNvSpPr txBox="1"/>
          <p:nvPr/>
        </p:nvSpPr>
        <p:spPr>
          <a:xfrm>
            <a:off x="3916300" y="3220731"/>
            <a:ext cx="934871" cy="707886"/>
          </a:xfrm>
          <a:prstGeom prst="rect">
            <a:avLst/>
          </a:prstGeom>
          <a:noFill/>
        </p:spPr>
        <p:txBody>
          <a:bodyPr wrap="none" rtlCol="0">
            <a:spAutoFit/>
          </a:bodyPr>
          <a:lstStyle/>
          <a:p>
            <a:r>
              <a:rPr kumimoji="1" lang="ja-JP" altLang="en-US" dirty="0"/>
              <a:t>（ </a:t>
            </a:r>
            <a:r>
              <a:rPr kumimoji="1" lang="ja-JP" altLang="en-US" sz="4000" dirty="0"/>
              <a:t>ｃ</a:t>
            </a:r>
            <a:r>
              <a:rPr kumimoji="1" lang="ja-JP" altLang="en-US" dirty="0"/>
              <a:t> ）</a:t>
            </a:r>
          </a:p>
        </p:txBody>
      </p:sp>
      <p:sp>
        <p:nvSpPr>
          <p:cNvPr id="19" name="正方形/長方形 18"/>
          <p:cNvSpPr/>
          <p:nvPr/>
        </p:nvSpPr>
        <p:spPr>
          <a:xfrm>
            <a:off x="1527964" y="4941169"/>
            <a:ext cx="5924355" cy="40326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4011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36</a:t>
            </a:fld>
            <a:endParaRPr lang="en-US" altLang="ja-JP"/>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1"/>
            <a:ext cx="7704856" cy="582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14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37</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問３５</a:t>
            </a:r>
          </a:p>
        </p:txBody>
      </p:sp>
      <p:sp>
        <p:nvSpPr>
          <p:cNvPr id="7" name="テキスト ボックス 6"/>
          <p:cNvSpPr txBox="1"/>
          <p:nvPr/>
        </p:nvSpPr>
        <p:spPr>
          <a:xfrm>
            <a:off x="467544" y="1412776"/>
            <a:ext cx="7920880" cy="1384995"/>
          </a:xfrm>
          <a:prstGeom prst="rect">
            <a:avLst/>
          </a:prstGeom>
          <a:noFill/>
        </p:spPr>
        <p:txBody>
          <a:bodyPr wrap="square" rtlCol="0">
            <a:spAutoFit/>
          </a:bodyPr>
          <a:lstStyle/>
          <a:p>
            <a:r>
              <a:rPr kumimoji="1" lang="ja-JP" altLang="en-US" sz="2800" dirty="0">
                <a:latin typeface="+mj-ea"/>
                <a:ea typeface="+mj-ea"/>
              </a:rPr>
              <a:t>原子である塩素（Ｃｌ）の最外殻電子の数は何個か、正しいものを下から一つ選び、その番号を解答欄に記入しなさい。</a:t>
            </a:r>
            <a:endParaRPr kumimoji="1" lang="ja-JP" altLang="en-US" sz="2000" dirty="0">
              <a:latin typeface="+mj-ea"/>
              <a:ea typeface="+mj-ea"/>
            </a:endParaRPr>
          </a:p>
        </p:txBody>
      </p:sp>
      <p:sp>
        <p:nvSpPr>
          <p:cNvPr id="8" name="テキスト ボックス 7"/>
          <p:cNvSpPr txBox="1"/>
          <p:nvPr/>
        </p:nvSpPr>
        <p:spPr>
          <a:xfrm>
            <a:off x="2411760" y="3284984"/>
            <a:ext cx="2052165" cy="3046988"/>
          </a:xfrm>
          <a:prstGeom prst="rect">
            <a:avLst/>
          </a:prstGeom>
          <a:noFill/>
        </p:spPr>
        <p:txBody>
          <a:bodyPr wrap="none" rtlCol="0">
            <a:spAutoFit/>
          </a:bodyPr>
          <a:lstStyle/>
          <a:p>
            <a:r>
              <a:rPr kumimoji="1" lang="ja-JP" altLang="en-US" sz="4800" dirty="0">
                <a:latin typeface="+mn-ea"/>
                <a:ea typeface="+mn-ea"/>
              </a:rPr>
              <a:t>１　１個</a:t>
            </a:r>
            <a:endParaRPr kumimoji="1" lang="en-US" altLang="ja-JP" sz="4800" dirty="0">
              <a:latin typeface="+mn-ea"/>
              <a:ea typeface="+mn-ea"/>
            </a:endParaRPr>
          </a:p>
          <a:p>
            <a:r>
              <a:rPr lang="ja-JP" altLang="en-US" sz="4800" dirty="0">
                <a:latin typeface="+mn-ea"/>
                <a:ea typeface="+mn-ea"/>
              </a:rPr>
              <a:t>２　２個</a:t>
            </a:r>
            <a:endParaRPr lang="en-US" altLang="ja-JP" sz="4800" dirty="0">
              <a:latin typeface="+mn-ea"/>
              <a:ea typeface="+mn-ea"/>
            </a:endParaRPr>
          </a:p>
          <a:p>
            <a:r>
              <a:rPr lang="ja-JP" altLang="en-US" sz="4800" dirty="0">
                <a:latin typeface="+mn-ea"/>
                <a:ea typeface="+mn-ea"/>
              </a:rPr>
              <a:t>３　４個</a:t>
            </a:r>
            <a:endParaRPr lang="en-US" altLang="ja-JP" sz="4800" dirty="0">
              <a:latin typeface="+mn-ea"/>
              <a:ea typeface="+mn-ea"/>
            </a:endParaRPr>
          </a:p>
          <a:p>
            <a:r>
              <a:rPr lang="ja-JP" altLang="en-US" sz="4800" dirty="0">
                <a:latin typeface="+mn-ea"/>
                <a:ea typeface="+mn-ea"/>
              </a:rPr>
              <a:t>４　７個</a:t>
            </a:r>
            <a:endParaRPr kumimoji="1" lang="ja-JP" altLang="en-US" sz="4800" dirty="0">
              <a:latin typeface="+mn-ea"/>
              <a:ea typeface="+mn-ea"/>
            </a:endParaRPr>
          </a:p>
        </p:txBody>
      </p:sp>
      <p:sp>
        <p:nvSpPr>
          <p:cNvPr id="9" name="正方形/長方形 8"/>
          <p:cNvSpPr/>
          <p:nvPr/>
        </p:nvSpPr>
        <p:spPr>
          <a:xfrm>
            <a:off x="2285714" y="5541196"/>
            <a:ext cx="2304256"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448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38</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問３６</a:t>
            </a:r>
          </a:p>
        </p:txBody>
      </p:sp>
      <p:sp>
        <p:nvSpPr>
          <p:cNvPr id="7" name="テキスト ボックス 6"/>
          <p:cNvSpPr txBox="1"/>
          <p:nvPr/>
        </p:nvSpPr>
        <p:spPr>
          <a:xfrm>
            <a:off x="636150" y="1196752"/>
            <a:ext cx="7920880" cy="2062103"/>
          </a:xfrm>
          <a:prstGeom prst="rect">
            <a:avLst/>
          </a:prstGeom>
          <a:noFill/>
        </p:spPr>
        <p:txBody>
          <a:bodyPr wrap="square" rtlCol="0">
            <a:spAutoFit/>
          </a:bodyPr>
          <a:lstStyle/>
          <a:p>
            <a:r>
              <a:rPr kumimoji="1" lang="ja-JP" altLang="en-US" sz="3200" dirty="0"/>
              <a:t>ある濃度の希硫酸２０ｍＬと２ｍｏｌ</a:t>
            </a:r>
            <a:r>
              <a:rPr kumimoji="1" lang="en-US" altLang="ja-JP" sz="3200" dirty="0"/>
              <a:t>/</a:t>
            </a:r>
            <a:r>
              <a:rPr kumimoji="1" lang="ja-JP" altLang="en-US" sz="3200" dirty="0"/>
              <a:t>Ｌの水酸化ナトリウム水溶液８０ｍＬが中和した。希硫酸の濃度は何ｍｏｌ</a:t>
            </a:r>
            <a:r>
              <a:rPr kumimoji="1" lang="en-US" altLang="ja-JP" sz="3200" dirty="0"/>
              <a:t>/</a:t>
            </a:r>
            <a:r>
              <a:rPr kumimoji="1" lang="ja-JP" altLang="en-US" sz="3200" dirty="0"/>
              <a:t>Ｌか。正しいものを下から一つ選び、その番号を解答欄に記入しなさい。</a:t>
            </a:r>
          </a:p>
        </p:txBody>
      </p:sp>
      <p:sp>
        <p:nvSpPr>
          <p:cNvPr id="8" name="テキスト ボックス 7"/>
          <p:cNvSpPr txBox="1"/>
          <p:nvPr/>
        </p:nvSpPr>
        <p:spPr>
          <a:xfrm>
            <a:off x="1475656" y="3717032"/>
            <a:ext cx="2866490" cy="2554545"/>
          </a:xfrm>
          <a:prstGeom prst="rect">
            <a:avLst/>
          </a:prstGeom>
          <a:noFill/>
        </p:spPr>
        <p:txBody>
          <a:bodyPr wrap="none" rtlCol="0">
            <a:spAutoFit/>
          </a:bodyPr>
          <a:lstStyle/>
          <a:p>
            <a:r>
              <a:rPr kumimoji="1" lang="ja-JP" altLang="en-US" sz="4000" b="1" dirty="0">
                <a:latin typeface="+mn-ea"/>
                <a:ea typeface="+mn-ea"/>
              </a:rPr>
              <a:t>１　</a:t>
            </a:r>
            <a:r>
              <a:rPr kumimoji="1" lang="ja-JP" altLang="en-US" sz="4000" b="1" dirty="0">
                <a:latin typeface="ＭＳ Ｐ明朝" pitchFamily="18" charset="-128"/>
                <a:ea typeface="ＭＳ Ｐ明朝" pitchFamily="18" charset="-128"/>
              </a:rPr>
              <a:t>１ ｍｏｌ</a:t>
            </a:r>
            <a:r>
              <a:rPr kumimoji="1" lang="en-US" altLang="ja-JP" sz="4000" b="1" dirty="0">
                <a:latin typeface="ＭＳ Ｐ明朝" pitchFamily="18" charset="-128"/>
                <a:ea typeface="ＭＳ Ｐ明朝" pitchFamily="18" charset="-128"/>
              </a:rPr>
              <a:t>/</a:t>
            </a:r>
            <a:r>
              <a:rPr kumimoji="1" lang="ja-JP" altLang="en-US" sz="4000" b="1" dirty="0">
                <a:latin typeface="ＭＳ Ｐ明朝" pitchFamily="18" charset="-128"/>
                <a:ea typeface="ＭＳ Ｐ明朝" pitchFamily="18" charset="-128"/>
              </a:rPr>
              <a:t>Ｌ</a:t>
            </a:r>
            <a:endParaRPr kumimoji="1" lang="en-US" altLang="ja-JP" sz="4000" b="1" dirty="0">
              <a:latin typeface="ＭＳ Ｐ明朝" pitchFamily="18" charset="-128"/>
              <a:ea typeface="ＭＳ Ｐ明朝" pitchFamily="18" charset="-128"/>
            </a:endParaRPr>
          </a:p>
          <a:p>
            <a:r>
              <a:rPr lang="ja-JP" altLang="en-US" sz="4000" b="1" dirty="0">
                <a:latin typeface="+mn-ea"/>
                <a:ea typeface="+mn-ea"/>
              </a:rPr>
              <a:t>２　</a:t>
            </a:r>
            <a:r>
              <a:rPr lang="ja-JP" altLang="en-US" sz="4000" b="1" dirty="0">
                <a:latin typeface="ＭＳ Ｐ明朝" pitchFamily="18" charset="-128"/>
                <a:ea typeface="ＭＳ Ｐ明朝" pitchFamily="18" charset="-128"/>
              </a:rPr>
              <a:t>２ ｍｏｌ</a:t>
            </a:r>
            <a:r>
              <a:rPr lang="en-US" altLang="ja-JP" sz="4000" b="1" dirty="0">
                <a:latin typeface="ＭＳ Ｐ明朝" pitchFamily="18" charset="-128"/>
                <a:ea typeface="ＭＳ Ｐ明朝" pitchFamily="18" charset="-128"/>
              </a:rPr>
              <a:t>/</a:t>
            </a:r>
            <a:r>
              <a:rPr lang="ja-JP" altLang="en-US" sz="4000" b="1" dirty="0">
                <a:latin typeface="ＭＳ Ｐ明朝" pitchFamily="18" charset="-128"/>
                <a:ea typeface="ＭＳ Ｐ明朝" pitchFamily="18" charset="-128"/>
              </a:rPr>
              <a:t>Ｌ</a:t>
            </a:r>
            <a:endParaRPr lang="en-US" altLang="ja-JP" sz="4000" b="1" dirty="0">
              <a:latin typeface="ＭＳ Ｐ明朝" pitchFamily="18" charset="-128"/>
              <a:ea typeface="ＭＳ Ｐ明朝" pitchFamily="18" charset="-128"/>
            </a:endParaRPr>
          </a:p>
          <a:p>
            <a:r>
              <a:rPr lang="ja-JP" altLang="en-US" sz="4000" b="1" dirty="0">
                <a:latin typeface="+mn-ea"/>
                <a:ea typeface="+mn-ea"/>
              </a:rPr>
              <a:t>３　</a:t>
            </a:r>
            <a:r>
              <a:rPr lang="ja-JP" altLang="en-US" sz="4000" b="1" dirty="0">
                <a:latin typeface="ＭＳ Ｐ明朝" pitchFamily="18" charset="-128"/>
                <a:ea typeface="ＭＳ Ｐ明朝" pitchFamily="18" charset="-128"/>
              </a:rPr>
              <a:t>３ ｍｏｌ</a:t>
            </a:r>
            <a:r>
              <a:rPr lang="en-US" altLang="ja-JP" sz="4000" b="1" dirty="0">
                <a:latin typeface="ＭＳ Ｐ明朝" pitchFamily="18" charset="-128"/>
                <a:ea typeface="ＭＳ Ｐ明朝" pitchFamily="18" charset="-128"/>
              </a:rPr>
              <a:t>/</a:t>
            </a:r>
            <a:r>
              <a:rPr lang="ja-JP" altLang="en-US" sz="4000" b="1" dirty="0">
                <a:latin typeface="ＭＳ Ｐ明朝" pitchFamily="18" charset="-128"/>
                <a:ea typeface="ＭＳ Ｐ明朝" pitchFamily="18" charset="-128"/>
              </a:rPr>
              <a:t>Ｌ</a:t>
            </a:r>
            <a:endParaRPr lang="en-US" altLang="ja-JP" sz="4000" b="1" dirty="0">
              <a:latin typeface="ＭＳ 明朝" pitchFamily="17" charset="-128"/>
              <a:ea typeface="ＭＳ 明朝" pitchFamily="17" charset="-128"/>
            </a:endParaRPr>
          </a:p>
          <a:p>
            <a:r>
              <a:rPr lang="ja-JP" altLang="en-US" sz="4000" b="1" dirty="0">
                <a:latin typeface="+mn-ea"/>
              </a:rPr>
              <a:t>４　</a:t>
            </a:r>
            <a:r>
              <a:rPr lang="ja-JP" altLang="en-US" sz="4000" b="1" dirty="0">
                <a:latin typeface="ＭＳ Ｐ明朝" pitchFamily="18" charset="-128"/>
                <a:ea typeface="ＭＳ Ｐ明朝" pitchFamily="18" charset="-128"/>
              </a:rPr>
              <a:t>４ ｍｏｌ</a:t>
            </a:r>
            <a:r>
              <a:rPr lang="en-US" altLang="ja-JP" sz="4000" b="1" dirty="0">
                <a:latin typeface="ＭＳ Ｐ明朝" pitchFamily="18" charset="-128"/>
                <a:ea typeface="ＭＳ Ｐ明朝" pitchFamily="18" charset="-128"/>
              </a:rPr>
              <a:t>/</a:t>
            </a:r>
            <a:r>
              <a:rPr lang="ja-JP" altLang="en-US" sz="4000" b="1" dirty="0">
                <a:latin typeface="ＭＳ Ｐ明朝" pitchFamily="18" charset="-128"/>
                <a:ea typeface="ＭＳ Ｐ明朝" pitchFamily="18" charset="-128"/>
              </a:rPr>
              <a:t>Ｌ</a:t>
            </a:r>
            <a:endParaRPr kumimoji="1" lang="ja-JP" altLang="en-US" sz="4000" b="1" dirty="0">
              <a:latin typeface="ＭＳ Ｐ明朝" pitchFamily="18" charset="-128"/>
              <a:ea typeface="ＭＳ Ｐ明朝" pitchFamily="18" charset="-128"/>
            </a:endParaRPr>
          </a:p>
        </p:txBody>
      </p:sp>
      <p:sp>
        <p:nvSpPr>
          <p:cNvPr id="9" name="正方形/長方形 8"/>
          <p:cNvSpPr/>
          <p:nvPr/>
        </p:nvSpPr>
        <p:spPr>
          <a:xfrm>
            <a:off x="1475656" y="5661248"/>
            <a:ext cx="3312368" cy="61032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541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39</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問３７</a:t>
            </a:r>
          </a:p>
        </p:txBody>
      </p:sp>
      <p:sp>
        <p:nvSpPr>
          <p:cNvPr id="7" name="テキスト ボックス 6"/>
          <p:cNvSpPr txBox="1"/>
          <p:nvPr/>
        </p:nvSpPr>
        <p:spPr>
          <a:xfrm>
            <a:off x="636149" y="1196752"/>
            <a:ext cx="8184323" cy="2246769"/>
          </a:xfrm>
          <a:prstGeom prst="rect">
            <a:avLst/>
          </a:prstGeom>
          <a:noFill/>
        </p:spPr>
        <p:txBody>
          <a:bodyPr wrap="square" rtlCol="0">
            <a:spAutoFit/>
          </a:bodyPr>
          <a:lstStyle/>
          <a:p>
            <a:r>
              <a:rPr kumimoji="1" lang="ja-JP" altLang="en-US" sz="2800" dirty="0">
                <a:solidFill>
                  <a:srgbClr val="FF0000"/>
                </a:solidFill>
              </a:rPr>
              <a:t>鉄粉１１２ｇ</a:t>
            </a:r>
            <a:r>
              <a:rPr kumimoji="1" lang="ja-JP" altLang="en-US" sz="2800" dirty="0"/>
              <a:t>と</a:t>
            </a:r>
            <a:r>
              <a:rPr kumimoji="1" lang="ja-JP" altLang="en-US" sz="2800" dirty="0">
                <a:solidFill>
                  <a:srgbClr val="8E6C00"/>
                </a:solidFill>
              </a:rPr>
              <a:t>硫黄３２ｇ</a:t>
            </a:r>
            <a:r>
              <a:rPr kumimoji="1" lang="ja-JP" altLang="en-US" sz="2800" dirty="0"/>
              <a:t>を反応させて</a:t>
            </a:r>
            <a:r>
              <a:rPr kumimoji="1" lang="ja-JP" altLang="en-US" sz="2800" dirty="0">
                <a:solidFill>
                  <a:schemeClr val="accent1">
                    <a:lumMod val="50000"/>
                  </a:schemeClr>
                </a:solidFill>
              </a:rPr>
              <a:t>硫化鉄（ＦｅＳ）</a:t>
            </a:r>
            <a:r>
              <a:rPr kumimoji="1" lang="ja-JP" altLang="en-US" sz="2800" dirty="0"/>
              <a:t>を生じるとき生成した</a:t>
            </a:r>
            <a:r>
              <a:rPr kumimoji="1" lang="ja-JP" altLang="en-US" sz="2800" dirty="0">
                <a:solidFill>
                  <a:schemeClr val="accent1">
                    <a:lumMod val="50000"/>
                  </a:schemeClr>
                </a:solidFill>
              </a:rPr>
              <a:t>硫化鉄</a:t>
            </a:r>
            <a:r>
              <a:rPr kumimoji="1" lang="ja-JP" altLang="en-US" sz="2800" dirty="0"/>
              <a:t>の質量は</a:t>
            </a:r>
            <a:r>
              <a:rPr kumimoji="1" lang="ja-JP" altLang="en-US" sz="2800" dirty="0">
                <a:solidFill>
                  <a:schemeClr val="accent1">
                    <a:lumMod val="50000"/>
                  </a:schemeClr>
                </a:solidFill>
              </a:rPr>
              <a:t>何ｇ</a:t>
            </a:r>
            <a:r>
              <a:rPr kumimoji="1" lang="ja-JP" altLang="en-US" sz="2800" dirty="0"/>
              <a:t>か、正しいものを下から一つ選び、その番号を解答欄に記入しなさい。</a:t>
            </a:r>
            <a:endParaRPr kumimoji="1" lang="en-US" altLang="ja-JP" sz="2800" dirty="0"/>
          </a:p>
          <a:p>
            <a:r>
              <a:rPr lang="ja-JP" altLang="en-US" sz="2800" dirty="0"/>
              <a:t>ただし、</a:t>
            </a:r>
            <a:r>
              <a:rPr lang="ja-JP" altLang="en-US" sz="2800" dirty="0">
                <a:solidFill>
                  <a:srgbClr val="FF0000"/>
                </a:solidFill>
              </a:rPr>
              <a:t>鉄</a:t>
            </a:r>
            <a:r>
              <a:rPr lang="ja-JP" altLang="en-US" sz="2800" dirty="0"/>
              <a:t>の原子量は</a:t>
            </a:r>
            <a:r>
              <a:rPr lang="ja-JP" altLang="en-US" sz="2800" dirty="0">
                <a:solidFill>
                  <a:srgbClr val="FF0000"/>
                </a:solidFill>
              </a:rPr>
              <a:t>５６</a:t>
            </a:r>
            <a:r>
              <a:rPr lang="ja-JP" altLang="en-US" sz="2800" dirty="0"/>
              <a:t>、</a:t>
            </a:r>
            <a:r>
              <a:rPr lang="ja-JP" altLang="en-US" sz="2800" dirty="0">
                <a:solidFill>
                  <a:srgbClr val="8E6C00"/>
                </a:solidFill>
              </a:rPr>
              <a:t>硫黄</a:t>
            </a:r>
            <a:r>
              <a:rPr lang="ja-JP" altLang="en-US" sz="2800" dirty="0"/>
              <a:t>の原子量は</a:t>
            </a:r>
            <a:r>
              <a:rPr lang="ja-JP" altLang="en-US" sz="2800" dirty="0">
                <a:solidFill>
                  <a:srgbClr val="8E6C00"/>
                </a:solidFill>
              </a:rPr>
              <a:t>３２</a:t>
            </a:r>
            <a:r>
              <a:rPr lang="ja-JP" altLang="en-US" sz="2800" dirty="0"/>
              <a:t>とする。</a:t>
            </a:r>
            <a:endParaRPr kumimoji="1" lang="ja-JP" altLang="en-US" sz="2800" dirty="0"/>
          </a:p>
        </p:txBody>
      </p:sp>
      <p:sp>
        <p:nvSpPr>
          <p:cNvPr id="8" name="テキスト ボックス 7"/>
          <p:cNvSpPr txBox="1"/>
          <p:nvPr/>
        </p:nvSpPr>
        <p:spPr>
          <a:xfrm>
            <a:off x="1475656" y="3717032"/>
            <a:ext cx="1842171" cy="2554545"/>
          </a:xfrm>
          <a:prstGeom prst="rect">
            <a:avLst/>
          </a:prstGeom>
          <a:noFill/>
        </p:spPr>
        <p:txBody>
          <a:bodyPr wrap="none" rtlCol="0">
            <a:spAutoFit/>
          </a:bodyPr>
          <a:lstStyle/>
          <a:p>
            <a:r>
              <a:rPr kumimoji="1" lang="ja-JP" altLang="en-US" sz="4000" b="1" dirty="0">
                <a:latin typeface="+mn-ea"/>
                <a:ea typeface="+mn-ea"/>
              </a:rPr>
              <a:t>１　</a:t>
            </a:r>
            <a:r>
              <a:rPr lang="ja-JP" altLang="en-US" sz="4000" b="1" dirty="0">
                <a:latin typeface="ＭＳ Ｐ明朝" pitchFamily="18" charset="-128"/>
                <a:ea typeface="ＭＳ Ｐ明朝" pitchFamily="18" charset="-128"/>
              </a:rPr>
              <a:t>８８</a:t>
            </a:r>
            <a:endParaRPr lang="en-US" altLang="ja-JP" sz="4000" b="1" dirty="0">
              <a:latin typeface="ＭＳ Ｐ明朝" pitchFamily="18" charset="-128"/>
              <a:ea typeface="ＭＳ Ｐ明朝" pitchFamily="18" charset="-128"/>
            </a:endParaRPr>
          </a:p>
          <a:p>
            <a:r>
              <a:rPr lang="ja-JP" altLang="en-US" sz="4000" b="1" dirty="0">
                <a:latin typeface="+mn-ea"/>
                <a:ea typeface="+mn-ea"/>
              </a:rPr>
              <a:t>２　</a:t>
            </a:r>
            <a:r>
              <a:rPr lang="ja-JP" altLang="en-US" sz="4000" b="1" dirty="0">
                <a:latin typeface="ＭＳ Ｐ明朝" pitchFamily="18" charset="-128"/>
                <a:ea typeface="ＭＳ Ｐ明朝" pitchFamily="18" charset="-128"/>
              </a:rPr>
              <a:t>１４４</a:t>
            </a:r>
            <a:endParaRPr lang="en-US" altLang="ja-JP" sz="4000" b="1" dirty="0">
              <a:latin typeface="ＭＳ Ｐ明朝" pitchFamily="18" charset="-128"/>
              <a:ea typeface="ＭＳ Ｐ明朝" pitchFamily="18" charset="-128"/>
            </a:endParaRPr>
          </a:p>
          <a:p>
            <a:r>
              <a:rPr lang="ja-JP" altLang="en-US" sz="4000" b="1" dirty="0">
                <a:latin typeface="+mn-ea"/>
              </a:rPr>
              <a:t>３　</a:t>
            </a:r>
            <a:r>
              <a:rPr lang="ja-JP" altLang="en-US" sz="4000" b="1" dirty="0">
                <a:latin typeface="ＭＳ Ｐ明朝" pitchFamily="18" charset="-128"/>
                <a:ea typeface="ＭＳ Ｐ明朝" pitchFamily="18" charset="-128"/>
              </a:rPr>
              <a:t>１７６</a:t>
            </a:r>
            <a:endParaRPr lang="en-US" altLang="ja-JP" sz="4000" b="1" dirty="0">
              <a:latin typeface="ＭＳ Ｐ明朝" pitchFamily="18" charset="-128"/>
              <a:ea typeface="ＭＳ Ｐ明朝" pitchFamily="18" charset="-128"/>
            </a:endParaRPr>
          </a:p>
          <a:p>
            <a:r>
              <a:rPr lang="ja-JP" altLang="en-US" sz="4000" b="1" dirty="0">
                <a:latin typeface="+mn-ea"/>
              </a:rPr>
              <a:t>４　</a:t>
            </a:r>
            <a:r>
              <a:rPr lang="ja-JP" altLang="en-US" sz="4000" b="1" dirty="0">
                <a:latin typeface="ＭＳ Ｐ明朝" pitchFamily="18" charset="-128"/>
                <a:ea typeface="ＭＳ Ｐ明朝" pitchFamily="18" charset="-128"/>
              </a:rPr>
              <a:t>８８０</a:t>
            </a:r>
            <a:endParaRPr kumimoji="1" lang="ja-JP" altLang="en-US" sz="4000" b="1" dirty="0">
              <a:latin typeface="ＭＳ Ｐ明朝" pitchFamily="18" charset="-128"/>
              <a:ea typeface="ＭＳ Ｐ明朝" pitchFamily="18" charset="-128"/>
            </a:endParaRPr>
          </a:p>
        </p:txBody>
      </p:sp>
      <p:sp>
        <p:nvSpPr>
          <p:cNvPr id="9" name="正方形/長方形 8"/>
          <p:cNvSpPr/>
          <p:nvPr/>
        </p:nvSpPr>
        <p:spPr>
          <a:xfrm>
            <a:off x="1487488" y="3717032"/>
            <a:ext cx="2004392" cy="66252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150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4</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平成１９年度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問２７</a:t>
            </a:r>
          </a:p>
        </p:txBody>
      </p:sp>
      <p:sp>
        <p:nvSpPr>
          <p:cNvPr id="7" name="テキスト ボックス 6"/>
          <p:cNvSpPr txBox="1"/>
          <p:nvPr/>
        </p:nvSpPr>
        <p:spPr>
          <a:xfrm>
            <a:off x="611560" y="1158865"/>
            <a:ext cx="7920880" cy="830997"/>
          </a:xfrm>
          <a:prstGeom prst="rect">
            <a:avLst/>
          </a:prstGeom>
          <a:noFill/>
        </p:spPr>
        <p:txBody>
          <a:bodyPr wrap="square" rtlCol="0">
            <a:spAutoFit/>
          </a:bodyPr>
          <a:lstStyle/>
          <a:p>
            <a:r>
              <a:rPr kumimoji="1" lang="ja-JP" altLang="en-US" dirty="0"/>
              <a:t>次の記述の（　）の中に当てはまる語句として、正しいものを下から一つ選び、その番号を回答欄に記入しなさい。</a:t>
            </a:r>
          </a:p>
        </p:txBody>
      </p:sp>
      <p:sp>
        <p:nvSpPr>
          <p:cNvPr id="8" name="テキスト ボックス 7"/>
          <p:cNvSpPr txBox="1"/>
          <p:nvPr/>
        </p:nvSpPr>
        <p:spPr>
          <a:xfrm>
            <a:off x="2699792" y="3717032"/>
            <a:ext cx="2861681" cy="3046988"/>
          </a:xfrm>
          <a:prstGeom prst="rect">
            <a:avLst/>
          </a:prstGeom>
          <a:noFill/>
        </p:spPr>
        <p:txBody>
          <a:bodyPr wrap="none" rtlCol="0">
            <a:spAutoFit/>
          </a:bodyPr>
          <a:lstStyle/>
          <a:p>
            <a:r>
              <a:rPr kumimoji="1" lang="ja-JP" altLang="en-US" sz="4800" dirty="0">
                <a:latin typeface="+mn-ea"/>
                <a:ea typeface="+mn-ea"/>
              </a:rPr>
              <a:t>１　同素体</a:t>
            </a:r>
            <a:endParaRPr kumimoji="1" lang="en-US" altLang="ja-JP" sz="4800" dirty="0">
              <a:latin typeface="+mn-ea"/>
              <a:ea typeface="+mn-ea"/>
            </a:endParaRPr>
          </a:p>
          <a:p>
            <a:r>
              <a:rPr lang="ja-JP" altLang="en-US" sz="4800" dirty="0">
                <a:latin typeface="+mn-ea"/>
                <a:ea typeface="+mn-ea"/>
              </a:rPr>
              <a:t>２　同族体</a:t>
            </a:r>
            <a:endParaRPr lang="en-US" altLang="ja-JP" sz="4800" dirty="0">
              <a:latin typeface="+mn-ea"/>
              <a:ea typeface="+mn-ea"/>
            </a:endParaRPr>
          </a:p>
          <a:p>
            <a:r>
              <a:rPr kumimoji="1" lang="ja-JP" altLang="en-US" sz="4800" dirty="0">
                <a:latin typeface="+mn-ea"/>
                <a:ea typeface="+mn-ea"/>
              </a:rPr>
              <a:t>３　同位体</a:t>
            </a:r>
            <a:endParaRPr kumimoji="1" lang="en-US" altLang="ja-JP" sz="4800" dirty="0">
              <a:latin typeface="+mn-ea"/>
              <a:ea typeface="+mn-ea"/>
            </a:endParaRPr>
          </a:p>
          <a:p>
            <a:r>
              <a:rPr lang="ja-JP" altLang="en-US" sz="4800" dirty="0">
                <a:latin typeface="+mn-ea"/>
                <a:ea typeface="+mn-ea"/>
              </a:rPr>
              <a:t>４　異性体</a:t>
            </a:r>
            <a:endParaRPr kumimoji="1" lang="ja-JP" altLang="en-US" sz="4800" dirty="0">
              <a:latin typeface="+mn-ea"/>
              <a:ea typeface="+mn-ea"/>
            </a:endParaRPr>
          </a:p>
        </p:txBody>
      </p:sp>
      <p:sp>
        <p:nvSpPr>
          <p:cNvPr id="9" name="正方形/長方形 8"/>
          <p:cNvSpPr/>
          <p:nvPr/>
        </p:nvSpPr>
        <p:spPr>
          <a:xfrm>
            <a:off x="2699792" y="3814815"/>
            <a:ext cx="2861681"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53170" y="2319374"/>
            <a:ext cx="7560840" cy="1446550"/>
          </a:xfrm>
          <a:prstGeom prst="rect">
            <a:avLst/>
          </a:prstGeom>
          <a:noFill/>
        </p:spPr>
        <p:txBody>
          <a:bodyPr wrap="square" rtlCol="0">
            <a:spAutoFit/>
          </a:bodyPr>
          <a:lstStyle/>
          <a:p>
            <a:r>
              <a:rPr lang="ja-JP" altLang="en-US" sz="3200" dirty="0"/>
              <a:t>同じ元素から構成されていても、性質の異なる単体を（　　　）という。</a:t>
            </a:r>
            <a:endParaRPr lang="en-US" altLang="ja-JP" sz="3200" dirty="0"/>
          </a:p>
          <a:p>
            <a:endParaRPr kumimoji="1" lang="ja-JP" altLang="en-US" dirty="0"/>
          </a:p>
        </p:txBody>
      </p:sp>
    </p:spTree>
    <p:extLst>
      <p:ext uri="{BB962C8B-B14F-4D97-AF65-F5344CB8AC3E}">
        <p14:creationId xmlns:p14="http://schemas.microsoft.com/office/powerpoint/2010/main" val="8686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40</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平成２０年度</a:t>
            </a:r>
          </a:p>
        </p:txBody>
      </p:sp>
      <p:sp>
        <p:nvSpPr>
          <p:cNvPr id="6" name="テキスト ボックス 5"/>
          <p:cNvSpPr txBox="1"/>
          <p:nvPr/>
        </p:nvSpPr>
        <p:spPr>
          <a:xfrm>
            <a:off x="7337920" y="648026"/>
            <a:ext cx="800219" cy="461665"/>
          </a:xfrm>
          <a:prstGeom prst="rect">
            <a:avLst/>
          </a:prstGeom>
          <a:noFill/>
        </p:spPr>
        <p:txBody>
          <a:bodyPr wrap="none" rtlCol="0">
            <a:spAutoFit/>
          </a:bodyPr>
          <a:lstStyle/>
          <a:p>
            <a:r>
              <a:rPr kumimoji="1" lang="ja-JP" altLang="en-US" dirty="0">
                <a:latin typeface="+mn-ea"/>
                <a:ea typeface="+mn-ea"/>
              </a:rPr>
              <a:t>問</a:t>
            </a:r>
            <a:r>
              <a:rPr kumimoji="1" lang="en-US" altLang="ja-JP" dirty="0">
                <a:latin typeface="+mn-ea"/>
                <a:ea typeface="+mn-ea"/>
              </a:rPr>
              <a:t>38</a:t>
            </a:r>
            <a:endParaRPr kumimoji="1" lang="ja-JP" altLang="en-US" dirty="0">
              <a:latin typeface="+mn-ea"/>
              <a:ea typeface="+mn-ea"/>
            </a:endParaRPr>
          </a:p>
        </p:txBody>
      </p:sp>
      <p:sp>
        <p:nvSpPr>
          <p:cNvPr id="7" name="テキスト ボックス 6"/>
          <p:cNvSpPr txBox="1"/>
          <p:nvPr/>
        </p:nvSpPr>
        <p:spPr>
          <a:xfrm>
            <a:off x="636150" y="1196752"/>
            <a:ext cx="7920880" cy="1569660"/>
          </a:xfrm>
          <a:prstGeom prst="rect">
            <a:avLst/>
          </a:prstGeom>
          <a:noFill/>
        </p:spPr>
        <p:txBody>
          <a:bodyPr wrap="square" rtlCol="0">
            <a:spAutoFit/>
          </a:bodyPr>
          <a:lstStyle/>
          <a:p>
            <a:r>
              <a:rPr kumimoji="1" lang="ja-JP" altLang="en-US" sz="3200" dirty="0"/>
              <a:t>次の金属イオンとその確認方法の組み合わせについて、誤っているものを下から一つ選び、その番号を解答欄に記入しなさい。</a:t>
            </a:r>
          </a:p>
        </p:txBody>
      </p:sp>
      <p:graphicFrame>
        <p:nvGraphicFramePr>
          <p:cNvPr id="9" name="表 8"/>
          <p:cNvGraphicFramePr>
            <a:graphicFrameLocks noGrp="1"/>
          </p:cNvGraphicFramePr>
          <p:nvPr>
            <p:extLst>
              <p:ext uri="{D42A27DB-BD31-4B8C-83A1-F6EECF244321}">
                <p14:modId xmlns:p14="http://schemas.microsoft.com/office/powerpoint/2010/main" val="6918366"/>
              </p:ext>
            </p:extLst>
          </p:nvPr>
        </p:nvGraphicFramePr>
        <p:xfrm>
          <a:off x="455685" y="3284984"/>
          <a:ext cx="8256330" cy="2529840"/>
        </p:xfrm>
        <a:graphic>
          <a:graphicData uri="http://schemas.openxmlformats.org/drawingml/2006/table">
            <a:tbl>
              <a:tblPr firstRow="1" bandRow="1">
                <a:tableStyleId>{F5AB1C69-6EDB-4FF4-983F-18BD219EF322}</a:tableStyleId>
              </a:tblPr>
              <a:tblGrid>
                <a:gridCol w="521768">
                  <a:extLst>
                    <a:ext uri="{9D8B030D-6E8A-4147-A177-3AD203B41FA5}">
                      <a16:colId xmlns:a16="http://schemas.microsoft.com/office/drawing/2014/main" val="20000"/>
                    </a:ext>
                  </a:extLst>
                </a:gridCol>
                <a:gridCol w="1757898">
                  <a:extLst>
                    <a:ext uri="{9D8B030D-6E8A-4147-A177-3AD203B41FA5}">
                      <a16:colId xmlns:a16="http://schemas.microsoft.com/office/drawing/2014/main" val="20001"/>
                    </a:ext>
                  </a:extLst>
                </a:gridCol>
                <a:gridCol w="5976664">
                  <a:extLst>
                    <a:ext uri="{9D8B030D-6E8A-4147-A177-3AD203B41FA5}">
                      <a16:colId xmlns:a16="http://schemas.microsoft.com/office/drawing/2014/main" val="20002"/>
                    </a:ext>
                  </a:extLst>
                </a:gridCol>
              </a:tblGrid>
              <a:tr h="370840">
                <a:tc>
                  <a:txBody>
                    <a:bodyPr/>
                    <a:lstStyle/>
                    <a:p>
                      <a:pPr algn="ct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a:solidFill>
                            <a:schemeClr val="tx1"/>
                          </a:solidFill>
                        </a:rPr>
                        <a:t>金属イオン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a:solidFill>
                            <a:schemeClr val="tx1"/>
                          </a:solidFill>
                        </a:rPr>
                        <a:t>確認方法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kumimoji="1" lang="en-US" altLang="ja-JP" sz="2800" dirty="0"/>
                        <a:t>1</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Ａｌ</a:t>
                      </a:r>
                      <a:r>
                        <a:rPr kumimoji="1" lang="en-US" altLang="ja-JP" sz="2800" b="1" baseline="30000" dirty="0">
                          <a:latin typeface="ＭＳ Ｐ明朝" pitchFamily="18" charset="-128"/>
                          <a:ea typeface="ＭＳ Ｐ明朝" pitchFamily="18" charset="-128"/>
                        </a:rPr>
                        <a:t>3+</a:t>
                      </a:r>
                      <a:endParaRPr kumimoji="1" lang="ja-JP" altLang="en-US" sz="2800" b="1" baseline="300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357188"/>
                      <a:r>
                        <a:rPr kumimoji="1" lang="ja-JP" altLang="en-US" sz="2400" b="1" dirty="0">
                          <a:latin typeface="ＭＳ Ｐ明朝" pitchFamily="18" charset="-128"/>
                          <a:ea typeface="ＭＳ Ｐ明朝" pitchFamily="18" charset="-128"/>
                        </a:rPr>
                        <a:t>ＯＨ</a:t>
                      </a:r>
                      <a:r>
                        <a:rPr kumimoji="1" lang="en-US" altLang="ja-JP" sz="2400" b="1" baseline="30000" dirty="0">
                          <a:latin typeface="ＭＳ Ｐ明朝" pitchFamily="18" charset="-128"/>
                          <a:ea typeface="ＭＳ Ｐ明朝" pitchFamily="18" charset="-128"/>
                        </a:rPr>
                        <a:t>-</a:t>
                      </a:r>
                      <a:r>
                        <a:rPr kumimoji="1" lang="ja-JP" altLang="en-US" sz="2400" dirty="0"/>
                        <a:t>により白色沈殿を生ずる。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kumimoji="1" lang="en-US" altLang="ja-JP" sz="2800" dirty="0"/>
                        <a:t>2</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Ｐｂ</a:t>
                      </a:r>
                      <a:r>
                        <a:rPr kumimoji="1" lang="en-US" altLang="ja-JP" sz="2800" b="1" baseline="30000" dirty="0">
                          <a:latin typeface="ＭＳ Ｐ明朝" pitchFamily="18" charset="-128"/>
                          <a:ea typeface="ＭＳ Ｐ明朝" pitchFamily="18" charset="-128"/>
                        </a:rPr>
                        <a:t>2+</a:t>
                      </a:r>
                      <a:endParaRPr kumimoji="1" lang="ja-JP" altLang="en-US" sz="2800" b="1" baseline="300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357188"/>
                      <a:r>
                        <a:rPr kumimoji="1" lang="ja-JP" altLang="en-US" sz="2400" b="1" dirty="0">
                          <a:latin typeface="ＭＳ Ｐ明朝" pitchFamily="18" charset="-128"/>
                          <a:ea typeface="ＭＳ Ｐ明朝" pitchFamily="18" charset="-128"/>
                        </a:rPr>
                        <a:t>ＣｒＯ</a:t>
                      </a:r>
                      <a:r>
                        <a:rPr kumimoji="1" lang="ja-JP" altLang="en-US" sz="1600" b="1" dirty="0">
                          <a:latin typeface="ＭＳ Ｐ明朝" pitchFamily="18" charset="-128"/>
                          <a:ea typeface="ＭＳ Ｐ明朝" pitchFamily="18" charset="-128"/>
                        </a:rPr>
                        <a:t>４</a:t>
                      </a:r>
                      <a:r>
                        <a:rPr kumimoji="1" lang="en-US" altLang="ja-JP" sz="2400" b="1" baseline="30000" dirty="0">
                          <a:latin typeface="ＭＳ Ｐ明朝" pitchFamily="18" charset="-128"/>
                          <a:ea typeface="ＭＳ Ｐ明朝" pitchFamily="18" charset="-128"/>
                        </a:rPr>
                        <a:t>2-</a:t>
                      </a:r>
                      <a:r>
                        <a:rPr kumimoji="1" lang="ja-JP" altLang="en-US" sz="2400" dirty="0"/>
                        <a:t>により黄色沈殿を生ずる。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kumimoji="1" lang="en-US" altLang="ja-JP" sz="2800" dirty="0"/>
                        <a:t>3</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Ｃｕ</a:t>
                      </a:r>
                      <a:r>
                        <a:rPr kumimoji="1" lang="en-US" altLang="ja-JP" sz="2800" b="1" baseline="30000" dirty="0">
                          <a:latin typeface="ＭＳ Ｐ明朝" pitchFamily="18" charset="-128"/>
                          <a:ea typeface="ＭＳ Ｐ明朝" pitchFamily="18" charset="-128"/>
                        </a:rPr>
                        <a:t>2+</a:t>
                      </a:r>
                      <a:endParaRPr kumimoji="1" lang="ja-JP" altLang="en-US" sz="2800" b="1" baseline="300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357188"/>
                      <a:r>
                        <a:rPr kumimoji="1" lang="ja-JP" altLang="en-US" sz="2400" dirty="0"/>
                        <a:t>少量の</a:t>
                      </a:r>
                      <a:r>
                        <a:rPr kumimoji="1" lang="ja-JP" altLang="en-US" sz="2400" b="1" dirty="0">
                          <a:latin typeface="ＭＳ Ｐ明朝" pitchFamily="18" charset="-128"/>
                          <a:ea typeface="ＭＳ Ｐ明朝" pitchFamily="18" charset="-128"/>
                        </a:rPr>
                        <a:t>ＮＨ</a:t>
                      </a:r>
                      <a:r>
                        <a:rPr kumimoji="1" lang="ja-JP" altLang="en-US" sz="1600" b="1" dirty="0">
                          <a:latin typeface="ＭＳ Ｐ明朝" pitchFamily="18" charset="-128"/>
                          <a:ea typeface="ＭＳ Ｐ明朝" pitchFamily="18" charset="-128"/>
                        </a:rPr>
                        <a:t>３</a:t>
                      </a:r>
                      <a:r>
                        <a:rPr kumimoji="1" lang="ja-JP" altLang="en-US" sz="2400" dirty="0"/>
                        <a:t>水により淡青色沈殿を生ずる。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kumimoji="1" lang="en-US" altLang="ja-JP" sz="2800" dirty="0"/>
                        <a:t>4</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Ｃｂ</a:t>
                      </a:r>
                      <a:r>
                        <a:rPr kumimoji="1" lang="en-US" altLang="ja-JP" sz="2800" b="1" baseline="30000" dirty="0">
                          <a:latin typeface="ＭＳ Ｐ明朝" pitchFamily="18" charset="-128"/>
                          <a:ea typeface="ＭＳ Ｐ明朝" pitchFamily="18" charset="-128"/>
                        </a:rPr>
                        <a:t>2+</a:t>
                      </a:r>
                      <a:endParaRPr kumimoji="1" lang="ja-JP" altLang="en-US" sz="2800" b="1" baseline="300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357188"/>
                      <a:r>
                        <a:rPr kumimoji="1" lang="ja-JP" altLang="en-US" sz="2400" b="1" dirty="0">
                          <a:latin typeface="ＭＳ Ｐ明朝" pitchFamily="18" charset="-128"/>
                          <a:ea typeface="ＭＳ Ｐ明朝" pitchFamily="18" charset="-128"/>
                        </a:rPr>
                        <a:t>Ｈ</a:t>
                      </a:r>
                      <a:r>
                        <a:rPr kumimoji="1" lang="ja-JP" altLang="en-US" sz="1600" b="1" dirty="0">
                          <a:latin typeface="ＭＳ Ｐ明朝" pitchFamily="18" charset="-128"/>
                          <a:ea typeface="ＭＳ Ｐ明朝" pitchFamily="18" charset="-128"/>
                        </a:rPr>
                        <a:t>２</a:t>
                      </a:r>
                      <a:r>
                        <a:rPr kumimoji="1" lang="ja-JP" altLang="en-US" sz="2400" b="1" dirty="0">
                          <a:latin typeface="ＭＳ Ｐ明朝" pitchFamily="18" charset="-128"/>
                          <a:ea typeface="ＭＳ Ｐ明朝" pitchFamily="18" charset="-128"/>
                        </a:rPr>
                        <a:t>Ｓ</a:t>
                      </a:r>
                      <a:r>
                        <a:rPr kumimoji="1" lang="en-US" altLang="ja-JP" sz="2400" b="1" baseline="30000" dirty="0">
                          <a:latin typeface="ＭＳ Ｐ明朝" pitchFamily="18" charset="-128"/>
                          <a:ea typeface="ＭＳ Ｐ明朝" pitchFamily="18" charset="-128"/>
                        </a:rPr>
                        <a:t>-</a:t>
                      </a:r>
                      <a:r>
                        <a:rPr kumimoji="1" lang="ja-JP" altLang="en-US" sz="2400" dirty="0"/>
                        <a:t>により黒色沈殿を生ずる。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0" name="正方形/長方形 9"/>
          <p:cNvSpPr/>
          <p:nvPr/>
        </p:nvSpPr>
        <p:spPr>
          <a:xfrm>
            <a:off x="467741" y="5301209"/>
            <a:ext cx="8244273" cy="50405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0891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41</a:t>
            </a:fld>
            <a:endParaRPr lang="en-US" altLang="ja-JP"/>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672"/>
            <a:ext cx="9144000" cy="5976663"/>
          </a:xfrm>
          <a:prstGeom prst="rect">
            <a:avLst/>
          </a:prstGeom>
        </p:spPr>
      </p:pic>
    </p:spTree>
    <p:extLst>
      <p:ext uri="{BB962C8B-B14F-4D97-AF65-F5344CB8AC3E}">
        <p14:creationId xmlns:p14="http://schemas.microsoft.com/office/powerpoint/2010/main" val="1605437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42</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平成２０年度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問３９</a:t>
            </a:r>
          </a:p>
        </p:txBody>
      </p:sp>
      <p:sp>
        <p:nvSpPr>
          <p:cNvPr id="7" name="テキスト ボックス 6"/>
          <p:cNvSpPr txBox="1"/>
          <p:nvPr/>
        </p:nvSpPr>
        <p:spPr>
          <a:xfrm>
            <a:off x="611560" y="1412776"/>
            <a:ext cx="7920880" cy="1384995"/>
          </a:xfrm>
          <a:prstGeom prst="rect">
            <a:avLst/>
          </a:prstGeom>
          <a:noFill/>
        </p:spPr>
        <p:txBody>
          <a:bodyPr wrap="square" rtlCol="0">
            <a:spAutoFit/>
          </a:bodyPr>
          <a:lstStyle/>
          <a:p>
            <a:r>
              <a:rPr kumimoji="1" lang="ja-JP" altLang="en-US" sz="2800" dirty="0">
                <a:latin typeface="+mn-ea"/>
                <a:ea typeface="+mn-ea"/>
              </a:rPr>
              <a:t>次の金属をイオン化傾向の大きな物から順に並べたとき、正しいものを下から一つ選び、その番号を解答欄に記入しなさい。</a:t>
            </a:r>
          </a:p>
        </p:txBody>
      </p:sp>
      <p:sp>
        <p:nvSpPr>
          <p:cNvPr id="8" name="テキスト ボックス 7"/>
          <p:cNvSpPr txBox="1"/>
          <p:nvPr/>
        </p:nvSpPr>
        <p:spPr>
          <a:xfrm>
            <a:off x="1475656" y="3167623"/>
            <a:ext cx="4863832" cy="3416320"/>
          </a:xfrm>
          <a:prstGeom prst="rect">
            <a:avLst/>
          </a:prstGeom>
          <a:noFill/>
        </p:spPr>
        <p:txBody>
          <a:bodyPr wrap="none" rtlCol="0">
            <a:spAutoFit/>
          </a:bodyPr>
          <a:lstStyle/>
          <a:p>
            <a:pPr>
              <a:lnSpc>
                <a:spcPct val="150000"/>
              </a:lnSpc>
              <a:tabLst>
                <a:tab pos="630238" algn="l"/>
                <a:tab pos="1250950" algn="l"/>
                <a:tab pos="2417763" algn="l"/>
                <a:tab pos="3584575" algn="l"/>
                <a:tab pos="5286375" algn="l"/>
              </a:tabLst>
            </a:pPr>
            <a:r>
              <a:rPr kumimoji="1" lang="ja-JP" altLang="en-US" sz="3600" b="1" spc="-100" dirty="0">
                <a:latin typeface="ＭＳ Ｐ明朝" pitchFamily="18" charset="-128"/>
                <a:ea typeface="ＭＳ Ｐ明朝" pitchFamily="18" charset="-128"/>
              </a:rPr>
              <a:t>１　</a:t>
            </a:r>
            <a:r>
              <a:rPr kumimoji="1" lang="en-US" altLang="ja-JP" sz="3600" b="1" spc="-100" dirty="0">
                <a:latin typeface="ＭＳ Ｐ明朝" pitchFamily="18" charset="-128"/>
                <a:ea typeface="ＭＳ Ｐ明朝" pitchFamily="18" charset="-128"/>
              </a:rPr>
              <a:t>	</a:t>
            </a:r>
            <a:r>
              <a:rPr kumimoji="1" lang="ja-JP" altLang="en-US" sz="3600" b="1" spc="-100" dirty="0">
                <a:latin typeface="ＭＳ Ｐ明朝" pitchFamily="18" charset="-128"/>
                <a:ea typeface="ＭＳ Ｐ明朝" pitchFamily="18" charset="-128"/>
              </a:rPr>
              <a:t>Ｋ</a:t>
            </a:r>
            <a:r>
              <a:rPr kumimoji="1" lang="en-US" altLang="ja-JP" sz="3600" b="1" spc="-100" dirty="0">
                <a:latin typeface="ＭＳ Ｐ明朝" pitchFamily="18" charset="-128"/>
                <a:ea typeface="ＭＳ Ｐ明朝" pitchFamily="18" charset="-128"/>
              </a:rPr>
              <a:t>	</a:t>
            </a:r>
            <a:r>
              <a:rPr kumimoji="1" lang="ja-JP" altLang="en-US" sz="3600" b="1" spc="-100" dirty="0">
                <a:latin typeface="ＭＳ Ｐ明朝" pitchFamily="18" charset="-128"/>
                <a:ea typeface="ＭＳ Ｐ明朝" pitchFamily="18" charset="-128"/>
              </a:rPr>
              <a:t>＞Ｎ</a:t>
            </a:r>
            <a:r>
              <a:rPr lang="ja-JP" altLang="en-US" sz="3600" b="1" spc="-100" dirty="0">
                <a:latin typeface="ＭＳ Ｐ明朝" pitchFamily="18" charset="-128"/>
                <a:ea typeface="ＭＳ Ｐ明朝" pitchFamily="18" charset="-128"/>
              </a:rPr>
              <a:t>ａ</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＞Ｆｅ</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＞Ａ</a:t>
            </a:r>
            <a:r>
              <a:rPr lang="en-US" altLang="ja-JP" sz="3600" b="1" spc="-100" dirty="0">
                <a:latin typeface="ＭＳ Ｐ明朝" pitchFamily="18" charset="-128"/>
                <a:ea typeface="ＭＳ Ｐ明朝" pitchFamily="18" charset="-128"/>
              </a:rPr>
              <a:t>l</a:t>
            </a:r>
          </a:p>
          <a:p>
            <a:pPr>
              <a:lnSpc>
                <a:spcPct val="150000"/>
              </a:lnSpc>
              <a:tabLst>
                <a:tab pos="630238" algn="l"/>
                <a:tab pos="1250950" algn="l"/>
                <a:tab pos="2417763" algn="l"/>
                <a:tab pos="3584575" algn="l"/>
                <a:tab pos="5286375" algn="l"/>
              </a:tabLst>
            </a:pPr>
            <a:r>
              <a:rPr lang="ja-JP" altLang="en-US" sz="3600" b="1" spc="-100" dirty="0">
                <a:latin typeface="ＭＳ Ｐ明朝" pitchFamily="18" charset="-128"/>
                <a:ea typeface="ＭＳ Ｐ明朝" pitchFamily="18" charset="-128"/>
              </a:rPr>
              <a:t>２　</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Ｎａ</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＞Ｋ</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＞Ａ</a:t>
            </a:r>
            <a:r>
              <a:rPr lang="en-US" altLang="ja-JP" sz="3600" b="1" spc="-100" dirty="0">
                <a:latin typeface="ＭＳ Ｐ明朝" pitchFamily="18" charset="-128"/>
                <a:ea typeface="ＭＳ Ｐ明朝" pitchFamily="18" charset="-128"/>
              </a:rPr>
              <a:t>l	</a:t>
            </a:r>
            <a:r>
              <a:rPr lang="ja-JP" altLang="en-US" sz="3600" b="1" spc="-100" dirty="0">
                <a:latin typeface="ＭＳ Ｐ明朝" pitchFamily="18" charset="-128"/>
                <a:ea typeface="ＭＳ Ｐ明朝" pitchFamily="18" charset="-128"/>
              </a:rPr>
              <a:t>＞Ｆｅ</a:t>
            </a:r>
            <a:endParaRPr lang="en-US" altLang="ja-JP" sz="3600" b="1" spc="-100" dirty="0">
              <a:latin typeface="ＭＳ Ｐ明朝" pitchFamily="18" charset="-128"/>
              <a:ea typeface="ＭＳ Ｐ明朝" pitchFamily="18" charset="-128"/>
            </a:endParaRPr>
          </a:p>
          <a:p>
            <a:pPr>
              <a:lnSpc>
                <a:spcPct val="150000"/>
              </a:lnSpc>
              <a:tabLst>
                <a:tab pos="630238" algn="l"/>
                <a:tab pos="1250950" algn="l"/>
                <a:tab pos="2417763" algn="l"/>
                <a:tab pos="3584575" algn="l"/>
                <a:tab pos="5286375" algn="l"/>
              </a:tabLst>
            </a:pPr>
            <a:r>
              <a:rPr lang="ja-JP" altLang="en-US" sz="3600" b="1" spc="-100" dirty="0">
                <a:latin typeface="ＭＳ Ｐ明朝" pitchFamily="18" charset="-128"/>
                <a:ea typeface="ＭＳ Ｐ明朝" pitchFamily="18" charset="-128"/>
              </a:rPr>
              <a:t>３　</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Ｋ</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＞Ｎａ</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＞Ａ</a:t>
            </a:r>
            <a:r>
              <a:rPr lang="en-US" altLang="ja-JP" sz="3600" b="1" spc="-100" dirty="0">
                <a:latin typeface="ＭＳ Ｐ明朝" pitchFamily="18" charset="-128"/>
                <a:ea typeface="ＭＳ Ｐ明朝" pitchFamily="18" charset="-128"/>
              </a:rPr>
              <a:t>l 	</a:t>
            </a:r>
            <a:r>
              <a:rPr lang="ja-JP" altLang="en-US" sz="3600" b="1" spc="-100" dirty="0">
                <a:latin typeface="ＭＳ Ｐ明朝" pitchFamily="18" charset="-128"/>
                <a:ea typeface="ＭＳ Ｐ明朝" pitchFamily="18" charset="-128"/>
              </a:rPr>
              <a:t>＞Ｆｅ</a:t>
            </a:r>
            <a:endParaRPr lang="en-US" altLang="ja-JP" sz="3600" b="1" spc="-100" dirty="0">
              <a:latin typeface="ＭＳ Ｐ明朝" pitchFamily="18" charset="-128"/>
              <a:ea typeface="ＭＳ Ｐ明朝" pitchFamily="18" charset="-128"/>
            </a:endParaRPr>
          </a:p>
          <a:p>
            <a:pPr>
              <a:lnSpc>
                <a:spcPct val="150000"/>
              </a:lnSpc>
              <a:tabLst>
                <a:tab pos="630238" algn="l"/>
                <a:tab pos="1250950" algn="l"/>
                <a:tab pos="2417763" algn="l"/>
                <a:tab pos="3584575" algn="l"/>
                <a:tab pos="5286375" algn="l"/>
              </a:tabLst>
            </a:pPr>
            <a:r>
              <a:rPr lang="ja-JP" altLang="en-US" sz="3600" b="1" spc="-100" dirty="0">
                <a:latin typeface="ＭＳ Ｐ明朝" pitchFamily="18" charset="-128"/>
                <a:ea typeface="ＭＳ Ｐ明朝" pitchFamily="18" charset="-128"/>
              </a:rPr>
              <a:t>４　</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Ａ</a:t>
            </a:r>
            <a:r>
              <a:rPr lang="en-US" altLang="ja-JP" sz="3600" b="1" spc="-100" dirty="0">
                <a:latin typeface="ＭＳ Ｐ明朝" pitchFamily="18" charset="-128"/>
                <a:ea typeface="ＭＳ Ｐ明朝" pitchFamily="18" charset="-128"/>
              </a:rPr>
              <a:t>l 	</a:t>
            </a:r>
            <a:r>
              <a:rPr lang="ja-JP" altLang="en-US" sz="3600" b="1" spc="-100" dirty="0">
                <a:latin typeface="ＭＳ Ｐ明朝" pitchFamily="18" charset="-128"/>
                <a:ea typeface="ＭＳ Ｐ明朝" pitchFamily="18" charset="-128"/>
              </a:rPr>
              <a:t>＞Ｆｅ</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＞Ｋ</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＞Ｎａ</a:t>
            </a:r>
            <a:endParaRPr lang="en-US" altLang="ja-JP" sz="3600" b="1" spc="-100" dirty="0">
              <a:latin typeface="ＭＳ Ｐ明朝" pitchFamily="18" charset="-128"/>
              <a:ea typeface="ＭＳ Ｐ明朝" pitchFamily="18" charset="-128"/>
            </a:endParaRPr>
          </a:p>
        </p:txBody>
      </p:sp>
      <p:sp>
        <p:nvSpPr>
          <p:cNvPr id="9" name="正方形/長方形 8"/>
          <p:cNvSpPr/>
          <p:nvPr/>
        </p:nvSpPr>
        <p:spPr>
          <a:xfrm>
            <a:off x="1475656" y="5041955"/>
            <a:ext cx="4968552" cy="61929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0333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43</a:t>
            </a:fld>
            <a:endParaRPr lang="en-US" altLang="ja-JP"/>
          </a:p>
        </p:txBody>
      </p:sp>
      <p:sp>
        <p:nvSpPr>
          <p:cNvPr id="4" name="テキスト ボックス 3"/>
          <p:cNvSpPr txBox="1"/>
          <p:nvPr/>
        </p:nvSpPr>
        <p:spPr>
          <a:xfrm>
            <a:off x="827584" y="188640"/>
            <a:ext cx="2837636" cy="461665"/>
          </a:xfrm>
          <a:prstGeom prst="rect">
            <a:avLst/>
          </a:prstGeom>
          <a:noFill/>
        </p:spPr>
        <p:txBody>
          <a:bodyPr wrap="none" rtlCol="0">
            <a:spAutoFit/>
          </a:bodyPr>
          <a:lstStyle/>
          <a:p>
            <a:r>
              <a:rPr kumimoji="1" lang="ja-JP" altLang="en-US" b="1" dirty="0"/>
              <a:t>金属のイオン化傾向</a:t>
            </a:r>
          </a:p>
        </p:txBody>
      </p:sp>
      <p:sp>
        <p:nvSpPr>
          <p:cNvPr id="5" name="テキスト ボックス 4"/>
          <p:cNvSpPr txBox="1"/>
          <p:nvPr/>
        </p:nvSpPr>
        <p:spPr>
          <a:xfrm>
            <a:off x="824561" y="692696"/>
            <a:ext cx="7712368" cy="830997"/>
          </a:xfrm>
          <a:prstGeom prst="rect">
            <a:avLst/>
          </a:prstGeom>
          <a:noFill/>
        </p:spPr>
        <p:txBody>
          <a:bodyPr wrap="none" rtlCol="0">
            <a:spAutoFit/>
          </a:bodyPr>
          <a:lstStyle/>
          <a:p>
            <a:r>
              <a:rPr kumimoji="1" lang="ja-JP" altLang="en-US" dirty="0"/>
              <a:t>いろんな金属単体を、そのイオンを含む溶液に浸したとき</a:t>
            </a:r>
            <a:r>
              <a:rPr lang="ja-JP" altLang="en-US" dirty="0"/>
              <a:t>、</a:t>
            </a:r>
            <a:endParaRPr lang="en-US" altLang="ja-JP" dirty="0"/>
          </a:p>
          <a:p>
            <a:r>
              <a:rPr kumimoji="1" lang="ja-JP" altLang="en-US" dirty="0"/>
              <a:t>金属はイオンとなって溶液中に入る傾向を持つ。</a:t>
            </a:r>
            <a:endParaRPr kumimoji="1" lang="en-US" altLang="ja-JP" dirty="0"/>
          </a:p>
        </p:txBody>
      </p:sp>
      <p:sp>
        <p:nvSpPr>
          <p:cNvPr id="6" name="テキスト ボックス 5"/>
          <p:cNvSpPr txBox="1"/>
          <p:nvPr/>
        </p:nvSpPr>
        <p:spPr>
          <a:xfrm>
            <a:off x="827584" y="3914277"/>
            <a:ext cx="1606530" cy="461665"/>
          </a:xfrm>
          <a:prstGeom prst="rect">
            <a:avLst/>
          </a:prstGeom>
          <a:noFill/>
        </p:spPr>
        <p:txBody>
          <a:bodyPr wrap="none" rtlCol="0">
            <a:spAutoFit/>
          </a:bodyPr>
          <a:lstStyle/>
          <a:p>
            <a:r>
              <a:rPr kumimoji="1" lang="ja-JP" altLang="en-US" dirty="0">
                <a:solidFill>
                  <a:srgbClr val="FF0000"/>
                </a:solidFill>
              </a:rPr>
              <a:t>イオン化列</a:t>
            </a:r>
          </a:p>
        </p:txBody>
      </p:sp>
      <p:sp>
        <p:nvSpPr>
          <p:cNvPr id="7" name="テキスト ボックス 6"/>
          <p:cNvSpPr txBox="1"/>
          <p:nvPr/>
        </p:nvSpPr>
        <p:spPr>
          <a:xfrm>
            <a:off x="1043608" y="4716433"/>
            <a:ext cx="7314823" cy="584775"/>
          </a:xfrm>
          <a:prstGeom prst="rect">
            <a:avLst/>
          </a:prstGeom>
          <a:noFill/>
        </p:spPr>
        <p:txBody>
          <a:bodyPr wrap="none" rtlCol="0">
            <a:spAutoFit/>
          </a:bodyPr>
          <a:lstStyle/>
          <a:p>
            <a:r>
              <a:rPr kumimoji="1" lang="ja-JP" altLang="en-US" sz="3200" dirty="0">
                <a:solidFill>
                  <a:srgbClr val="FF0000"/>
                </a:solidFill>
              </a:rPr>
              <a:t>Ｋ＞Ｃａ＞Ｎａ＞Ｍｇ＞Ａｌ＞Ｚｎ＞Ｆｅ＞Ｎｉ＞</a:t>
            </a:r>
            <a:endParaRPr kumimoji="1" lang="en-US" altLang="ja-JP" dirty="0">
              <a:solidFill>
                <a:srgbClr val="FF0000"/>
              </a:solidFill>
            </a:endParaRPr>
          </a:p>
        </p:txBody>
      </p:sp>
      <p:sp>
        <p:nvSpPr>
          <p:cNvPr id="8" name="テキスト ボックス 7"/>
          <p:cNvSpPr txBox="1"/>
          <p:nvPr/>
        </p:nvSpPr>
        <p:spPr>
          <a:xfrm>
            <a:off x="1043608" y="5868561"/>
            <a:ext cx="7782900" cy="584775"/>
          </a:xfrm>
          <a:prstGeom prst="rect">
            <a:avLst/>
          </a:prstGeom>
          <a:noFill/>
        </p:spPr>
        <p:txBody>
          <a:bodyPr wrap="none" rtlCol="0">
            <a:spAutoFit/>
          </a:bodyPr>
          <a:lstStyle/>
          <a:p>
            <a:r>
              <a:rPr kumimoji="1" lang="ja-JP" altLang="en-US" sz="3200" dirty="0">
                <a:solidFill>
                  <a:srgbClr val="FF0000"/>
                </a:solidFill>
              </a:rPr>
              <a:t>Ｓｎ＞Ｐｂ＞（Ｈ</a:t>
            </a:r>
            <a:r>
              <a:rPr kumimoji="1" lang="ja-JP" altLang="en-US" sz="2000" dirty="0">
                <a:solidFill>
                  <a:srgbClr val="FF0000"/>
                </a:solidFill>
              </a:rPr>
              <a:t>２</a:t>
            </a:r>
            <a:r>
              <a:rPr kumimoji="1" lang="ja-JP" altLang="en-US" sz="3200" dirty="0">
                <a:solidFill>
                  <a:srgbClr val="FF0000"/>
                </a:solidFill>
              </a:rPr>
              <a:t>）＞Ｃｕ＞Ｈｇ＞Ａｇ＞Ｐｔ＞Ａｕ</a:t>
            </a:r>
          </a:p>
        </p:txBody>
      </p:sp>
      <p:sp>
        <p:nvSpPr>
          <p:cNvPr id="9" name="テキスト ボックス 8"/>
          <p:cNvSpPr txBox="1"/>
          <p:nvPr/>
        </p:nvSpPr>
        <p:spPr>
          <a:xfrm>
            <a:off x="1077558" y="4335487"/>
            <a:ext cx="6771405" cy="461665"/>
          </a:xfrm>
          <a:prstGeom prst="rect">
            <a:avLst/>
          </a:prstGeom>
          <a:noFill/>
        </p:spPr>
        <p:txBody>
          <a:bodyPr wrap="none" rtlCol="0">
            <a:spAutoFit/>
          </a:bodyPr>
          <a:lstStyle/>
          <a:p>
            <a:r>
              <a:rPr kumimoji="1" lang="ja-JP" altLang="en-US" dirty="0"/>
              <a:t>かそう か　　　な　　　ま　　　　あ　　あ　　　て　　　に</a:t>
            </a:r>
          </a:p>
        </p:txBody>
      </p:sp>
      <p:sp>
        <p:nvSpPr>
          <p:cNvPr id="10" name="テキスト ボックス 9"/>
          <p:cNvSpPr txBox="1"/>
          <p:nvPr/>
        </p:nvSpPr>
        <p:spPr>
          <a:xfrm>
            <a:off x="1187624" y="5559623"/>
            <a:ext cx="7510389" cy="461665"/>
          </a:xfrm>
          <a:prstGeom prst="rect">
            <a:avLst/>
          </a:prstGeom>
          <a:noFill/>
        </p:spPr>
        <p:txBody>
          <a:bodyPr wrap="none" rtlCol="0">
            <a:spAutoFit/>
          </a:bodyPr>
          <a:lstStyle/>
          <a:p>
            <a:r>
              <a:rPr kumimoji="1" lang="ja-JP" altLang="en-US" dirty="0"/>
              <a:t>す　　　な　　　　　ひ　　　　ど　　　す　　　ぎ　　しゃっ　きん</a:t>
            </a:r>
          </a:p>
        </p:txBody>
      </p:sp>
      <p:sp>
        <p:nvSpPr>
          <p:cNvPr id="11" name="テキスト ボックス 10"/>
          <p:cNvSpPr txBox="1"/>
          <p:nvPr/>
        </p:nvSpPr>
        <p:spPr>
          <a:xfrm>
            <a:off x="899592" y="2463279"/>
            <a:ext cx="1914307" cy="461665"/>
          </a:xfrm>
          <a:prstGeom prst="rect">
            <a:avLst/>
          </a:prstGeom>
          <a:noFill/>
        </p:spPr>
        <p:txBody>
          <a:bodyPr wrap="none" rtlCol="0">
            <a:spAutoFit/>
          </a:bodyPr>
          <a:lstStyle/>
          <a:p>
            <a:r>
              <a:rPr kumimoji="1" lang="ja-JP" altLang="en-US" dirty="0"/>
              <a:t>イオン化傾向</a:t>
            </a:r>
          </a:p>
        </p:txBody>
      </p:sp>
      <p:sp>
        <p:nvSpPr>
          <p:cNvPr id="12" name="テキスト ボックス 11"/>
          <p:cNvSpPr txBox="1"/>
          <p:nvPr/>
        </p:nvSpPr>
        <p:spPr>
          <a:xfrm>
            <a:off x="3344619" y="1988840"/>
            <a:ext cx="1659429" cy="461665"/>
          </a:xfrm>
          <a:prstGeom prst="rect">
            <a:avLst/>
          </a:prstGeom>
          <a:noFill/>
        </p:spPr>
        <p:txBody>
          <a:bodyPr wrap="none" rtlCol="0">
            <a:spAutoFit/>
          </a:bodyPr>
          <a:lstStyle/>
          <a:p>
            <a:r>
              <a:rPr kumimoji="1" lang="ja-JP" altLang="en-US" dirty="0"/>
              <a:t>大きい金属</a:t>
            </a:r>
          </a:p>
        </p:txBody>
      </p:sp>
      <p:sp>
        <p:nvSpPr>
          <p:cNvPr id="13" name="テキスト ボックス 12"/>
          <p:cNvSpPr txBox="1"/>
          <p:nvPr/>
        </p:nvSpPr>
        <p:spPr>
          <a:xfrm>
            <a:off x="5292080" y="1844824"/>
            <a:ext cx="2991525" cy="830997"/>
          </a:xfrm>
          <a:prstGeom prst="rect">
            <a:avLst/>
          </a:prstGeom>
          <a:noFill/>
        </p:spPr>
        <p:txBody>
          <a:bodyPr wrap="none" rtlCol="0">
            <a:spAutoFit/>
          </a:bodyPr>
          <a:lstStyle/>
          <a:p>
            <a:r>
              <a:rPr kumimoji="1" lang="ja-JP" altLang="en-US" dirty="0"/>
              <a:t>陽イオンになりやすい</a:t>
            </a:r>
            <a:endParaRPr kumimoji="1" lang="en-US" altLang="ja-JP" dirty="0"/>
          </a:p>
          <a:p>
            <a:r>
              <a:rPr lang="ja-JP" altLang="en-US" dirty="0"/>
              <a:t>溶け出しやすい</a:t>
            </a:r>
            <a:endParaRPr kumimoji="1" lang="ja-JP" altLang="en-US" dirty="0"/>
          </a:p>
        </p:txBody>
      </p:sp>
      <p:sp>
        <p:nvSpPr>
          <p:cNvPr id="14" name="テキスト ボックス 13"/>
          <p:cNvSpPr txBox="1"/>
          <p:nvPr/>
        </p:nvSpPr>
        <p:spPr>
          <a:xfrm>
            <a:off x="5292080" y="2852936"/>
            <a:ext cx="2858475" cy="830997"/>
          </a:xfrm>
          <a:prstGeom prst="rect">
            <a:avLst/>
          </a:prstGeom>
          <a:noFill/>
        </p:spPr>
        <p:txBody>
          <a:bodyPr wrap="none" rtlCol="0">
            <a:spAutoFit/>
          </a:bodyPr>
          <a:lstStyle/>
          <a:p>
            <a:r>
              <a:rPr kumimoji="1" lang="ja-JP" altLang="en-US" dirty="0"/>
              <a:t>陽イオンになりにくい</a:t>
            </a:r>
            <a:endParaRPr kumimoji="1" lang="en-US" altLang="ja-JP" dirty="0"/>
          </a:p>
          <a:p>
            <a:r>
              <a:rPr lang="ja-JP" altLang="en-US" dirty="0"/>
              <a:t>析出しやすい</a:t>
            </a:r>
            <a:endParaRPr kumimoji="1" lang="ja-JP" altLang="en-US" dirty="0"/>
          </a:p>
        </p:txBody>
      </p:sp>
      <p:sp>
        <p:nvSpPr>
          <p:cNvPr id="15" name="テキスト ボックス 14"/>
          <p:cNvSpPr txBox="1"/>
          <p:nvPr/>
        </p:nvSpPr>
        <p:spPr>
          <a:xfrm>
            <a:off x="3347864" y="2996952"/>
            <a:ext cx="1635384" cy="461665"/>
          </a:xfrm>
          <a:prstGeom prst="rect">
            <a:avLst/>
          </a:prstGeom>
          <a:noFill/>
        </p:spPr>
        <p:txBody>
          <a:bodyPr wrap="none" rtlCol="0">
            <a:spAutoFit/>
          </a:bodyPr>
          <a:lstStyle/>
          <a:p>
            <a:r>
              <a:rPr kumimoji="1" lang="ja-JP" altLang="en-US" dirty="0"/>
              <a:t>小さい金属</a:t>
            </a:r>
          </a:p>
        </p:txBody>
      </p:sp>
      <p:sp>
        <p:nvSpPr>
          <p:cNvPr id="16" name="左中かっこ 15"/>
          <p:cNvSpPr/>
          <p:nvPr/>
        </p:nvSpPr>
        <p:spPr>
          <a:xfrm>
            <a:off x="2987824" y="2219672"/>
            <a:ext cx="216024" cy="105050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左中かっこ 17"/>
          <p:cNvSpPr/>
          <p:nvPr/>
        </p:nvSpPr>
        <p:spPr>
          <a:xfrm>
            <a:off x="5067384" y="1844824"/>
            <a:ext cx="216024" cy="82780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左中かっこ 18"/>
          <p:cNvSpPr/>
          <p:nvPr/>
        </p:nvSpPr>
        <p:spPr>
          <a:xfrm>
            <a:off x="5076056" y="2817218"/>
            <a:ext cx="216024" cy="82780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083428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44</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平成２０年度</a:t>
            </a:r>
          </a:p>
        </p:txBody>
      </p:sp>
      <p:sp>
        <p:nvSpPr>
          <p:cNvPr id="6" name="テキスト ボックス 5"/>
          <p:cNvSpPr txBox="1"/>
          <p:nvPr/>
        </p:nvSpPr>
        <p:spPr>
          <a:xfrm>
            <a:off x="7337920" y="648026"/>
            <a:ext cx="800219" cy="461665"/>
          </a:xfrm>
          <a:prstGeom prst="rect">
            <a:avLst/>
          </a:prstGeom>
          <a:noFill/>
        </p:spPr>
        <p:txBody>
          <a:bodyPr wrap="none" rtlCol="0">
            <a:spAutoFit/>
          </a:bodyPr>
          <a:lstStyle/>
          <a:p>
            <a:r>
              <a:rPr kumimoji="1" lang="ja-JP" altLang="en-US" dirty="0">
                <a:latin typeface="+mn-ea"/>
                <a:ea typeface="+mn-ea"/>
              </a:rPr>
              <a:t>問</a:t>
            </a:r>
            <a:r>
              <a:rPr kumimoji="1" lang="en-US" altLang="ja-JP" dirty="0">
                <a:latin typeface="+mn-ea"/>
                <a:ea typeface="+mn-ea"/>
              </a:rPr>
              <a:t>40</a:t>
            </a:r>
            <a:endParaRPr kumimoji="1" lang="ja-JP" altLang="en-US" dirty="0">
              <a:latin typeface="+mn-ea"/>
              <a:ea typeface="+mn-ea"/>
            </a:endParaRPr>
          </a:p>
        </p:txBody>
      </p:sp>
      <p:sp>
        <p:nvSpPr>
          <p:cNvPr id="7" name="テキスト ボックス 6"/>
          <p:cNvSpPr txBox="1"/>
          <p:nvPr/>
        </p:nvSpPr>
        <p:spPr>
          <a:xfrm>
            <a:off x="636150" y="1196752"/>
            <a:ext cx="7920880" cy="1569660"/>
          </a:xfrm>
          <a:prstGeom prst="rect">
            <a:avLst/>
          </a:prstGeom>
          <a:noFill/>
        </p:spPr>
        <p:txBody>
          <a:bodyPr wrap="square" rtlCol="0">
            <a:spAutoFit/>
          </a:bodyPr>
          <a:lstStyle/>
          <a:p>
            <a:r>
              <a:rPr kumimoji="1" lang="ja-JP" altLang="en-US" sz="3200" dirty="0"/>
              <a:t>次の炎色反応の組み合わせとして、正しいものを下表から一つ選び、その番号を解答欄に記入しなさい。</a:t>
            </a:r>
          </a:p>
        </p:txBody>
      </p:sp>
      <p:graphicFrame>
        <p:nvGraphicFramePr>
          <p:cNvPr id="8" name="表 7"/>
          <p:cNvGraphicFramePr>
            <a:graphicFrameLocks noGrp="1"/>
          </p:cNvGraphicFramePr>
          <p:nvPr>
            <p:extLst>
              <p:ext uri="{D42A27DB-BD31-4B8C-83A1-F6EECF244321}">
                <p14:modId xmlns:p14="http://schemas.microsoft.com/office/powerpoint/2010/main" val="2325694712"/>
              </p:ext>
            </p:extLst>
          </p:nvPr>
        </p:nvGraphicFramePr>
        <p:xfrm>
          <a:off x="1331640" y="3573016"/>
          <a:ext cx="6096000" cy="2529840"/>
        </p:xfrm>
        <a:graphic>
          <a:graphicData uri="http://schemas.openxmlformats.org/drawingml/2006/table">
            <a:tbl>
              <a:tblPr firstRow="1" bandRow="1">
                <a:tableStyleId>{F5AB1C69-6EDB-4FF4-983F-18BD219EF322}</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lgn="ctr"/>
                      <a:endParaRPr kumimoji="1" lang="ja-JP" altLang="en-US" sz="2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solidFill>
                            <a:schemeClr val="tx1"/>
                          </a:solidFill>
                        </a:rPr>
                        <a:t>赤</a:t>
                      </a:r>
                      <a:endParaRPr kumimoji="1" lang="ja-JP" altLang="en-US" sz="2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solidFill>
                            <a:schemeClr val="tx1"/>
                          </a:solidFill>
                        </a:rPr>
                        <a:t>黄緑</a:t>
                      </a:r>
                      <a:endParaRPr kumimoji="1" lang="ja-JP" altLang="en-US" sz="2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solidFill>
                            <a:schemeClr val="tx1"/>
                          </a:solidFill>
                        </a:rPr>
                        <a:t>赤紫</a:t>
                      </a:r>
                      <a:endParaRPr kumimoji="1" lang="ja-JP" altLang="en-US" sz="2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solidFill>
                            <a:schemeClr val="tx1"/>
                          </a:solidFill>
                        </a:rPr>
                        <a:t>黄</a:t>
                      </a:r>
                      <a:endParaRPr kumimoji="1" lang="ja-JP" altLang="en-US" sz="2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solidFill>
                            <a:schemeClr val="tx1"/>
                          </a:solidFill>
                        </a:rPr>
                        <a:t>橙赤</a:t>
                      </a:r>
                      <a:endParaRPr kumimoji="1" lang="ja-JP" altLang="en-US" sz="2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kumimoji="1" lang="en-US" altLang="ja-JP" sz="2800" dirty="0"/>
                        <a:t>1</a:t>
                      </a:r>
                      <a:endParaRPr kumimoji="1" lang="ja-JP" altLang="en-US" sz="28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Ｌｉ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Ｎａ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Ｂａ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latin typeface="ＭＳ Ｐ明朝" pitchFamily="18" charset="-128"/>
                          <a:ea typeface="ＭＳ Ｐ明朝" pitchFamily="18" charset="-128"/>
                        </a:rPr>
                        <a:t>Ｃａ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kumimoji="1" lang="en-US" altLang="ja-JP" sz="2800" dirty="0"/>
                        <a:t>2</a:t>
                      </a:r>
                      <a:endParaRPr kumimoji="1" lang="ja-JP" altLang="en-US" sz="28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Ｂａ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latin typeface="ＭＳ Ｐ明朝" pitchFamily="18" charset="-128"/>
                          <a:ea typeface="ＭＳ Ｐ明朝" pitchFamily="18" charset="-128"/>
                        </a:rPr>
                        <a:t>Ｌｉ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latin typeface="ＭＳ Ｐ明朝" pitchFamily="18" charset="-128"/>
                          <a:ea typeface="ＭＳ Ｐ明朝" pitchFamily="18" charset="-128"/>
                        </a:rPr>
                        <a:t>Ｃａ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latin typeface="ＭＳ Ｐ明朝" pitchFamily="18" charset="-128"/>
                          <a:ea typeface="ＭＳ Ｐ明朝" pitchFamily="18" charset="-128"/>
                        </a:rPr>
                        <a:t>Ｎａ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kumimoji="1" lang="en-US" altLang="ja-JP" sz="2800" dirty="0"/>
                        <a:t>3</a:t>
                      </a:r>
                      <a:endParaRPr kumimoji="1" lang="ja-JP" altLang="en-US" sz="28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latin typeface="ＭＳ Ｐ明朝" pitchFamily="18" charset="-128"/>
                          <a:ea typeface="ＭＳ Ｐ明朝" pitchFamily="18" charset="-128"/>
                        </a:rPr>
                        <a:t>Ｎａ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latin typeface="ＭＳ Ｐ明朝" pitchFamily="18" charset="-128"/>
                          <a:ea typeface="ＭＳ Ｐ明朝" pitchFamily="18" charset="-128"/>
                        </a:rPr>
                        <a:t>Ｂａ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a:latin typeface="ＭＳ Ｐ明朝" pitchFamily="18" charset="-128"/>
                          <a:ea typeface="ＭＳ Ｐ明朝" pitchFamily="18" charset="-128"/>
                        </a:rPr>
                        <a:t>Ｃａ</a:t>
                      </a:r>
                      <a:endParaRPr kumimoji="1" lang="ja-JP" altLang="en-US" sz="2800" b="1"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Ｌｉ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kumimoji="1" lang="en-US" altLang="ja-JP" sz="2800" dirty="0"/>
                        <a:t>4</a:t>
                      </a:r>
                      <a:endParaRPr kumimoji="1" lang="ja-JP" altLang="en-US" sz="28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Ｌｉ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Ｂａ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800" b="1" dirty="0">
                          <a:latin typeface="ＭＳ Ｐ明朝" pitchFamily="18" charset="-128"/>
                          <a:ea typeface="ＭＳ Ｐ明朝" pitchFamily="18" charset="-128"/>
                        </a:rPr>
                        <a:t>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latin typeface="ＭＳ Ｐ明朝" pitchFamily="18" charset="-128"/>
                          <a:ea typeface="ＭＳ Ｐ明朝" pitchFamily="18" charset="-128"/>
                        </a:rPr>
                        <a:t>Ｎａ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latin typeface="ＭＳ Ｐ明朝" pitchFamily="18" charset="-128"/>
                          <a:ea typeface="ＭＳ Ｐ明朝" pitchFamily="18" charset="-128"/>
                        </a:rPr>
                        <a:t>Ｃａ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正方形/長方形 8"/>
          <p:cNvSpPr/>
          <p:nvPr/>
        </p:nvSpPr>
        <p:spPr>
          <a:xfrm>
            <a:off x="1331640" y="5589241"/>
            <a:ext cx="6120680" cy="50405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038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45</a:t>
            </a:fld>
            <a:endParaRPr lang="en-US" altLang="ja-JP"/>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672"/>
            <a:ext cx="9144000" cy="5976663"/>
          </a:xfrm>
          <a:prstGeom prst="rect">
            <a:avLst/>
          </a:prstGeom>
        </p:spPr>
      </p:pic>
    </p:spTree>
    <p:extLst>
      <p:ext uri="{BB962C8B-B14F-4D97-AF65-F5344CB8AC3E}">
        <p14:creationId xmlns:p14="http://schemas.microsoft.com/office/powerpoint/2010/main" val="2814276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46</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平成２１年度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問２６</a:t>
            </a:r>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kumimoji="1" lang="ja-JP" altLang="en-US" sz="3200" dirty="0"/>
              <a:t>次の物質の組み合わせのうち、互いに</a:t>
            </a:r>
            <a:r>
              <a:rPr kumimoji="1" lang="ja-JP" altLang="en-US" sz="3200" b="1" dirty="0">
                <a:solidFill>
                  <a:srgbClr val="FF0000"/>
                </a:solidFill>
              </a:rPr>
              <a:t>同素体</a:t>
            </a:r>
            <a:r>
              <a:rPr kumimoji="1" lang="ja-JP" altLang="en-US" sz="3200" dirty="0"/>
              <a:t>であるものを下から一つ選び、その番号を解答欄に記入しなさい。</a:t>
            </a:r>
          </a:p>
        </p:txBody>
      </p:sp>
      <p:sp>
        <p:nvSpPr>
          <p:cNvPr id="8" name="テキスト ボックス 7"/>
          <p:cNvSpPr txBox="1"/>
          <p:nvPr/>
        </p:nvSpPr>
        <p:spPr>
          <a:xfrm>
            <a:off x="1475656" y="3212976"/>
            <a:ext cx="6369051" cy="2554545"/>
          </a:xfrm>
          <a:prstGeom prst="rect">
            <a:avLst/>
          </a:prstGeom>
          <a:noFill/>
        </p:spPr>
        <p:txBody>
          <a:bodyPr wrap="none" rtlCol="0">
            <a:spAutoFit/>
          </a:bodyPr>
          <a:lstStyle/>
          <a:p>
            <a:r>
              <a:rPr kumimoji="1" lang="ja-JP" altLang="en-US" sz="4000" b="1" dirty="0">
                <a:latin typeface="+mn-ea"/>
                <a:ea typeface="+mn-ea"/>
              </a:rPr>
              <a:t>１　一酸化炭素、二酸化炭素</a:t>
            </a:r>
            <a:endParaRPr kumimoji="1" lang="en-US" altLang="ja-JP" sz="4000" b="1" dirty="0">
              <a:latin typeface="ＭＳ Ｐ明朝" pitchFamily="18" charset="-128"/>
              <a:ea typeface="ＭＳ Ｐ明朝" pitchFamily="18" charset="-128"/>
            </a:endParaRPr>
          </a:p>
          <a:p>
            <a:r>
              <a:rPr lang="ja-JP" altLang="en-US" sz="4000" b="1" dirty="0">
                <a:latin typeface="+mn-ea"/>
                <a:ea typeface="+mn-ea"/>
              </a:rPr>
              <a:t>２　赤リン、黄リン</a:t>
            </a:r>
            <a:endParaRPr lang="en-US" altLang="ja-JP" sz="4000" b="1" dirty="0">
              <a:latin typeface="ＭＳ Ｐ明朝" pitchFamily="18" charset="-128"/>
              <a:ea typeface="ＭＳ Ｐ明朝" pitchFamily="18" charset="-128"/>
            </a:endParaRPr>
          </a:p>
          <a:p>
            <a:r>
              <a:rPr lang="ja-JP" altLang="en-US" sz="4000" b="1" dirty="0">
                <a:latin typeface="+mn-ea"/>
                <a:ea typeface="+mn-ea"/>
              </a:rPr>
              <a:t>３　銀、水銀</a:t>
            </a:r>
            <a:endParaRPr lang="en-US" altLang="ja-JP" sz="4000" b="1" dirty="0">
              <a:latin typeface="ＭＳ 明朝" pitchFamily="17" charset="-128"/>
              <a:ea typeface="ＭＳ 明朝" pitchFamily="17" charset="-128"/>
            </a:endParaRPr>
          </a:p>
          <a:p>
            <a:r>
              <a:rPr lang="ja-JP" altLang="en-US" sz="4000" b="1" dirty="0">
                <a:latin typeface="+mn-ea"/>
              </a:rPr>
              <a:t>４　水、エタノール</a:t>
            </a:r>
            <a:endParaRPr kumimoji="1" lang="ja-JP" altLang="en-US" sz="4000" b="1" dirty="0">
              <a:latin typeface="ＭＳ Ｐ明朝" pitchFamily="18" charset="-128"/>
              <a:ea typeface="ＭＳ Ｐ明朝" pitchFamily="18" charset="-128"/>
            </a:endParaRPr>
          </a:p>
        </p:txBody>
      </p:sp>
      <p:sp>
        <p:nvSpPr>
          <p:cNvPr id="9" name="正方形/長方形 8"/>
          <p:cNvSpPr/>
          <p:nvPr/>
        </p:nvSpPr>
        <p:spPr>
          <a:xfrm>
            <a:off x="1455956" y="3877817"/>
            <a:ext cx="4124155" cy="61243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736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解答</a:t>
            </a:r>
          </a:p>
        </p:txBody>
      </p:sp>
      <p:sp>
        <p:nvSpPr>
          <p:cNvPr id="3" name="コンテンツ プレースホルダー 2"/>
          <p:cNvSpPr>
            <a:spLocks noGrp="1"/>
          </p:cNvSpPr>
          <p:nvPr>
            <p:ph idx="1"/>
          </p:nvPr>
        </p:nvSpPr>
        <p:spPr>
          <a:xfrm>
            <a:off x="1219200" y="990600"/>
            <a:ext cx="7924800" cy="2006352"/>
          </a:xfrm>
        </p:spPr>
        <p:txBody>
          <a:bodyPr/>
          <a:lstStyle/>
          <a:p>
            <a:pPr marL="0" indent="0">
              <a:buNone/>
            </a:pPr>
            <a:r>
              <a:rPr lang="ja-JP" altLang="en-US" sz="4000" dirty="0"/>
              <a:t>正解　：　２</a:t>
            </a:r>
            <a:r>
              <a:rPr kumimoji="1" lang="ja-JP" altLang="en-US" sz="4800" dirty="0"/>
              <a:t>　赤リン、黄リン</a:t>
            </a:r>
            <a:endParaRPr lang="en-US" altLang="ja-JP" sz="3200" dirty="0"/>
          </a:p>
          <a:p>
            <a:pPr marL="0" indent="0">
              <a:buNone/>
            </a:pPr>
            <a:r>
              <a:rPr kumimoji="1" lang="ja-JP" altLang="en-US" dirty="0"/>
              <a:t>　　　　　　　　　　　</a:t>
            </a:r>
            <a:r>
              <a:rPr lang="ja-JP" altLang="en-US" dirty="0"/>
              <a:t>（Ｐ）</a:t>
            </a:r>
            <a:r>
              <a:rPr kumimoji="1" lang="ja-JP" altLang="en-US" sz="3200" dirty="0"/>
              <a:t>　</a:t>
            </a:r>
            <a:endParaRPr kumimoji="1" lang="en-US" altLang="ja-JP" dirty="0"/>
          </a:p>
          <a:p>
            <a:pPr marL="0" indent="1071563">
              <a:buNone/>
            </a:pPr>
            <a:endParaRPr kumimoji="1" lang="en-US" altLang="ja-JP" dirty="0"/>
          </a:p>
        </p:txBody>
      </p:sp>
      <p:sp>
        <p:nvSpPr>
          <p:cNvPr id="4" name="日付プレースホルダー 3"/>
          <p:cNvSpPr>
            <a:spLocks noGrp="1"/>
          </p:cNvSpPr>
          <p:nvPr>
            <p:ph type="dt" sz="half" idx="10"/>
          </p:nvPr>
        </p:nvSpPr>
        <p:spPr/>
        <p:txBody>
          <a:bodyPr/>
          <a:lstStyle/>
          <a:p>
            <a:pPr>
              <a:defRPr/>
            </a:pPr>
            <a:fld id="{BFA239E6-4B7D-4509-A489-FD8489361AD3}" type="datetime1">
              <a:rPr lang="ja-JP" altLang="en-US" smtClean="0"/>
              <a:pPr>
                <a:defRPr/>
              </a:pPr>
              <a:t>2019/7/6</a:t>
            </a:fld>
            <a:endParaRPr lang="en-US" altLang="ja-JP"/>
          </a:p>
        </p:txBody>
      </p:sp>
      <p:sp>
        <p:nvSpPr>
          <p:cNvPr id="5" name="スライド番号プレースホルダー 4"/>
          <p:cNvSpPr>
            <a:spLocks noGrp="1"/>
          </p:cNvSpPr>
          <p:nvPr>
            <p:ph type="sldNum" sz="quarter" idx="12"/>
          </p:nvPr>
        </p:nvSpPr>
        <p:spPr/>
        <p:txBody>
          <a:bodyPr/>
          <a:lstStyle/>
          <a:p>
            <a:pPr>
              <a:defRPr/>
            </a:pPr>
            <a:fld id="{8BFF8879-2547-4609-8096-EEBA529AD28C}" type="slidenum">
              <a:rPr lang="en-US" altLang="ja-JP" smtClean="0"/>
              <a:pPr>
                <a:defRPr/>
              </a:pPr>
              <a:t>47</a:t>
            </a:fld>
            <a:endParaRPr lang="en-US" altLang="ja-JP"/>
          </a:p>
        </p:txBody>
      </p:sp>
      <p:sp>
        <p:nvSpPr>
          <p:cNvPr id="6" name="テキスト ボックス 5"/>
          <p:cNvSpPr txBox="1"/>
          <p:nvPr/>
        </p:nvSpPr>
        <p:spPr>
          <a:xfrm>
            <a:off x="911786" y="2780928"/>
            <a:ext cx="7425208" cy="3046988"/>
          </a:xfrm>
          <a:prstGeom prst="rect">
            <a:avLst/>
          </a:prstGeom>
          <a:noFill/>
        </p:spPr>
        <p:txBody>
          <a:bodyPr wrap="square" rtlCol="0">
            <a:spAutoFit/>
          </a:bodyPr>
          <a:lstStyle/>
          <a:p>
            <a:r>
              <a:rPr lang="ja-JP" altLang="en-US" sz="3200" dirty="0"/>
              <a:t>１　一酸化炭素、二酸化炭素</a:t>
            </a:r>
            <a:endParaRPr lang="en-US" altLang="ja-JP" sz="1600" dirty="0"/>
          </a:p>
          <a:p>
            <a:r>
              <a:rPr lang="ja-JP" altLang="en-US" sz="3200" dirty="0"/>
              <a:t>　　</a:t>
            </a:r>
            <a:r>
              <a:rPr lang="ja-JP" altLang="en-US" sz="3200" dirty="0">
                <a:solidFill>
                  <a:srgbClr val="FF0000"/>
                </a:solidFill>
              </a:rPr>
              <a:t>　　ＣＯ　　　　　　ＣＯ</a:t>
            </a:r>
            <a:r>
              <a:rPr lang="ja-JP" altLang="en-US" sz="2000" dirty="0">
                <a:solidFill>
                  <a:srgbClr val="FF0000"/>
                </a:solidFill>
              </a:rPr>
              <a:t>２</a:t>
            </a:r>
            <a:endParaRPr lang="en-US" altLang="ja-JP" sz="2000" dirty="0">
              <a:solidFill>
                <a:srgbClr val="FF0000"/>
              </a:solidFill>
            </a:endParaRPr>
          </a:p>
          <a:p>
            <a:r>
              <a:rPr lang="ja-JP" altLang="en-US" sz="3200" dirty="0"/>
              <a:t>３　銀　、　水銀</a:t>
            </a:r>
            <a:endParaRPr lang="en-US" altLang="ja-JP" sz="3200" dirty="0"/>
          </a:p>
          <a:p>
            <a:r>
              <a:rPr lang="ja-JP" altLang="en-US" sz="3200" dirty="0"/>
              <a:t>　　</a:t>
            </a:r>
            <a:r>
              <a:rPr lang="ja-JP" altLang="en-US" sz="3200" dirty="0">
                <a:solidFill>
                  <a:srgbClr val="FF0000"/>
                </a:solidFill>
              </a:rPr>
              <a:t>Ａｇ　　　Ｈｇ　　</a:t>
            </a:r>
            <a:r>
              <a:rPr lang="ja-JP" altLang="en-US" sz="3200" dirty="0"/>
              <a:t>　</a:t>
            </a:r>
            <a:endParaRPr lang="en-US" altLang="ja-JP" sz="3200" dirty="0"/>
          </a:p>
          <a:p>
            <a:r>
              <a:rPr lang="ja-JP" altLang="en-US" sz="3200" dirty="0"/>
              <a:t>４　水　、　エタノール</a:t>
            </a:r>
            <a:endParaRPr lang="en-US" altLang="ja-JP" sz="3200" dirty="0"/>
          </a:p>
          <a:p>
            <a:r>
              <a:rPr lang="ja-JP" altLang="en-US" sz="3200" dirty="0"/>
              <a:t>　　</a:t>
            </a:r>
            <a:r>
              <a:rPr lang="ja-JP" altLang="en-US" sz="3200" dirty="0">
                <a:solidFill>
                  <a:srgbClr val="FF0000"/>
                </a:solidFill>
              </a:rPr>
              <a:t>Ｈ</a:t>
            </a:r>
            <a:r>
              <a:rPr lang="ja-JP" altLang="en-US" sz="2000" dirty="0">
                <a:solidFill>
                  <a:srgbClr val="FF0000"/>
                </a:solidFill>
              </a:rPr>
              <a:t>２</a:t>
            </a:r>
            <a:r>
              <a:rPr lang="ja-JP" altLang="en-US" sz="3200" dirty="0">
                <a:solidFill>
                  <a:srgbClr val="FF0000"/>
                </a:solidFill>
              </a:rPr>
              <a:t>Ｏ　　Ｃ</a:t>
            </a:r>
            <a:r>
              <a:rPr lang="ja-JP" altLang="en-US" sz="2000" dirty="0">
                <a:solidFill>
                  <a:srgbClr val="FF0000"/>
                </a:solidFill>
              </a:rPr>
              <a:t>２</a:t>
            </a:r>
            <a:r>
              <a:rPr lang="ja-JP" altLang="en-US" sz="3200" dirty="0">
                <a:solidFill>
                  <a:srgbClr val="FF0000"/>
                </a:solidFill>
              </a:rPr>
              <a:t>Ｈ</a:t>
            </a:r>
            <a:r>
              <a:rPr lang="ja-JP" altLang="en-US" sz="2000" dirty="0">
                <a:solidFill>
                  <a:srgbClr val="FF0000"/>
                </a:solidFill>
              </a:rPr>
              <a:t>５</a:t>
            </a:r>
            <a:r>
              <a:rPr lang="ja-JP" altLang="en-US" sz="3200" dirty="0">
                <a:solidFill>
                  <a:srgbClr val="FF0000"/>
                </a:solidFill>
              </a:rPr>
              <a:t>ＯＨ</a:t>
            </a:r>
            <a:endParaRPr lang="en-US" altLang="ja-JP" sz="3200" dirty="0">
              <a:solidFill>
                <a:srgbClr val="FF0000"/>
              </a:solidFill>
            </a:endParaRPr>
          </a:p>
        </p:txBody>
      </p:sp>
    </p:spTree>
    <p:extLst>
      <p:ext uri="{BB962C8B-B14F-4D97-AF65-F5344CB8AC3E}">
        <p14:creationId xmlns:p14="http://schemas.microsoft.com/office/powerpoint/2010/main" val="358955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48</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平成２１年度</a:t>
            </a:r>
          </a:p>
        </p:txBody>
      </p:sp>
      <p:sp>
        <p:nvSpPr>
          <p:cNvPr id="6" name="テキスト ボックス 5"/>
          <p:cNvSpPr txBox="1"/>
          <p:nvPr/>
        </p:nvSpPr>
        <p:spPr>
          <a:xfrm>
            <a:off x="7337920" y="648026"/>
            <a:ext cx="800219" cy="461665"/>
          </a:xfrm>
          <a:prstGeom prst="rect">
            <a:avLst/>
          </a:prstGeom>
          <a:noFill/>
        </p:spPr>
        <p:txBody>
          <a:bodyPr wrap="none" rtlCol="0">
            <a:spAutoFit/>
          </a:bodyPr>
          <a:lstStyle/>
          <a:p>
            <a:r>
              <a:rPr kumimoji="1" lang="ja-JP" altLang="en-US" dirty="0"/>
              <a:t>問</a:t>
            </a:r>
            <a:r>
              <a:rPr kumimoji="1" lang="en-US" altLang="ja-JP" dirty="0"/>
              <a:t>27</a:t>
            </a:r>
            <a:endParaRPr kumimoji="1" lang="ja-JP" altLang="en-US" dirty="0"/>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kumimoji="1" lang="ja-JP" altLang="en-US" sz="3200" dirty="0"/>
              <a:t>次の物質の組み合わせのうち、互いに</a:t>
            </a:r>
            <a:r>
              <a:rPr kumimoji="1" lang="ja-JP" altLang="en-US" sz="3200" b="1" dirty="0"/>
              <a:t>構造異性体</a:t>
            </a:r>
            <a:r>
              <a:rPr kumimoji="1" lang="ja-JP" altLang="en-US" sz="3200" dirty="0"/>
              <a:t>であるものを下から一つ選び、その番号を解答欄に記入しなさい。</a:t>
            </a:r>
          </a:p>
        </p:txBody>
      </p:sp>
      <p:sp>
        <p:nvSpPr>
          <p:cNvPr id="8" name="テキスト ボックス 7"/>
          <p:cNvSpPr txBox="1"/>
          <p:nvPr/>
        </p:nvSpPr>
        <p:spPr>
          <a:xfrm>
            <a:off x="755576" y="3140968"/>
            <a:ext cx="7622600" cy="3286477"/>
          </a:xfrm>
          <a:prstGeom prst="rect">
            <a:avLst/>
          </a:prstGeom>
          <a:noFill/>
        </p:spPr>
        <p:txBody>
          <a:bodyPr wrap="none" rtlCol="0">
            <a:spAutoFit/>
          </a:bodyPr>
          <a:lstStyle/>
          <a:p>
            <a:pPr>
              <a:lnSpc>
                <a:spcPct val="150000"/>
              </a:lnSpc>
            </a:pPr>
            <a:r>
              <a:rPr kumimoji="1" lang="ja-JP" altLang="en-US" sz="3600" b="1" dirty="0">
                <a:latin typeface="+mn-ea"/>
                <a:ea typeface="+mn-ea"/>
              </a:rPr>
              <a:t>１　エチレン、アセチレン</a:t>
            </a:r>
            <a:endParaRPr kumimoji="1" lang="en-US" altLang="ja-JP" sz="3600" b="1" dirty="0">
              <a:latin typeface="ＭＳ Ｐ明朝" pitchFamily="18" charset="-128"/>
              <a:ea typeface="ＭＳ Ｐ明朝" pitchFamily="18" charset="-128"/>
            </a:endParaRPr>
          </a:p>
          <a:p>
            <a:pPr>
              <a:lnSpc>
                <a:spcPct val="150000"/>
              </a:lnSpc>
            </a:pPr>
            <a:r>
              <a:rPr lang="ja-JP" altLang="en-US" sz="3600" b="1" dirty="0">
                <a:latin typeface="+mn-ea"/>
                <a:ea typeface="+mn-ea"/>
              </a:rPr>
              <a:t>２　メタノール、エタノール</a:t>
            </a:r>
            <a:endParaRPr lang="en-US" altLang="ja-JP" sz="3600" b="1" dirty="0">
              <a:latin typeface="ＭＳ Ｐ明朝" pitchFamily="18" charset="-128"/>
              <a:ea typeface="ＭＳ Ｐ明朝" pitchFamily="18" charset="-128"/>
            </a:endParaRPr>
          </a:p>
          <a:p>
            <a:pPr>
              <a:lnSpc>
                <a:spcPct val="150000"/>
              </a:lnSpc>
            </a:pPr>
            <a:r>
              <a:rPr lang="ja-JP" altLang="en-US" sz="3600" b="1" dirty="0">
                <a:latin typeface="+mn-ea"/>
                <a:ea typeface="+mn-ea"/>
              </a:rPr>
              <a:t>３　ホルムアルデヒド、アセトアルデヒド</a:t>
            </a:r>
            <a:endParaRPr lang="en-US" altLang="ja-JP" sz="3600" b="1" dirty="0">
              <a:latin typeface="ＭＳ 明朝" pitchFamily="17" charset="-128"/>
              <a:ea typeface="ＭＳ 明朝" pitchFamily="17" charset="-128"/>
            </a:endParaRPr>
          </a:p>
          <a:p>
            <a:pPr>
              <a:lnSpc>
                <a:spcPct val="150000"/>
              </a:lnSpc>
            </a:pPr>
            <a:r>
              <a:rPr lang="ja-JP" altLang="en-US" sz="3600" b="1" dirty="0">
                <a:latin typeface="+mn-ea"/>
              </a:rPr>
              <a:t>４　ブタン、</a:t>
            </a:r>
            <a:r>
              <a:rPr lang="en-US" altLang="ja-JP" sz="3600" b="1" dirty="0">
                <a:latin typeface="+mn-ea"/>
              </a:rPr>
              <a:t>2-</a:t>
            </a:r>
            <a:r>
              <a:rPr lang="ja-JP" altLang="en-US" sz="3600" b="1" dirty="0">
                <a:latin typeface="+mn-ea"/>
              </a:rPr>
              <a:t>メチルプロパン</a:t>
            </a:r>
            <a:endParaRPr kumimoji="1" lang="ja-JP" altLang="en-US" sz="3600" b="1" dirty="0">
              <a:latin typeface="ＭＳ Ｐ明朝" pitchFamily="18" charset="-128"/>
              <a:ea typeface="ＭＳ Ｐ明朝" pitchFamily="18" charset="-128"/>
            </a:endParaRPr>
          </a:p>
        </p:txBody>
      </p:sp>
      <p:sp>
        <p:nvSpPr>
          <p:cNvPr id="9" name="正方形/長方形 8"/>
          <p:cNvSpPr/>
          <p:nvPr/>
        </p:nvSpPr>
        <p:spPr>
          <a:xfrm>
            <a:off x="772100" y="5805264"/>
            <a:ext cx="5816123" cy="62218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7947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49</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平成２１年度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問２８</a:t>
            </a:r>
          </a:p>
        </p:txBody>
      </p:sp>
      <p:sp>
        <p:nvSpPr>
          <p:cNvPr id="7" name="テキスト ボックス 6"/>
          <p:cNvSpPr txBox="1"/>
          <p:nvPr/>
        </p:nvSpPr>
        <p:spPr>
          <a:xfrm>
            <a:off x="618258" y="1156122"/>
            <a:ext cx="7920880" cy="1569660"/>
          </a:xfrm>
          <a:prstGeom prst="rect">
            <a:avLst/>
          </a:prstGeom>
          <a:noFill/>
        </p:spPr>
        <p:txBody>
          <a:bodyPr wrap="square" rtlCol="0">
            <a:spAutoFit/>
          </a:bodyPr>
          <a:lstStyle/>
          <a:p>
            <a:r>
              <a:rPr kumimoji="1" lang="ja-JP" altLang="en-US" sz="3200" dirty="0"/>
              <a:t>石灰水に希塩酸を</a:t>
            </a:r>
            <a:r>
              <a:rPr lang="ja-JP" altLang="en-US" sz="3200" dirty="0"/>
              <a:t>注ぐ操作で発生する気体の説明として、正しいものを下から一つ選び、その番号を解答欄に記入しなさい。</a:t>
            </a:r>
            <a:endParaRPr kumimoji="1" lang="ja-JP" altLang="en-US" sz="3200" dirty="0"/>
          </a:p>
        </p:txBody>
      </p:sp>
      <p:sp>
        <p:nvSpPr>
          <p:cNvPr id="8" name="テキスト ボックス 7"/>
          <p:cNvSpPr txBox="1"/>
          <p:nvPr/>
        </p:nvSpPr>
        <p:spPr>
          <a:xfrm>
            <a:off x="251520" y="3429000"/>
            <a:ext cx="8712968" cy="2323713"/>
          </a:xfrm>
          <a:prstGeom prst="rect">
            <a:avLst/>
          </a:prstGeom>
          <a:noFill/>
        </p:spPr>
        <p:txBody>
          <a:bodyPr wrap="square" rtlCol="0">
            <a:spAutoFit/>
          </a:bodyPr>
          <a:lstStyle/>
          <a:p>
            <a:pPr marL="357188" indent="-357188">
              <a:spcAft>
                <a:spcPts val="1000"/>
              </a:spcAft>
            </a:pPr>
            <a:r>
              <a:rPr kumimoji="1" lang="ja-JP" altLang="en-US" dirty="0"/>
              <a:t>１　化学反応の前後で、質量の総和は変わらない。</a:t>
            </a:r>
            <a:endParaRPr kumimoji="1" lang="en-US" altLang="ja-JP" dirty="0"/>
          </a:p>
          <a:p>
            <a:pPr marL="357188" indent="-357188">
              <a:spcAft>
                <a:spcPts val="1000"/>
              </a:spcAft>
            </a:pPr>
            <a:r>
              <a:rPr lang="ja-JP" altLang="en-US" dirty="0"/>
              <a:t>２　物質が変化する際の反応熱の総和は、変化する前と変化した後の物質の状態だけで決まり、変化の経路や方法に関係しない。</a:t>
            </a:r>
            <a:endParaRPr lang="en-US" altLang="ja-JP" dirty="0"/>
          </a:p>
          <a:p>
            <a:pPr marL="357188" indent="-357188">
              <a:spcAft>
                <a:spcPts val="1000"/>
              </a:spcAft>
            </a:pPr>
            <a:r>
              <a:rPr kumimoji="1" lang="ja-JP" altLang="en-US" dirty="0"/>
              <a:t>３　</a:t>
            </a:r>
            <a:r>
              <a:rPr lang="ja-JP" altLang="en-US" dirty="0"/>
              <a:t>気体は、同温・同圧・同体積中に同数の分子を含む。</a:t>
            </a:r>
            <a:endParaRPr kumimoji="1" lang="en-US" altLang="ja-JP" dirty="0"/>
          </a:p>
          <a:p>
            <a:pPr marL="357188" indent="-357188">
              <a:spcAft>
                <a:spcPts val="1000"/>
              </a:spcAft>
            </a:pPr>
            <a:r>
              <a:rPr lang="ja-JP" altLang="en-US" dirty="0"/>
              <a:t>４　化合物を構成する元素の質量比は常に一定である。</a:t>
            </a:r>
            <a:endParaRPr kumimoji="1" lang="ja-JP" altLang="en-US" dirty="0"/>
          </a:p>
        </p:txBody>
      </p:sp>
      <p:sp>
        <p:nvSpPr>
          <p:cNvPr id="9" name="正方形/長方形 8"/>
          <p:cNvSpPr/>
          <p:nvPr/>
        </p:nvSpPr>
        <p:spPr>
          <a:xfrm>
            <a:off x="285936" y="4005065"/>
            <a:ext cx="8750559" cy="72008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120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5</a:t>
            </a:fld>
            <a:endParaRPr lang="en-US" altLang="ja-JP"/>
          </a:p>
        </p:txBody>
      </p:sp>
      <p:sp>
        <p:nvSpPr>
          <p:cNvPr id="8" name="テキスト ボックス 7"/>
          <p:cNvSpPr txBox="1"/>
          <p:nvPr/>
        </p:nvSpPr>
        <p:spPr>
          <a:xfrm>
            <a:off x="539552" y="1124744"/>
            <a:ext cx="8424936" cy="4585871"/>
          </a:xfrm>
          <a:prstGeom prst="rect">
            <a:avLst/>
          </a:prstGeom>
          <a:noFill/>
        </p:spPr>
        <p:txBody>
          <a:bodyPr wrap="square" rtlCol="0">
            <a:spAutoFit/>
          </a:bodyPr>
          <a:lstStyle/>
          <a:p>
            <a:pPr marL="2241550" indent="-2241550"/>
            <a:r>
              <a:rPr kumimoji="1" lang="ja-JP" altLang="en-US" sz="3600" dirty="0">
                <a:latin typeface="+mn-ea"/>
                <a:ea typeface="+mn-ea"/>
              </a:rPr>
              <a:t>１　同素体：</a:t>
            </a:r>
            <a:r>
              <a:rPr lang="ja-JP" altLang="en-US" sz="2800" dirty="0"/>
              <a:t>同じ元素から構成されていても、性質の異なる単体をいう。</a:t>
            </a:r>
            <a:endParaRPr lang="en-US" altLang="ja-JP" sz="2800" dirty="0"/>
          </a:p>
          <a:p>
            <a:pPr marL="2152650" indent="-2152650"/>
            <a:r>
              <a:rPr lang="ja-JP" altLang="en-US" sz="3600" dirty="0">
                <a:latin typeface="+mn-ea"/>
                <a:ea typeface="+mn-ea"/>
              </a:rPr>
              <a:t>２　同族体：</a:t>
            </a:r>
            <a:r>
              <a:rPr lang="ja-JP" altLang="en-US" sz="2800" dirty="0"/>
              <a:t>同じ一般式で表される有機化合物。</a:t>
            </a:r>
            <a:r>
              <a:rPr lang="ja-JP" altLang="en-US" sz="1800" dirty="0"/>
              <a:t>（例えば、アルカンの仲間は全て</a:t>
            </a:r>
            <a:r>
              <a:rPr lang="en-US" altLang="ja-JP" sz="1800" dirty="0"/>
              <a:t>C(n)H(2n+2)</a:t>
            </a:r>
            <a:r>
              <a:rPr lang="ja-JP" altLang="en-US" sz="1800" dirty="0"/>
              <a:t>という一般式で表されますから同族体になります。）</a:t>
            </a:r>
            <a:endParaRPr lang="en-US" altLang="ja-JP" sz="1800" dirty="0">
              <a:latin typeface="+mn-ea"/>
              <a:ea typeface="+mn-ea"/>
            </a:endParaRPr>
          </a:p>
          <a:p>
            <a:pPr marL="2241550" indent="-2241550"/>
            <a:r>
              <a:rPr kumimoji="1" lang="ja-JP" altLang="en-US" sz="3600" dirty="0">
                <a:latin typeface="+mn-ea"/>
                <a:ea typeface="+mn-ea"/>
              </a:rPr>
              <a:t>３　同位体：</a:t>
            </a:r>
            <a:r>
              <a:rPr kumimoji="1" lang="ja-JP" altLang="en-US" sz="2800" dirty="0">
                <a:latin typeface="+mn-ea"/>
                <a:ea typeface="+mn-ea"/>
              </a:rPr>
              <a:t>原子番号が同じ（同じ元素）で質量数の異なる原子を互いに同位体であるという（アイソトープ）</a:t>
            </a:r>
            <a:endParaRPr kumimoji="1" lang="en-US" altLang="ja-JP" sz="2800" dirty="0">
              <a:latin typeface="+mn-ea"/>
              <a:ea typeface="+mn-ea"/>
            </a:endParaRPr>
          </a:p>
          <a:p>
            <a:pPr marL="2241550" indent="-2241550"/>
            <a:r>
              <a:rPr lang="ja-JP" altLang="en-US" sz="3600" dirty="0">
                <a:latin typeface="+mn-ea"/>
                <a:ea typeface="+mn-ea"/>
              </a:rPr>
              <a:t>４　異性体：</a:t>
            </a:r>
            <a:r>
              <a:rPr lang="ja-JP" altLang="en-US" sz="2800" dirty="0">
                <a:latin typeface="+mn-ea"/>
                <a:ea typeface="+mn-ea"/>
              </a:rPr>
              <a:t>同じ数、同じ種類の原子を持っているが、違う構造をしている物質のこと。</a:t>
            </a:r>
            <a:endParaRPr kumimoji="1" lang="ja-JP" altLang="en-US" sz="2800" dirty="0">
              <a:latin typeface="+mn-ea"/>
              <a:ea typeface="+mn-ea"/>
            </a:endParaRPr>
          </a:p>
        </p:txBody>
      </p:sp>
    </p:spTree>
    <p:extLst>
      <p:ext uri="{BB962C8B-B14F-4D97-AF65-F5344CB8AC3E}">
        <p14:creationId xmlns:p14="http://schemas.microsoft.com/office/powerpoint/2010/main" val="2932249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50</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平成２１年度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問２９</a:t>
            </a:r>
          </a:p>
        </p:txBody>
      </p:sp>
      <p:sp>
        <p:nvSpPr>
          <p:cNvPr id="7" name="テキスト ボックス 6"/>
          <p:cNvSpPr txBox="1"/>
          <p:nvPr/>
        </p:nvSpPr>
        <p:spPr>
          <a:xfrm>
            <a:off x="636149" y="1196752"/>
            <a:ext cx="8075865" cy="830997"/>
          </a:xfrm>
          <a:prstGeom prst="rect">
            <a:avLst/>
          </a:prstGeom>
          <a:noFill/>
        </p:spPr>
        <p:txBody>
          <a:bodyPr wrap="square" rtlCol="0">
            <a:spAutoFit/>
          </a:bodyPr>
          <a:lstStyle/>
          <a:p>
            <a:r>
              <a:rPr kumimoji="1" lang="ja-JP" altLang="en-US" dirty="0"/>
              <a:t>次の記述の（　　）の中に当てはまる語句として、正しいものを下から一つ選び、その番号を解答欄に記入しなさい。</a:t>
            </a:r>
          </a:p>
        </p:txBody>
      </p:sp>
      <p:sp>
        <p:nvSpPr>
          <p:cNvPr id="8" name="テキスト ボックス 7"/>
          <p:cNvSpPr txBox="1"/>
          <p:nvPr/>
        </p:nvSpPr>
        <p:spPr>
          <a:xfrm>
            <a:off x="1835696" y="3501008"/>
            <a:ext cx="1909497" cy="2554545"/>
          </a:xfrm>
          <a:prstGeom prst="rect">
            <a:avLst/>
          </a:prstGeom>
          <a:noFill/>
        </p:spPr>
        <p:txBody>
          <a:bodyPr wrap="none" rtlCol="0">
            <a:spAutoFit/>
          </a:bodyPr>
          <a:lstStyle/>
          <a:p>
            <a:r>
              <a:rPr kumimoji="1" lang="ja-JP" altLang="en-US" sz="4000" b="1" dirty="0">
                <a:latin typeface="+mn-ea"/>
                <a:ea typeface="+mn-ea"/>
              </a:rPr>
              <a:t>１　気化</a:t>
            </a:r>
            <a:endParaRPr kumimoji="1" lang="en-US" altLang="ja-JP" sz="4000" b="1" dirty="0">
              <a:latin typeface="ＭＳ Ｐ明朝" pitchFamily="18" charset="-128"/>
              <a:ea typeface="ＭＳ Ｐ明朝" pitchFamily="18" charset="-128"/>
            </a:endParaRPr>
          </a:p>
          <a:p>
            <a:r>
              <a:rPr lang="ja-JP" altLang="en-US" sz="4000" b="1" dirty="0">
                <a:latin typeface="+mn-ea"/>
                <a:ea typeface="+mn-ea"/>
              </a:rPr>
              <a:t>２　凝固</a:t>
            </a:r>
            <a:endParaRPr lang="en-US" altLang="ja-JP" sz="4000" b="1" dirty="0">
              <a:latin typeface="ＭＳ Ｐ明朝" pitchFamily="18" charset="-128"/>
              <a:ea typeface="ＭＳ Ｐ明朝" pitchFamily="18" charset="-128"/>
            </a:endParaRPr>
          </a:p>
          <a:p>
            <a:r>
              <a:rPr lang="ja-JP" altLang="en-US" sz="4000" b="1" dirty="0">
                <a:latin typeface="+mn-ea"/>
                <a:ea typeface="+mn-ea"/>
              </a:rPr>
              <a:t>３　融解</a:t>
            </a:r>
            <a:endParaRPr lang="en-US" altLang="ja-JP" sz="4000" b="1" dirty="0">
              <a:latin typeface="ＭＳ 明朝" pitchFamily="17" charset="-128"/>
              <a:ea typeface="ＭＳ 明朝" pitchFamily="17" charset="-128"/>
            </a:endParaRPr>
          </a:p>
          <a:p>
            <a:r>
              <a:rPr lang="ja-JP" altLang="en-US" sz="4000" b="1" dirty="0">
                <a:latin typeface="+mn-ea"/>
              </a:rPr>
              <a:t>４　昇華</a:t>
            </a:r>
            <a:endParaRPr kumimoji="1" lang="ja-JP" altLang="en-US" sz="4000" b="1" dirty="0">
              <a:latin typeface="ＭＳ Ｐ明朝" pitchFamily="18" charset="-128"/>
              <a:ea typeface="ＭＳ Ｐ明朝" pitchFamily="18" charset="-128"/>
            </a:endParaRPr>
          </a:p>
        </p:txBody>
      </p:sp>
      <p:sp>
        <p:nvSpPr>
          <p:cNvPr id="9" name="テキスト ボックス 8"/>
          <p:cNvSpPr txBox="1"/>
          <p:nvPr/>
        </p:nvSpPr>
        <p:spPr>
          <a:xfrm>
            <a:off x="372047" y="2492896"/>
            <a:ext cx="8771953" cy="523220"/>
          </a:xfrm>
          <a:prstGeom prst="rect">
            <a:avLst/>
          </a:prstGeom>
          <a:noFill/>
        </p:spPr>
        <p:txBody>
          <a:bodyPr wrap="none" rtlCol="0">
            <a:spAutoFit/>
          </a:bodyPr>
          <a:lstStyle/>
          <a:p>
            <a:r>
              <a:rPr kumimoji="1" lang="ja-JP" altLang="en-US" sz="2800" dirty="0"/>
              <a:t>「物質の三態で、固体から気体になることを（　　）という。」</a:t>
            </a:r>
          </a:p>
        </p:txBody>
      </p:sp>
      <p:sp>
        <p:nvSpPr>
          <p:cNvPr id="10" name="正方形/長方形 9"/>
          <p:cNvSpPr/>
          <p:nvPr/>
        </p:nvSpPr>
        <p:spPr>
          <a:xfrm>
            <a:off x="1868549" y="5445224"/>
            <a:ext cx="2304256" cy="61032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7062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51</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a:t>
            </a:r>
            <a:r>
              <a:rPr lang="ja-JP" altLang="en-US" dirty="0"/>
              <a:t>１</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問３０</a:t>
            </a:r>
          </a:p>
        </p:txBody>
      </p:sp>
      <p:sp>
        <p:nvSpPr>
          <p:cNvPr id="7" name="テキスト ボックス 6"/>
          <p:cNvSpPr txBox="1"/>
          <p:nvPr/>
        </p:nvSpPr>
        <p:spPr>
          <a:xfrm>
            <a:off x="683568" y="1109691"/>
            <a:ext cx="7920880" cy="1569660"/>
          </a:xfrm>
          <a:prstGeom prst="rect">
            <a:avLst/>
          </a:prstGeom>
          <a:noFill/>
        </p:spPr>
        <p:txBody>
          <a:bodyPr wrap="square" rtlCol="0">
            <a:spAutoFit/>
          </a:bodyPr>
          <a:lstStyle/>
          <a:p>
            <a:r>
              <a:rPr kumimoji="1" lang="ja-JP" altLang="en-US" sz="3200" dirty="0"/>
              <a:t>次のうち、官能基（</a:t>
            </a:r>
            <a:r>
              <a:rPr lang="ja-JP" altLang="en-US" sz="3200" dirty="0">
                <a:latin typeface="ＭＳ Ｐ明朝" pitchFamily="18" charset="-128"/>
                <a:ea typeface="ＭＳ Ｐ明朝" pitchFamily="18" charset="-128"/>
              </a:rPr>
              <a:t>－</a:t>
            </a:r>
            <a:r>
              <a:rPr kumimoji="1" lang="ja-JP" altLang="en-US" sz="3200" dirty="0">
                <a:latin typeface="ＭＳ Ｐ明朝" pitchFamily="18" charset="-128"/>
                <a:ea typeface="ＭＳ Ｐ明朝" pitchFamily="18" charset="-128"/>
              </a:rPr>
              <a:t>ＮＨ</a:t>
            </a:r>
            <a:r>
              <a:rPr kumimoji="1" lang="ja-JP" altLang="en-US" sz="2000" dirty="0">
                <a:latin typeface="ＭＳ Ｐ明朝" pitchFamily="18" charset="-128"/>
                <a:ea typeface="ＭＳ Ｐ明朝" pitchFamily="18" charset="-128"/>
              </a:rPr>
              <a:t>２</a:t>
            </a:r>
            <a:r>
              <a:rPr kumimoji="1" lang="ja-JP" altLang="en-US" sz="3200" dirty="0"/>
              <a:t>）の名称として正しいものを下から一つ選び、その番号を解答欄に記入しなさい。</a:t>
            </a:r>
          </a:p>
        </p:txBody>
      </p:sp>
      <p:sp>
        <p:nvSpPr>
          <p:cNvPr id="8" name="テキスト ボックス 7"/>
          <p:cNvSpPr txBox="1"/>
          <p:nvPr/>
        </p:nvSpPr>
        <p:spPr>
          <a:xfrm>
            <a:off x="1870796" y="3356992"/>
            <a:ext cx="4854214" cy="3046988"/>
          </a:xfrm>
          <a:prstGeom prst="rect">
            <a:avLst/>
          </a:prstGeom>
          <a:noFill/>
        </p:spPr>
        <p:txBody>
          <a:bodyPr wrap="none" rtlCol="0">
            <a:spAutoFit/>
          </a:bodyPr>
          <a:lstStyle/>
          <a:p>
            <a:r>
              <a:rPr kumimoji="1" lang="ja-JP" altLang="en-US" sz="4800" dirty="0">
                <a:latin typeface="+mn-ea"/>
                <a:ea typeface="+mn-ea"/>
              </a:rPr>
              <a:t>１　ニトロ基</a:t>
            </a:r>
            <a:endParaRPr kumimoji="1" lang="en-US" altLang="ja-JP" sz="4800" dirty="0">
              <a:latin typeface="+mn-ea"/>
              <a:ea typeface="+mn-ea"/>
            </a:endParaRPr>
          </a:p>
          <a:p>
            <a:r>
              <a:rPr lang="ja-JP" altLang="en-US" sz="4800" dirty="0">
                <a:latin typeface="+mn-ea"/>
              </a:rPr>
              <a:t>２　アミノ基</a:t>
            </a:r>
            <a:endParaRPr lang="en-US" altLang="ja-JP" sz="3600" dirty="0">
              <a:latin typeface="ＭＳ Ｐ明朝" pitchFamily="18" charset="-128"/>
              <a:ea typeface="ＭＳ Ｐ明朝" pitchFamily="18" charset="-128"/>
            </a:endParaRPr>
          </a:p>
          <a:p>
            <a:r>
              <a:rPr lang="ja-JP" altLang="en-US" sz="4800" dirty="0">
                <a:latin typeface="+mn-ea"/>
                <a:ea typeface="+mn-ea"/>
              </a:rPr>
              <a:t>３　スルホ基</a:t>
            </a:r>
            <a:endParaRPr lang="en-US" altLang="ja-JP" sz="4800" dirty="0">
              <a:latin typeface="ＭＳ Ｐ明朝" pitchFamily="18" charset="-128"/>
              <a:ea typeface="ＭＳ Ｐ明朝" pitchFamily="18" charset="-128"/>
            </a:endParaRPr>
          </a:p>
          <a:p>
            <a:r>
              <a:rPr lang="ja-JP" altLang="en-US" sz="4800" dirty="0">
                <a:latin typeface="+mn-ea"/>
              </a:rPr>
              <a:t>４　ヒドロキシル基</a:t>
            </a:r>
            <a:endParaRPr kumimoji="1" lang="ja-JP" altLang="en-US" sz="4800" dirty="0">
              <a:latin typeface="ＭＳ Ｐ明朝" pitchFamily="18" charset="-128"/>
              <a:ea typeface="ＭＳ Ｐ明朝" pitchFamily="18" charset="-128"/>
            </a:endParaRPr>
          </a:p>
        </p:txBody>
      </p:sp>
      <p:sp>
        <p:nvSpPr>
          <p:cNvPr id="9" name="正方形/長方形 8"/>
          <p:cNvSpPr/>
          <p:nvPr/>
        </p:nvSpPr>
        <p:spPr>
          <a:xfrm>
            <a:off x="1821176" y="4194278"/>
            <a:ext cx="4839253" cy="67488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214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52</a:t>
            </a:fld>
            <a:endParaRPr lang="en-US" altLang="ja-JP"/>
          </a:p>
        </p:txBody>
      </p:sp>
      <p:sp>
        <p:nvSpPr>
          <p:cNvPr id="4" name="正方形/長方形 3"/>
          <p:cNvSpPr/>
          <p:nvPr/>
        </p:nvSpPr>
        <p:spPr>
          <a:xfrm>
            <a:off x="107504" y="620688"/>
            <a:ext cx="2678938" cy="400110"/>
          </a:xfrm>
          <a:prstGeom prst="rect">
            <a:avLst/>
          </a:prstGeom>
        </p:spPr>
        <p:txBody>
          <a:bodyPr wrap="none">
            <a:spAutoFit/>
          </a:bodyPr>
          <a:lstStyle/>
          <a:p>
            <a:r>
              <a:rPr lang="ja-JP" altLang="ja-JP" sz="2000" b="1" dirty="0">
                <a:highlight>
                  <a:srgbClr val="00FF00"/>
                </a:highlight>
                <a:ea typeface="ＭＳ Ｐゴシック"/>
              </a:rPr>
              <a:t>官能基や基による分類</a:t>
            </a:r>
            <a:endParaRPr lang="ja-JP" altLang="en-US" sz="2000" dirty="0"/>
          </a:p>
        </p:txBody>
      </p:sp>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３）炭化水素の分類</a:t>
            </a:r>
            <a:r>
              <a:rPr kumimoji="1" lang="ja-JP"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242" name="Picture 2" descr="C:\Users\okamotot\Desktop\sc0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85" y="3717032"/>
            <a:ext cx="8341029" cy="1800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251520" y="1196752"/>
            <a:ext cx="852527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　</a:t>
            </a:r>
            <a:r>
              <a:rPr kumimoji="1" 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炭化水素の水素原子を他の原子または原子団で置き換えるといろいろと性質の異なる化合物ができる。例えば、炭化水素であるメタン</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CH</a:t>
            </a:r>
            <a:r>
              <a:rPr kumimoji="1" lang="en-US" altLang="ja-JP" sz="2000" b="1" i="0" u="none" strike="noStrike" cap="none" normalizeH="0" baseline="-30000" dirty="0">
                <a:ln>
                  <a:noFill/>
                </a:ln>
                <a:solidFill>
                  <a:schemeClr val="tx1"/>
                </a:solidFill>
                <a:effectLst/>
                <a:latin typeface="ＭＳ Ｐゴシック" pitchFamily="50" charset="-128"/>
                <a:ea typeface="ＭＳ Ｐゴシック" pitchFamily="50" charset="-128"/>
                <a:cs typeface="ＭＳ Ｐゴシック" pitchFamily="50" charset="-128"/>
              </a:rPr>
              <a:t>4</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は水に溶けない気体だがメタンから</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原子１個を</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OH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（ヒドロキシ基）で置き換えたメタノール</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CH</a:t>
            </a:r>
            <a:r>
              <a:rPr kumimoji="1" lang="en-US" altLang="ja-JP" sz="2000" b="1" i="0" u="none" strike="noStrike" cap="none" normalizeH="0" baseline="-30000" dirty="0">
                <a:ln>
                  <a:noFill/>
                </a:ln>
                <a:solidFill>
                  <a:schemeClr val="tx1"/>
                </a:solidFill>
                <a:effectLst/>
                <a:latin typeface="ＭＳ Ｐゴシック" pitchFamily="50" charset="-128"/>
                <a:ea typeface="ＭＳ Ｐゴシック" pitchFamily="50" charset="-128"/>
                <a:cs typeface="ＭＳ Ｐゴシック" pitchFamily="50" charset="-128"/>
              </a:rPr>
              <a:t>3</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OH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は、液体でよく水に溶ける性質がある。炭化水素にヒドロキシ基のような特定の原子団が結合すると、化学的性質の良く似た一群の化合物ができる。このように、化合物の性質を特徴づける特定の原子団を</a:t>
            </a:r>
            <a:r>
              <a:rPr kumimoji="1" lang="ja-JP" altLang="en-US" sz="2000" b="1" i="0" u="none" strike="noStrike" cap="none" normalizeH="0" baseline="0" dirty="0">
                <a:ln>
                  <a:noFill/>
                </a:ln>
                <a:solidFill>
                  <a:srgbClr val="FF0000"/>
                </a:solidFill>
                <a:effectLst/>
                <a:latin typeface="ＭＳ Ｐゴシック" pitchFamily="50" charset="-128"/>
                <a:ea typeface="ＭＳ Ｐゴシック" pitchFamily="50" charset="-128"/>
                <a:cs typeface="ＭＳ Ｐゴシック" pitchFamily="50" charset="-128"/>
              </a:rPr>
              <a:t>官能基</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という。</a:t>
            </a:r>
            <a:r>
              <a:rPr kumimoji="1" lang="ja-JP" altLang="en-US"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en-US"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4241950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53</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a:t>
            </a:r>
            <a:r>
              <a:rPr lang="ja-JP" altLang="en-US" dirty="0"/>
              <a:t>１</a:t>
            </a:r>
            <a:r>
              <a:rPr kumimoji="1" lang="ja-JP" altLang="en-US" dirty="0"/>
              <a:t>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問３１</a:t>
            </a:r>
          </a:p>
        </p:txBody>
      </p:sp>
      <p:sp>
        <p:nvSpPr>
          <p:cNvPr id="7" name="テキスト ボックス 6"/>
          <p:cNvSpPr txBox="1"/>
          <p:nvPr/>
        </p:nvSpPr>
        <p:spPr>
          <a:xfrm>
            <a:off x="683568" y="1109691"/>
            <a:ext cx="7920880" cy="1384995"/>
          </a:xfrm>
          <a:prstGeom prst="rect">
            <a:avLst/>
          </a:prstGeom>
          <a:noFill/>
        </p:spPr>
        <p:txBody>
          <a:bodyPr wrap="square" rtlCol="0">
            <a:spAutoFit/>
          </a:bodyPr>
          <a:lstStyle/>
          <a:p>
            <a:r>
              <a:rPr kumimoji="1" lang="ja-JP" altLang="en-US" sz="2800" dirty="0"/>
              <a:t>次の記述は、化学結合に関するものである。（　　）に当てはまる語句として正しいものを下から一つ選び、その番号を解答欄に記入しなさい。</a:t>
            </a:r>
          </a:p>
        </p:txBody>
      </p:sp>
      <p:sp>
        <p:nvSpPr>
          <p:cNvPr id="8" name="テキスト ボックス 7"/>
          <p:cNvSpPr txBox="1"/>
          <p:nvPr/>
        </p:nvSpPr>
        <p:spPr>
          <a:xfrm>
            <a:off x="1870796" y="3356992"/>
            <a:ext cx="2630848" cy="3046988"/>
          </a:xfrm>
          <a:prstGeom prst="rect">
            <a:avLst/>
          </a:prstGeom>
          <a:noFill/>
        </p:spPr>
        <p:txBody>
          <a:bodyPr wrap="none" rtlCol="0">
            <a:spAutoFit/>
          </a:bodyPr>
          <a:lstStyle/>
          <a:p>
            <a:r>
              <a:rPr kumimoji="1" lang="ja-JP" altLang="en-US" sz="4800" dirty="0">
                <a:latin typeface="+mn-ea"/>
                <a:ea typeface="+mn-ea"/>
              </a:rPr>
              <a:t>１　イオン</a:t>
            </a:r>
            <a:endParaRPr kumimoji="1" lang="en-US" altLang="ja-JP" sz="4800" dirty="0">
              <a:latin typeface="+mn-ea"/>
              <a:ea typeface="+mn-ea"/>
            </a:endParaRPr>
          </a:p>
          <a:p>
            <a:r>
              <a:rPr lang="ja-JP" altLang="en-US" sz="4800" dirty="0">
                <a:latin typeface="+mn-ea"/>
              </a:rPr>
              <a:t>２　水素</a:t>
            </a:r>
            <a:endParaRPr lang="en-US" altLang="ja-JP" sz="3600" dirty="0">
              <a:latin typeface="ＭＳ Ｐ明朝" pitchFamily="18" charset="-128"/>
              <a:ea typeface="ＭＳ Ｐ明朝" pitchFamily="18" charset="-128"/>
            </a:endParaRPr>
          </a:p>
          <a:p>
            <a:r>
              <a:rPr lang="ja-JP" altLang="en-US" sz="4800" dirty="0">
                <a:latin typeface="+mn-ea"/>
                <a:ea typeface="+mn-ea"/>
              </a:rPr>
              <a:t>３　金属</a:t>
            </a:r>
            <a:endParaRPr lang="en-US" altLang="ja-JP" sz="4800" dirty="0">
              <a:latin typeface="ＭＳ Ｐ明朝" pitchFamily="18" charset="-128"/>
              <a:ea typeface="ＭＳ Ｐ明朝" pitchFamily="18" charset="-128"/>
            </a:endParaRPr>
          </a:p>
          <a:p>
            <a:r>
              <a:rPr lang="ja-JP" altLang="en-US" sz="4800" dirty="0">
                <a:latin typeface="+mn-ea"/>
              </a:rPr>
              <a:t>４　共有</a:t>
            </a:r>
            <a:endParaRPr kumimoji="1" lang="ja-JP" altLang="en-US" sz="4800" dirty="0">
              <a:latin typeface="ＭＳ Ｐ明朝" pitchFamily="18" charset="-128"/>
              <a:ea typeface="ＭＳ Ｐ明朝" pitchFamily="18" charset="-128"/>
            </a:endParaRPr>
          </a:p>
        </p:txBody>
      </p:sp>
      <p:sp>
        <p:nvSpPr>
          <p:cNvPr id="9" name="正方形/長方形 8"/>
          <p:cNvSpPr/>
          <p:nvPr/>
        </p:nvSpPr>
        <p:spPr>
          <a:xfrm>
            <a:off x="1854909" y="4239043"/>
            <a:ext cx="2304256" cy="64144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835696" y="5661248"/>
            <a:ext cx="2304256" cy="64144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902438" y="2699144"/>
            <a:ext cx="7608173" cy="707886"/>
          </a:xfrm>
          <a:prstGeom prst="rect">
            <a:avLst/>
          </a:prstGeom>
          <a:noFill/>
        </p:spPr>
        <p:txBody>
          <a:bodyPr wrap="none" rtlCol="0">
            <a:spAutoFit/>
          </a:bodyPr>
          <a:lstStyle/>
          <a:p>
            <a:r>
              <a:rPr lang="ja-JP" altLang="en-US" sz="3200" dirty="0"/>
              <a:t>「</a:t>
            </a:r>
            <a:r>
              <a:rPr lang="en-US" altLang="ja-JP" sz="4000" b="1" dirty="0"/>
              <a:t>NH</a:t>
            </a:r>
            <a:r>
              <a:rPr lang="en-US" altLang="ja-JP" sz="2800" b="1" dirty="0"/>
              <a:t>3</a:t>
            </a:r>
            <a:r>
              <a:rPr lang="ja-JP" altLang="en-US" sz="3200" dirty="0" err="1"/>
              <a:t>は、（</a:t>
            </a:r>
            <a:r>
              <a:rPr lang="ja-JP" altLang="en-US" sz="3200" dirty="0"/>
              <a:t>　　）結合している物質である。」</a:t>
            </a:r>
            <a:endParaRPr kumimoji="1" lang="ja-JP" altLang="en-US" sz="3200" dirty="0"/>
          </a:p>
        </p:txBody>
      </p:sp>
    </p:spTree>
    <p:extLst>
      <p:ext uri="{BB962C8B-B14F-4D97-AF65-F5344CB8AC3E}">
        <p14:creationId xmlns:p14="http://schemas.microsoft.com/office/powerpoint/2010/main" val="27124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54</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平成２１年度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a:t>
            </a:r>
            <a:r>
              <a:rPr lang="ja-JP" altLang="en-US" dirty="0"/>
              <a:t>３２</a:t>
            </a:r>
            <a:endParaRPr kumimoji="1" lang="ja-JP" altLang="en-US" dirty="0"/>
          </a:p>
        </p:txBody>
      </p:sp>
      <p:sp>
        <p:nvSpPr>
          <p:cNvPr id="7" name="テキスト ボックス 6"/>
          <p:cNvSpPr txBox="1"/>
          <p:nvPr/>
        </p:nvSpPr>
        <p:spPr>
          <a:xfrm>
            <a:off x="636150" y="1123102"/>
            <a:ext cx="8075865" cy="830997"/>
          </a:xfrm>
          <a:prstGeom prst="rect">
            <a:avLst/>
          </a:prstGeom>
          <a:noFill/>
        </p:spPr>
        <p:txBody>
          <a:bodyPr wrap="square" rtlCol="0">
            <a:spAutoFit/>
          </a:bodyPr>
          <a:lstStyle/>
          <a:p>
            <a:r>
              <a:rPr kumimoji="1" lang="ja-JP" altLang="en-US" dirty="0"/>
              <a:t>次の記述の（　　）の中に当てはまる語句として、正しいものを下から一つ選び、その番号を解答欄に記入しなさい。</a:t>
            </a:r>
          </a:p>
        </p:txBody>
      </p:sp>
      <p:sp>
        <p:nvSpPr>
          <p:cNvPr id="8" name="テキスト ボックス 7"/>
          <p:cNvSpPr txBox="1"/>
          <p:nvPr/>
        </p:nvSpPr>
        <p:spPr>
          <a:xfrm>
            <a:off x="2339752" y="3933056"/>
            <a:ext cx="2983509" cy="2308324"/>
          </a:xfrm>
          <a:prstGeom prst="rect">
            <a:avLst/>
          </a:prstGeom>
          <a:noFill/>
        </p:spPr>
        <p:txBody>
          <a:bodyPr wrap="none" rtlCol="0">
            <a:spAutoFit/>
          </a:bodyPr>
          <a:lstStyle/>
          <a:p>
            <a:r>
              <a:rPr kumimoji="1" lang="ja-JP" altLang="en-US" sz="3600" b="1" dirty="0">
                <a:latin typeface="+mn-ea"/>
                <a:ea typeface="+mn-ea"/>
              </a:rPr>
              <a:t>１　乳化</a:t>
            </a:r>
            <a:endParaRPr kumimoji="1" lang="en-US" altLang="ja-JP" sz="3600" b="1" dirty="0">
              <a:latin typeface="+mn-ea"/>
              <a:ea typeface="+mn-ea"/>
            </a:endParaRPr>
          </a:p>
          <a:p>
            <a:r>
              <a:rPr lang="ja-JP" altLang="en-US" sz="3600" b="1" dirty="0">
                <a:latin typeface="+mn-ea"/>
                <a:ea typeface="+mn-ea"/>
              </a:rPr>
              <a:t>２　スルホン化</a:t>
            </a:r>
            <a:endParaRPr lang="en-US" altLang="ja-JP" sz="3600" b="1" dirty="0">
              <a:latin typeface="ＭＳ Ｐ明朝" pitchFamily="18" charset="-128"/>
              <a:ea typeface="ＭＳ Ｐ明朝" pitchFamily="18" charset="-128"/>
            </a:endParaRPr>
          </a:p>
          <a:p>
            <a:r>
              <a:rPr lang="ja-JP" altLang="en-US" sz="3600" b="1" dirty="0">
                <a:latin typeface="+mn-ea"/>
                <a:ea typeface="+mn-ea"/>
              </a:rPr>
              <a:t>３　エステル化</a:t>
            </a:r>
            <a:endParaRPr lang="en-US" altLang="ja-JP" sz="3600" b="1" dirty="0">
              <a:latin typeface="ＭＳ 明朝" pitchFamily="17" charset="-128"/>
              <a:ea typeface="ＭＳ 明朝" pitchFamily="17" charset="-128"/>
            </a:endParaRPr>
          </a:p>
          <a:p>
            <a:r>
              <a:rPr lang="ja-JP" altLang="en-US" sz="3600" b="1" dirty="0">
                <a:latin typeface="+mn-ea"/>
              </a:rPr>
              <a:t>４　ニトロ化</a:t>
            </a:r>
            <a:endParaRPr kumimoji="1" lang="ja-JP" altLang="en-US" sz="3600" b="1" dirty="0">
              <a:latin typeface="ＭＳ Ｐ明朝" pitchFamily="18" charset="-128"/>
              <a:ea typeface="ＭＳ Ｐ明朝" pitchFamily="18" charset="-128"/>
            </a:endParaRPr>
          </a:p>
        </p:txBody>
      </p:sp>
      <p:sp>
        <p:nvSpPr>
          <p:cNvPr id="9" name="テキスト ボックス 8"/>
          <p:cNvSpPr txBox="1"/>
          <p:nvPr/>
        </p:nvSpPr>
        <p:spPr>
          <a:xfrm>
            <a:off x="373866" y="2204864"/>
            <a:ext cx="8600431" cy="1384995"/>
          </a:xfrm>
          <a:prstGeom prst="rect">
            <a:avLst/>
          </a:prstGeom>
          <a:noFill/>
        </p:spPr>
        <p:txBody>
          <a:bodyPr wrap="none" rtlCol="0">
            <a:spAutoFit/>
          </a:bodyPr>
          <a:lstStyle/>
          <a:p>
            <a:r>
              <a:rPr kumimoji="1" lang="ja-JP" altLang="en-US" sz="2800" dirty="0"/>
              <a:t>「油脂は水と混じらないがセッケン水を加えると油脂は、</a:t>
            </a:r>
            <a:endParaRPr kumimoji="1" lang="en-US" altLang="ja-JP" sz="2800" dirty="0"/>
          </a:p>
          <a:p>
            <a:r>
              <a:rPr kumimoji="1" lang="ja-JP" altLang="en-US" sz="2800" dirty="0"/>
              <a:t>セッケンの疎水部分に囲まれ、細かい粒子になって水の</a:t>
            </a:r>
            <a:endParaRPr kumimoji="1" lang="en-US" altLang="ja-JP" sz="2800" dirty="0"/>
          </a:p>
          <a:p>
            <a:r>
              <a:rPr kumimoji="1" lang="ja-JP" altLang="en-US" sz="2800" dirty="0"/>
              <a:t>中へ分散する。セッケンのこの作用を（　　）作用という」</a:t>
            </a:r>
          </a:p>
        </p:txBody>
      </p:sp>
      <p:sp>
        <p:nvSpPr>
          <p:cNvPr id="10" name="正方形/長方形 9"/>
          <p:cNvSpPr/>
          <p:nvPr/>
        </p:nvSpPr>
        <p:spPr>
          <a:xfrm>
            <a:off x="2267744" y="4005064"/>
            <a:ext cx="2304256" cy="56943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016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55</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平成２１年度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問３３</a:t>
            </a:r>
          </a:p>
        </p:txBody>
      </p:sp>
      <p:sp>
        <p:nvSpPr>
          <p:cNvPr id="7" name="テキスト ボックス 6"/>
          <p:cNvSpPr txBox="1"/>
          <p:nvPr/>
        </p:nvSpPr>
        <p:spPr>
          <a:xfrm>
            <a:off x="636149" y="1196752"/>
            <a:ext cx="8075865" cy="830997"/>
          </a:xfrm>
          <a:prstGeom prst="rect">
            <a:avLst/>
          </a:prstGeom>
          <a:noFill/>
        </p:spPr>
        <p:txBody>
          <a:bodyPr wrap="square" rtlCol="0">
            <a:spAutoFit/>
          </a:bodyPr>
          <a:lstStyle/>
          <a:p>
            <a:r>
              <a:rPr kumimoji="1" lang="ja-JP" altLang="en-US" dirty="0"/>
              <a:t>次の記述の（　　）の中に当てはまる語句として、正しいものを下から一つ選び、その番号を解答欄に記入しなさい。</a:t>
            </a:r>
          </a:p>
        </p:txBody>
      </p:sp>
      <p:sp>
        <p:nvSpPr>
          <p:cNvPr id="8" name="テキスト ボックス 7"/>
          <p:cNvSpPr txBox="1"/>
          <p:nvPr/>
        </p:nvSpPr>
        <p:spPr>
          <a:xfrm>
            <a:off x="1835696" y="3501008"/>
            <a:ext cx="1394934" cy="2554545"/>
          </a:xfrm>
          <a:prstGeom prst="rect">
            <a:avLst/>
          </a:prstGeom>
          <a:noFill/>
        </p:spPr>
        <p:txBody>
          <a:bodyPr wrap="none" rtlCol="0">
            <a:spAutoFit/>
          </a:bodyPr>
          <a:lstStyle/>
          <a:p>
            <a:r>
              <a:rPr kumimoji="1" lang="ja-JP" altLang="en-US" sz="4000" b="1" dirty="0">
                <a:latin typeface="+mn-ea"/>
                <a:ea typeface="+mn-ea"/>
              </a:rPr>
              <a:t>１　赤</a:t>
            </a:r>
            <a:endParaRPr kumimoji="1" lang="en-US" altLang="ja-JP" sz="4000" b="1" dirty="0">
              <a:latin typeface="+mn-ea"/>
              <a:ea typeface="+mn-ea"/>
            </a:endParaRPr>
          </a:p>
          <a:p>
            <a:r>
              <a:rPr lang="ja-JP" altLang="en-US" sz="4000" b="1" dirty="0">
                <a:latin typeface="+mn-ea"/>
                <a:ea typeface="+mn-ea"/>
              </a:rPr>
              <a:t>２　緑</a:t>
            </a:r>
            <a:endParaRPr lang="en-US" altLang="ja-JP" sz="4000" b="1" dirty="0">
              <a:latin typeface="ＭＳ Ｐ明朝" pitchFamily="18" charset="-128"/>
              <a:ea typeface="ＭＳ Ｐ明朝" pitchFamily="18" charset="-128"/>
            </a:endParaRPr>
          </a:p>
          <a:p>
            <a:r>
              <a:rPr lang="ja-JP" altLang="en-US" sz="4000" b="1" dirty="0">
                <a:latin typeface="+mn-ea"/>
                <a:ea typeface="+mn-ea"/>
              </a:rPr>
              <a:t>３　黄</a:t>
            </a:r>
            <a:endParaRPr lang="en-US" altLang="ja-JP" sz="4000" b="1" dirty="0">
              <a:latin typeface="ＭＳ 明朝" pitchFamily="17" charset="-128"/>
              <a:ea typeface="ＭＳ 明朝" pitchFamily="17" charset="-128"/>
            </a:endParaRPr>
          </a:p>
          <a:p>
            <a:r>
              <a:rPr lang="ja-JP" altLang="en-US" sz="4000" b="1" dirty="0">
                <a:latin typeface="+mn-ea"/>
              </a:rPr>
              <a:t>４　黒</a:t>
            </a:r>
            <a:endParaRPr kumimoji="1" lang="ja-JP" altLang="en-US" sz="4000" b="1" dirty="0">
              <a:latin typeface="ＭＳ Ｐ明朝" pitchFamily="18" charset="-128"/>
              <a:ea typeface="ＭＳ Ｐ明朝" pitchFamily="18" charset="-128"/>
            </a:endParaRPr>
          </a:p>
        </p:txBody>
      </p:sp>
      <p:sp>
        <p:nvSpPr>
          <p:cNvPr id="9" name="テキスト ボックス 8"/>
          <p:cNvSpPr txBox="1"/>
          <p:nvPr/>
        </p:nvSpPr>
        <p:spPr>
          <a:xfrm>
            <a:off x="372047" y="2492896"/>
            <a:ext cx="8501045" cy="523220"/>
          </a:xfrm>
          <a:prstGeom prst="rect">
            <a:avLst/>
          </a:prstGeom>
          <a:noFill/>
        </p:spPr>
        <p:txBody>
          <a:bodyPr wrap="none" rtlCol="0">
            <a:spAutoFit/>
          </a:bodyPr>
          <a:lstStyle/>
          <a:p>
            <a:r>
              <a:rPr kumimoji="1" lang="ja-JP" altLang="en-US" sz="2800" dirty="0"/>
              <a:t>「クエン酸水溶液は青色リトマス紙（　　）色に変える。」</a:t>
            </a:r>
          </a:p>
        </p:txBody>
      </p:sp>
      <p:sp>
        <p:nvSpPr>
          <p:cNvPr id="10" name="正方形/長方形 9"/>
          <p:cNvSpPr/>
          <p:nvPr/>
        </p:nvSpPr>
        <p:spPr>
          <a:xfrm>
            <a:off x="1883509" y="3645024"/>
            <a:ext cx="1608371" cy="49742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016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56</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平成２１年度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問３４</a:t>
            </a:r>
          </a:p>
        </p:txBody>
      </p:sp>
      <p:sp>
        <p:nvSpPr>
          <p:cNvPr id="7" name="テキスト ボックス 6"/>
          <p:cNvSpPr txBox="1"/>
          <p:nvPr/>
        </p:nvSpPr>
        <p:spPr>
          <a:xfrm>
            <a:off x="611560" y="1412776"/>
            <a:ext cx="7920880" cy="1384995"/>
          </a:xfrm>
          <a:prstGeom prst="rect">
            <a:avLst/>
          </a:prstGeom>
          <a:noFill/>
        </p:spPr>
        <p:txBody>
          <a:bodyPr wrap="square" rtlCol="0">
            <a:spAutoFit/>
          </a:bodyPr>
          <a:lstStyle/>
          <a:p>
            <a:r>
              <a:rPr kumimoji="1" lang="ja-JP" altLang="en-US" sz="2800" dirty="0">
                <a:latin typeface="+mn-ea"/>
                <a:ea typeface="+mn-ea"/>
              </a:rPr>
              <a:t>次のうち、金属イオン化傾向の大きな順に並べたものを下から一つ選び、その番号を解答欄に記入しなさい。</a:t>
            </a:r>
          </a:p>
        </p:txBody>
      </p:sp>
      <p:sp>
        <p:nvSpPr>
          <p:cNvPr id="8" name="テキスト ボックス 7"/>
          <p:cNvSpPr txBox="1"/>
          <p:nvPr/>
        </p:nvSpPr>
        <p:spPr>
          <a:xfrm>
            <a:off x="1475656" y="3167623"/>
            <a:ext cx="4863832" cy="3416320"/>
          </a:xfrm>
          <a:prstGeom prst="rect">
            <a:avLst/>
          </a:prstGeom>
          <a:noFill/>
        </p:spPr>
        <p:txBody>
          <a:bodyPr wrap="none" rtlCol="0">
            <a:spAutoFit/>
          </a:bodyPr>
          <a:lstStyle/>
          <a:p>
            <a:pPr marL="742950" indent="-742950">
              <a:lnSpc>
                <a:spcPct val="150000"/>
              </a:lnSpc>
              <a:buAutoNum type="arabicDbPlain"/>
              <a:tabLst>
                <a:tab pos="630238" algn="l"/>
                <a:tab pos="1250950" algn="l"/>
                <a:tab pos="2417763" algn="l"/>
                <a:tab pos="3584575" algn="l"/>
                <a:tab pos="5286375" algn="l"/>
              </a:tabLst>
            </a:pPr>
            <a:r>
              <a:rPr kumimoji="1" lang="ja-JP" altLang="en-US" sz="3600" b="1" spc="-100" dirty="0">
                <a:latin typeface="ＭＳ Ｐ明朝" pitchFamily="18" charset="-128"/>
                <a:ea typeface="ＭＳ Ｐ明朝" pitchFamily="18" charset="-128"/>
              </a:rPr>
              <a:t>Ｋ</a:t>
            </a:r>
            <a:r>
              <a:rPr kumimoji="1" lang="en-US" altLang="ja-JP" sz="3600" b="1" spc="-100" dirty="0">
                <a:latin typeface="ＭＳ Ｐ明朝" pitchFamily="18" charset="-128"/>
                <a:ea typeface="ＭＳ Ｐ明朝" pitchFamily="18" charset="-128"/>
              </a:rPr>
              <a:t>	</a:t>
            </a:r>
            <a:r>
              <a:rPr kumimoji="1" lang="ja-JP" altLang="en-US" sz="3600" b="1" spc="-100" dirty="0">
                <a:latin typeface="ＭＳ Ｐ明朝" pitchFamily="18" charset="-128"/>
                <a:ea typeface="ＭＳ Ｐ明朝" pitchFamily="18" charset="-128"/>
              </a:rPr>
              <a:t>＞Ｎ</a:t>
            </a:r>
            <a:r>
              <a:rPr lang="ja-JP" altLang="en-US" sz="3600" b="1" spc="-100" dirty="0">
                <a:latin typeface="ＭＳ Ｐ明朝" pitchFamily="18" charset="-128"/>
                <a:ea typeface="ＭＳ Ｐ明朝" pitchFamily="18" charset="-128"/>
              </a:rPr>
              <a:t>ａ</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＞Ｚｎ</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＞Ｃ</a:t>
            </a:r>
            <a:r>
              <a:rPr lang="en-US" altLang="ja-JP" sz="3600" b="1" spc="-100" dirty="0">
                <a:latin typeface="ＭＳ Ｐ明朝" pitchFamily="18" charset="-128"/>
                <a:ea typeface="ＭＳ Ｐ明朝" pitchFamily="18" charset="-128"/>
              </a:rPr>
              <a:t>u</a:t>
            </a:r>
          </a:p>
          <a:p>
            <a:pPr>
              <a:lnSpc>
                <a:spcPct val="150000"/>
              </a:lnSpc>
              <a:tabLst>
                <a:tab pos="630238" algn="l"/>
                <a:tab pos="1250950" algn="l"/>
                <a:tab pos="2417763" algn="l"/>
                <a:tab pos="3584575" algn="l"/>
                <a:tab pos="5286375" algn="l"/>
              </a:tabLst>
            </a:pPr>
            <a:r>
              <a:rPr lang="ja-JP" altLang="en-US" sz="3600" b="1" spc="-100" dirty="0">
                <a:latin typeface="ＭＳ Ｐ明朝" pitchFamily="18" charset="-128"/>
                <a:ea typeface="ＭＳ Ｐ明朝" pitchFamily="18" charset="-128"/>
              </a:rPr>
              <a:t>２　</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Ｚｎ</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＞Ｃ</a:t>
            </a:r>
            <a:r>
              <a:rPr lang="en-US" altLang="ja-JP" sz="3600" b="1" spc="-100" dirty="0">
                <a:latin typeface="ＭＳ Ｐ明朝" pitchFamily="18" charset="-128"/>
                <a:ea typeface="ＭＳ Ｐ明朝" pitchFamily="18" charset="-128"/>
              </a:rPr>
              <a:t>u 	</a:t>
            </a:r>
            <a:r>
              <a:rPr lang="ja-JP" altLang="en-US" sz="3600" b="1" spc="-100" dirty="0">
                <a:latin typeface="ＭＳ Ｐ明朝" pitchFamily="18" charset="-128"/>
                <a:ea typeface="ＭＳ Ｐ明朝" pitchFamily="18" charset="-128"/>
              </a:rPr>
              <a:t>＞Ｎａ</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＞Ｋ</a:t>
            </a:r>
            <a:endParaRPr lang="en-US" altLang="ja-JP" sz="3600" b="1" spc="-100" dirty="0">
              <a:latin typeface="ＭＳ Ｐ明朝" pitchFamily="18" charset="-128"/>
              <a:ea typeface="ＭＳ Ｐ明朝" pitchFamily="18" charset="-128"/>
            </a:endParaRPr>
          </a:p>
          <a:p>
            <a:pPr marL="742950" indent="-742950">
              <a:lnSpc>
                <a:spcPct val="150000"/>
              </a:lnSpc>
              <a:buAutoNum type="arabicDbPlain" startAt="3"/>
              <a:tabLst>
                <a:tab pos="630238" algn="l"/>
                <a:tab pos="1250950" algn="l"/>
                <a:tab pos="2417763" algn="l"/>
                <a:tab pos="3584575" algn="l"/>
                <a:tab pos="5286375" algn="l"/>
              </a:tabLst>
            </a:pPr>
            <a:r>
              <a:rPr lang="ja-JP" altLang="en-US" sz="3600" b="1" spc="-100" dirty="0">
                <a:latin typeface="ＭＳ Ｐ明朝" pitchFamily="18" charset="-128"/>
                <a:ea typeface="ＭＳ Ｐ明朝" pitchFamily="18" charset="-128"/>
              </a:rPr>
              <a:t>Ｋ</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＞Ｃ</a:t>
            </a:r>
            <a:r>
              <a:rPr lang="en-US" altLang="ja-JP" sz="3600" b="1" spc="-100" dirty="0">
                <a:latin typeface="ＭＳ Ｐ明朝" pitchFamily="18" charset="-128"/>
                <a:ea typeface="ＭＳ Ｐ明朝" pitchFamily="18" charset="-128"/>
              </a:rPr>
              <a:t>u 	</a:t>
            </a:r>
            <a:r>
              <a:rPr lang="ja-JP" altLang="en-US" sz="3600" b="1" spc="-100" dirty="0">
                <a:latin typeface="ＭＳ Ｐ明朝" pitchFamily="18" charset="-128"/>
                <a:ea typeface="ＭＳ Ｐ明朝" pitchFamily="18" charset="-128"/>
              </a:rPr>
              <a:t>＞Ｚｎ</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＞Ｎａ</a:t>
            </a:r>
            <a:endParaRPr lang="en-US" altLang="ja-JP" sz="3600" b="1" spc="-100" dirty="0">
              <a:latin typeface="ＭＳ Ｐ明朝" pitchFamily="18" charset="-128"/>
              <a:ea typeface="ＭＳ Ｐ明朝" pitchFamily="18" charset="-128"/>
            </a:endParaRPr>
          </a:p>
          <a:p>
            <a:pPr marL="742950" indent="-742950">
              <a:lnSpc>
                <a:spcPct val="150000"/>
              </a:lnSpc>
              <a:buAutoNum type="arabicDbPlain" startAt="3"/>
              <a:tabLst>
                <a:tab pos="630238" algn="l"/>
                <a:tab pos="1250950" algn="l"/>
                <a:tab pos="2417763" algn="l"/>
                <a:tab pos="3584575" algn="l"/>
                <a:tab pos="5286375" algn="l"/>
              </a:tabLst>
            </a:pPr>
            <a:r>
              <a:rPr lang="ja-JP" altLang="en-US" sz="3600" b="1" spc="-100" dirty="0">
                <a:latin typeface="ＭＳ Ｐ明朝" pitchFamily="18" charset="-128"/>
                <a:ea typeface="ＭＳ Ｐ明朝" pitchFamily="18" charset="-128"/>
              </a:rPr>
              <a:t>Ｎ</a:t>
            </a:r>
            <a:r>
              <a:rPr lang="en-US" altLang="ja-JP" sz="3600" b="1" spc="-100" dirty="0">
                <a:latin typeface="ＭＳ Ｐ明朝" pitchFamily="18" charset="-128"/>
                <a:ea typeface="ＭＳ Ｐ明朝" pitchFamily="18" charset="-128"/>
              </a:rPr>
              <a:t>a</a:t>
            </a:r>
            <a:r>
              <a:rPr lang="ja-JP" altLang="en-US" sz="3600" b="1" spc="-100" dirty="0">
                <a:latin typeface="ＭＳ Ｐ明朝" pitchFamily="18" charset="-128"/>
                <a:ea typeface="ＭＳ Ｐ明朝" pitchFamily="18" charset="-128"/>
              </a:rPr>
              <a:t>＞Ｋ</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＞Ｃ</a:t>
            </a:r>
            <a:r>
              <a:rPr lang="en-US" altLang="ja-JP" sz="3600" b="1" spc="-100" dirty="0">
                <a:latin typeface="ＭＳ Ｐ明朝" pitchFamily="18" charset="-128"/>
                <a:ea typeface="ＭＳ Ｐ明朝" pitchFamily="18" charset="-128"/>
              </a:rPr>
              <a:t>u 	</a:t>
            </a:r>
            <a:r>
              <a:rPr lang="ja-JP" altLang="en-US" sz="3600" b="1" spc="-100" dirty="0">
                <a:latin typeface="ＭＳ Ｐ明朝" pitchFamily="18" charset="-128"/>
                <a:ea typeface="ＭＳ Ｐ明朝" pitchFamily="18" charset="-128"/>
              </a:rPr>
              <a:t>＞Ｚｎ</a:t>
            </a:r>
            <a:endParaRPr lang="en-US" altLang="ja-JP" sz="3600" b="1" spc="-100" dirty="0">
              <a:latin typeface="ＭＳ Ｐ明朝" pitchFamily="18" charset="-128"/>
              <a:ea typeface="ＭＳ Ｐ明朝" pitchFamily="18" charset="-128"/>
            </a:endParaRPr>
          </a:p>
        </p:txBody>
      </p:sp>
      <p:sp>
        <p:nvSpPr>
          <p:cNvPr id="9" name="正方形/長方形 8"/>
          <p:cNvSpPr/>
          <p:nvPr/>
        </p:nvSpPr>
        <p:spPr>
          <a:xfrm>
            <a:off x="1475656" y="3356992"/>
            <a:ext cx="5040560" cy="64144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7193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57</a:t>
            </a:fld>
            <a:endParaRPr lang="en-US" altLang="ja-JP"/>
          </a:p>
        </p:txBody>
      </p:sp>
      <p:sp>
        <p:nvSpPr>
          <p:cNvPr id="4" name="テキスト ボックス 3"/>
          <p:cNvSpPr txBox="1"/>
          <p:nvPr/>
        </p:nvSpPr>
        <p:spPr>
          <a:xfrm>
            <a:off x="827584" y="188640"/>
            <a:ext cx="2837636" cy="461665"/>
          </a:xfrm>
          <a:prstGeom prst="rect">
            <a:avLst/>
          </a:prstGeom>
          <a:noFill/>
        </p:spPr>
        <p:txBody>
          <a:bodyPr wrap="none" rtlCol="0">
            <a:spAutoFit/>
          </a:bodyPr>
          <a:lstStyle/>
          <a:p>
            <a:r>
              <a:rPr kumimoji="1" lang="ja-JP" altLang="en-US" b="1" dirty="0"/>
              <a:t>金属のイオン化傾向</a:t>
            </a:r>
          </a:p>
        </p:txBody>
      </p:sp>
      <p:sp>
        <p:nvSpPr>
          <p:cNvPr id="5" name="テキスト ボックス 4"/>
          <p:cNvSpPr txBox="1"/>
          <p:nvPr/>
        </p:nvSpPr>
        <p:spPr>
          <a:xfrm>
            <a:off x="824561" y="692696"/>
            <a:ext cx="7712368" cy="830997"/>
          </a:xfrm>
          <a:prstGeom prst="rect">
            <a:avLst/>
          </a:prstGeom>
          <a:noFill/>
        </p:spPr>
        <p:txBody>
          <a:bodyPr wrap="none" rtlCol="0">
            <a:spAutoFit/>
          </a:bodyPr>
          <a:lstStyle/>
          <a:p>
            <a:r>
              <a:rPr kumimoji="1" lang="ja-JP" altLang="en-US" dirty="0"/>
              <a:t>いろんな金属単体を、そのイオンを含む溶液に浸したとき</a:t>
            </a:r>
            <a:r>
              <a:rPr lang="ja-JP" altLang="en-US" dirty="0"/>
              <a:t>、</a:t>
            </a:r>
            <a:endParaRPr lang="en-US" altLang="ja-JP" dirty="0"/>
          </a:p>
          <a:p>
            <a:r>
              <a:rPr kumimoji="1" lang="ja-JP" altLang="en-US" dirty="0"/>
              <a:t>金属はイオンとなって溶液中に入る傾向を持つ。</a:t>
            </a:r>
            <a:endParaRPr kumimoji="1" lang="en-US" altLang="ja-JP" dirty="0"/>
          </a:p>
        </p:txBody>
      </p:sp>
      <p:sp>
        <p:nvSpPr>
          <p:cNvPr id="6" name="テキスト ボックス 5"/>
          <p:cNvSpPr txBox="1"/>
          <p:nvPr/>
        </p:nvSpPr>
        <p:spPr>
          <a:xfrm>
            <a:off x="827584" y="3914277"/>
            <a:ext cx="1606530" cy="461665"/>
          </a:xfrm>
          <a:prstGeom prst="rect">
            <a:avLst/>
          </a:prstGeom>
          <a:noFill/>
        </p:spPr>
        <p:txBody>
          <a:bodyPr wrap="none" rtlCol="0">
            <a:spAutoFit/>
          </a:bodyPr>
          <a:lstStyle/>
          <a:p>
            <a:r>
              <a:rPr kumimoji="1" lang="ja-JP" altLang="en-US" dirty="0">
                <a:solidFill>
                  <a:srgbClr val="FF0000"/>
                </a:solidFill>
              </a:rPr>
              <a:t>イオン化列</a:t>
            </a:r>
          </a:p>
        </p:txBody>
      </p:sp>
      <p:sp>
        <p:nvSpPr>
          <p:cNvPr id="7" name="テキスト ボックス 6"/>
          <p:cNvSpPr txBox="1"/>
          <p:nvPr/>
        </p:nvSpPr>
        <p:spPr>
          <a:xfrm>
            <a:off x="1043608" y="4716433"/>
            <a:ext cx="7314823" cy="584775"/>
          </a:xfrm>
          <a:prstGeom prst="rect">
            <a:avLst/>
          </a:prstGeom>
          <a:noFill/>
        </p:spPr>
        <p:txBody>
          <a:bodyPr wrap="none" rtlCol="0">
            <a:spAutoFit/>
          </a:bodyPr>
          <a:lstStyle/>
          <a:p>
            <a:r>
              <a:rPr kumimoji="1" lang="ja-JP" altLang="en-US" sz="3200" dirty="0">
                <a:solidFill>
                  <a:srgbClr val="FF0000"/>
                </a:solidFill>
              </a:rPr>
              <a:t>Ｋ＞Ｃａ＞Ｎａ＞Ｍｇ＞Ａｌ＞Ｚｎ＞Ｆｅ＞Ｎｉ＞</a:t>
            </a:r>
            <a:endParaRPr kumimoji="1" lang="en-US" altLang="ja-JP" dirty="0">
              <a:solidFill>
                <a:srgbClr val="FF0000"/>
              </a:solidFill>
            </a:endParaRPr>
          </a:p>
        </p:txBody>
      </p:sp>
      <p:sp>
        <p:nvSpPr>
          <p:cNvPr id="8" name="テキスト ボックス 7"/>
          <p:cNvSpPr txBox="1"/>
          <p:nvPr/>
        </p:nvSpPr>
        <p:spPr>
          <a:xfrm>
            <a:off x="1043608" y="5868561"/>
            <a:ext cx="7782900" cy="584775"/>
          </a:xfrm>
          <a:prstGeom prst="rect">
            <a:avLst/>
          </a:prstGeom>
          <a:noFill/>
        </p:spPr>
        <p:txBody>
          <a:bodyPr wrap="none" rtlCol="0">
            <a:spAutoFit/>
          </a:bodyPr>
          <a:lstStyle/>
          <a:p>
            <a:r>
              <a:rPr kumimoji="1" lang="ja-JP" altLang="en-US" sz="3200" dirty="0">
                <a:solidFill>
                  <a:srgbClr val="FF0000"/>
                </a:solidFill>
              </a:rPr>
              <a:t>Ｓｎ＞Ｐｂ＞（Ｈ</a:t>
            </a:r>
            <a:r>
              <a:rPr kumimoji="1" lang="ja-JP" altLang="en-US" sz="2000" dirty="0">
                <a:solidFill>
                  <a:srgbClr val="FF0000"/>
                </a:solidFill>
              </a:rPr>
              <a:t>２</a:t>
            </a:r>
            <a:r>
              <a:rPr kumimoji="1" lang="ja-JP" altLang="en-US" sz="3200" dirty="0">
                <a:solidFill>
                  <a:srgbClr val="FF0000"/>
                </a:solidFill>
              </a:rPr>
              <a:t>）＞Ｃｕ＞Ｈｇ＞Ａｇ＞Ｐｔ＞Ａｕ</a:t>
            </a:r>
          </a:p>
        </p:txBody>
      </p:sp>
      <p:sp>
        <p:nvSpPr>
          <p:cNvPr id="9" name="テキスト ボックス 8"/>
          <p:cNvSpPr txBox="1"/>
          <p:nvPr/>
        </p:nvSpPr>
        <p:spPr>
          <a:xfrm>
            <a:off x="1077558" y="4335487"/>
            <a:ext cx="6771405" cy="461665"/>
          </a:xfrm>
          <a:prstGeom prst="rect">
            <a:avLst/>
          </a:prstGeom>
          <a:noFill/>
        </p:spPr>
        <p:txBody>
          <a:bodyPr wrap="none" rtlCol="0">
            <a:spAutoFit/>
          </a:bodyPr>
          <a:lstStyle/>
          <a:p>
            <a:r>
              <a:rPr kumimoji="1" lang="ja-JP" altLang="en-US" dirty="0"/>
              <a:t>かそう か　　　な　　　ま　　　　あ　　あ　　　て　　　に</a:t>
            </a:r>
          </a:p>
        </p:txBody>
      </p:sp>
      <p:sp>
        <p:nvSpPr>
          <p:cNvPr id="10" name="テキスト ボックス 9"/>
          <p:cNvSpPr txBox="1"/>
          <p:nvPr/>
        </p:nvSpPr>
        <p:spPr>
          <a:xfrm>
            <a:off x="1187624" y="5559623"/>
            <a:ext cx="7510389" cy="461665"/>
          </a:xfrm>
          <a:prstGeom prst="rect">
            <a:avLst/>
          </a:prstGeom>
          <a:noFill/>
        </p:spPr>
        <p:txBody>
          <a:bodyPr wrap="none" rtlCol="0">
            <a:spAutoFit/>
          </a:bodyPr>
          <a:lstStyle/>
          <a:p>
            <a:r>
              <a:rPr kumimoji="1" lang="ja-JP" altLang="en-US" dirty="0"/>
              <a:t>す　　　な　　　　　ひ　　　　ど　　　す　　　ぎ　　しゃっ　きん</a:t>
            </a:r>
          </a:p>
        </p:txBody>
      </p:sp>
      <p:sp>
        <p:nvSpPr>
          <p:cNvPr id="11" name="テキスト ボックス 10"/>
          <p:cNvSpPr txBox="1"/>
          <p:nvPr/>
        </p:nvSpPr>
        <p:spPr>
          <a:xfrm>
            <a:off x="899592" y="2463279"/>
            <a:ext cx="1914307" cy="461665"/>
          </a:xfrm>
          <a:prstGeom prst="rect">
            <a:avLst/>
          </a:prstGeom>
          <a:noFill/>
        </p:spPr>
        <p:txBody>
          <a:bodyPr wrap="none" rtlCol="0">
            <a:spAutoFit/>
          </a:bodyPr>
          <a:lstStyle/>
          <a:p>
            <a:r>
              <a:rPr kumimoji="1" lang="ja-JP" altLang="en-US" dirty="0"/>
              <a:t>イオン化傾向</a:t>
            </a:r>
          </a:p>
        </p:txBody>
      </p:sp>
      <p:sp>
        <p:nvSpPr>
          <p:cNvPr id="12" name="テキスト ボックス 11"/>
          <p:cNvSpPr txBox="1"/>
          <p:nvPr/>
        </p:nvSpPr>
        <p:spPr>
          <a:xfrm>
            <a:off x="3344619" y="1988840"/>
            <a:ext cx="1659429" cy="461665"/>
          </a:xfrm>
          <a:prstGeom prst="rect">
            <a:avLst/>
          </a:prstGeom>
          <a:noFill/>
        </p:spPr>
        <p:txBody>
          <a:bodyPr wrap="none" rtlCol="0">
            <a:spAutoFit/>
          </a:bodyPr>
          <a:lstStyle/>
          <a:p>
            <a:r>
              <a:rPr kumimoji="1" lang="ja-JP" altLang="en-US" dirty="0"/>
              <a:t>大きい金属</a:t>
            </a:r>
          </a:p>
        </p:txBody>
      </p:sp>
      <p:sp>
        <p:nvSpPr>
          <p:cNvPr id="13" name="テキスト ボックス 12"/>
          <p:cNvSpPr txBox="1"/>
          <p:nvPr/>
        </p:nvSpPr>
        <p:spPr>
          <a:xfrm>
            <a:off x="5292080" y="1844824"/>
            <a:ext cx="2991525" cy="830997"/>
          </a:xfrm>
          <a:prstGeom prst="rect">
            <a:avLst/>
          </a:prstGeom>
          <a:noFill/>
        </p:spPr>
        <p:txBody>
          <a:bodyPr wrap="none" rtlCol="0">
            <a:spAutoFit/>
          </a:bodyPr>
          <a:lstStyle/>
          <a:p>
            <a:r>
              <a:rPr kumimoji="1" lang="ja-JP" altLang="en-US" dirty="0"/>
              <a:t>陽イオンになりやすい</a:t>
            </a:r>
            <a:endParaRPr kumimoji="1" lang="en-US" altLang="ja-JP" dirty="0"/>
          </a:p>
          <a:p>
            <a:r>
              <a:rPr lang="ja-JP" altLang="en-US" dirty="0"/>
              <a:t>溶け出しやすい</a:t>
            </a:r>
            <a:endParaRPr kumimoji="1" lang="ja-JP" altLang="en-US" dirty="0"/>
          </a:p>
        </p:txBody>
      </p:sp>
      <p:sp>
        <p:nvSpPr>
          <p:cNvPr id="14" name="テキスト ボックス 13"/>
          <p:cNvSpPr txBox="1"/>
          <p:nvPr/>
        </p:nvSpPr>
        <p:spPr>
          <a:xfrm>
            <a:off x="5292080" y="2852936"/>
            <a:ext cx="2858475" cy="830997"/>
          </a:xfrm>
          <a:prstGeom prst="rect">
            <a:avLst/>
          </a:prstGeom>
          <a:noFill/>
        </p:spPr>
        <p:txBody>
          <a:bodyPr wrap="none" rtlCol="0">
            <a:spAutoFit/>
          </a:bodyPr>
          <a:lstStyle/>
          <a:p>
            <a:r>
              <a:rPr kumimoji="1" lang="ja-JP" altLang="en-US" dirty="0"/>
              <a:t>陽イオンになりにくい</a:t>
            </a:r>
            <a:endParaRPr kumimoji="1" lang="en-US" altLang="ja-JP" dirty="0"/>
          </a:p>
          <a:p>
            <a:r>
              <a:rPr lang="ja-JP" altLang="en-US" dirty="0"/>
              <a:t>析出しやすい</a:t>
            </a:r>
            <a:endParaRPr kumimoji="1" lang="ja-JP" altLang="en-US" dirty="0"/>
          </a:p>
        </p:txBody>
      </p:sp>
      <p:sp>
        <p:nvSpPr>
          <p:cNvPr id="15" name="テキスト ボックス 14"/>
          <p:cNvSpPr txBox="1"/>
          <p:nvPr/>
        </p:nvSpPr>
        <p:spPr>
          <a:xfrm>
            <a:off x="3347864" y="2996952"/>
            <a:ext cx="1635384" cy="461665"/>
          </a:xfrm>
          <a:prstGeom prst="rect">
            <a:avLst/>
          </a:prstGeom>
          <a:noFill/>
        </p:spPr>
        <p:txBody>
          <a:bodyPr wrap="none" rtlCol="0">
            <a:spAutoFit/>
          </a:bodyPr>
          <a:lstStyle/>
          <a:p>
            <a:r>
              <a:rPr kumimoji="1" lang="ja-JP" altLang="en-US" dirty="0"/>
              <a:t>小さい金属</a:t>
            </a:r>
          </a:p>
        </p:txBody>
      </p:sp>
      <p:sp>
        <p:nvSpPr>
          <p:cNvPr id="16" name="左中かっこ 15"/>
          <p:cNvSpPr/>
          <p:nvPr/>
        </p:nvSpPr>
        <p:spPr>
          <a:xfrm>
            <a:off x="2987824" y="2219672"/>
            <a:ext cx="216024" cy="105050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左中かっこ 17"/>
          <p:cNvSpPr/>
          <p:nvPr/>
        </p:nvSpPr>
        <p:spPr>
          <a:xfrm>
            <a:off x="5067384" y="1844824"/>
            <a:ext cx="216024" cy="82780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左中かっこ 18"/>
          <p:cNvSpPr/>
          <p:nvPr/>
        </p:nvSpPr>
        <p:spPr>
          <a:xfrm>
            <a:off x="5076056" y="2817218"/>
            <a:ext cx="216024" cy="82780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8779280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58</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平成２１年度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問３５</a:t>
            </a:r>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kumimoji="1" lang="ja-JP" altLang="en-US" sz="3200" dirty="0"/>
              <a:t>次の物質のうち、炎色反応で青緑色を示すものとして、正しいものを下から一つ選び、その番号を解答欄に記入しなさい。</a:t>
            </a:r>
          </a:p>
        </p:txBody>
      </p:sp>
      <p:sp>
        <p:nvSpPr>
          <p:cNvPr id="8" name="テキスト ボックス 7"/>
          <p:cNvSpPr txBox="1"/>
          <p:nvPr/>
        </p:nvSpPr>
        <p:spPr>
          <a:xfrm>
            <a:off x="1475656" y="3212976"/>
            <a:ext cx="4815742" cy="2554545"/>
          </a:xfrm>
          <a:prstGeom prst="rect">
            <a:avLst/>
          </a:prstGeom>
          <a:noFill/>
        </p:spPr>
        <p:txBody>
          <a:bodyPr wrap="none" rtlCol="0">
            <a:spAutoFit/>
          </a:bodyPr>
          <a:lstStyle/>
          <a:p>
            <a:r>
              <a:rPr kumimoji="1" lang="ja-JP" altLang="en-US" sz="4000" b="1" dirty="0">
                <a:latin typeface="+mn-ea"/>
                <a:ea typeface="+mn-ea"/>
              </a:rPr>
              <a:t>１　水酸化カルシウム</a:t>
            </a:r>
            <a:endParaRPr kumimoji="1" lang="en-US" altLang="ja-JP" sz="4000" b="1" dirty="0">
              <a:latin typeface="ＭＳ Ｐ明朝" pitchFamily="18" charset="-128"/>
              <a:ea typeface="ＭＳ Ｐ明朝" pitchFamily="18" charset="-128"/>
            </a:endParaRPr>
          </a:p>
          <a:p>
            <a:r>
              <a:rPr lang="ja-JP" altLang="en-US" sz="4000" b="1" dirty="0">
                <a:latin typeface="+mn-ea"/>
                <a:ea typeface="+mn-ea"/>
              </a:rPr>
              <a:t>２　炭酸ナトリウム</a:t>
            </a:r>
            <a:endParaRPr lang="en-US" altLang="ja-JP" sz="4000" b="1" dirty="0">
              <a:latin typeface="ＭＳ Ｐ明朝" pitchFamily="18" charset="-128"/>
              <a:ea typeface="ＭＳ Ｐ明朝" pitchFamily="18" charset="-128"/>
            </a:endParaRPr>
          </a:p>
          <a:p>
            <a:r>
              <a:rPr lang="ja-JP" altLang="en-US" sz="4000" b="1" dirty="0">
                <a:latin typeface="+mn-ea"/>
                <a:ea typeface="+mn-ea"/>
              </a:rPr>
              <a:t>３　硫酸銅</a:t>
            </a:r>
            <a:endParaRPr lang="en-US" altLang="ja-JP" sz="4000" b="1" dirty="0">
              <a:latin typeface="ＭＳ 明朝" pitchFamily="17" charset="-128"/>
              <a:ea typeface="ＭＳ 明朝" pitchFamily="17" charset="-128"/>
            </a:endParaRPr>
          </a:p>
          <a:p>
            <a:r>
              <a:rPr lang="ja-JP" altLang="en-US" sz="4000" b="1" dirty="0">
                <a:latin typeface="+mn-ea"/>
              </a:rPr>
              <a:t>４　塩化リチウム</a:t>
            </a:r>
            <a:endParaRPr kumimoji="1" lang="ja-JP" altLang="en-US" sz="4000" b="1" dirty="0">
              <a:latin typeface="ＭＳ Ｐ明朝" pitchFamily="18" charset="-128"/>
              <a:ea typeface="ＭＳ Ｐ明朝" pitchFamily="18" charset="-128"/>
            </a:endParaRPr>
          </a:p>
        </p:txBody>
      </p:sp>
      <p:sp>
        <p:nvSpPr>
          <p:cNvPr id="9" name="正方形/長方形 8"/>
          <p:cNvSpPr/>
          <p:nvPr/>
        </p:nvSpPr>
        <p:spPr>
          <a:xfrm>
            <a:off x="1475656" y="4559765"/>
            <a:ext cx="266429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179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59</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平成２１年度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問３６</a:t>
            </a:r>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kumimoji="1" lang="ja-JP" altLang="en-US" sz="3200" dirty="0"/>
              <a:t>次に示す金属イオンを含む水溶液のうち、希塩酸を加えると沈殿を生じるものを下から一つ選び、その番号を解答欄に記入しなさい。</a:t>
            </a:r>
          </a:p>
        </p:txBody>
      </p:sp>
      <p:sp>
        <p:nvSpPr>
          <p:cNvPr id="8" name="テキスト ボックス 7"/>
          <p:cNvSpPr txBox="1"/>
          <p:nvPr/>
        </p:nvSpPr>
        <p:spPr>
          <a:xfrm>
            <a:off x="1475656" y="3212976"/>
            <a:ext cx="1840568" cy="2554545"/>
          </a:xfrm>
          <a:prstGeom prst="rect">
            <a:avLst/>
          </a:prstGeom>
          <a:noFill/>
        </p:spPr>
        <p:txBody>
          <a:bodyPr wrap="none" rtlCol="0">
            <a:spAutoFit/>
          </a:bodyPr>
          <a:lstStyle/>
          <a:p>
            <a:r>
              <a:rPr kumimoji="1" lang="ja-JP" altLang="en-US" sz="4000" dirty="0">
                <a:latin typeface="+mn-ea"/>
                <a:ea typeface="+mn-ea"/>
              </a:rPr>
              <a:t>１　</a:t>
            </a:r>
            <a:r>
              <a:rPr kumimoji="1" lang="ja-JP" altLang="en-US" sz="4000" b="1" dirty="0">
                <a:latin typeface="ＭＳ Ｐ明朝" pitchFamily="18" charset="-128"/>
                <a:ea typeface="ＭＳ Ｐ明朝" pitchFamily="18" charset="-128"/>
              </a:rPr>
              <a:t>Ｐ</a:t>
            </a:r>
            <a:r>
              <a:rPr kumimoji="1" lang="en-US" altLang="ja-JP" sz="4000" b="1" dirty="0">
                <a:latin typeface="ＭＳ Ｐ明朝" pitchFamily="18" charset="-128"/>
                <a:ea typeface="ＭＳ Ｐ明朝" pitchFamily="18" charset="-128"/>
              </a:rPr>
              <a:t>b</a:t>
            </a:r>
            <a:r>
              <a:rPr kumimoji="1" lang="en-US" altLang="ja-JP" sz="4000" b="1" baseline="30000" dirty="0">
                <a:latin typeface="ＭＳ Ｐ明朝" pitchFamily="18" charset="-128"/>
                <a:ea typeface="ＭＳ Ｐ明朝" pitchFamily="18" charset="-128"/>
              </a:rPr>
              <a:t>2+</a:t>
            </a:r>
          </a:p>
          <a:p>
            <a:r>
              <a:rPr lang="ja-JP" altLang="en-US" sz="4000" dirty="0">
                <a:latin typeface="+mn-ea"/>
                <a:ea typeface="+mn-ea"/>
              </a:rPr>
              <a:t>２　</a:t>
            </a:r>
            <a:r>
              <a:rPr lang="en-US" altLang="ja-JP" sz="4000" b="1" dirty="0">
                <a:latin typeface="ＭＳ Ｐ明朝" pitchFamily="18" charset="-128"/>
                <a:ea typeface="ＭＳ Ｐ明朝" pitchFamily="18" charset="-128"/>
              </a:rPr>
              <a:t>Cu</a:t>
            </a:r>
            <a:r>
              <a:rPr lang="en-US" altLang="ja-JP" sz="4000" b="1" baseline="30000" dirty="0">
                <a:latin typeface="ＭＳ Ｐ明朝" pitchFamily="18" charset="-128"/>
                <a:ea typeface="ＭＳ Ｐ明朝" pitchFamily="18" charset="-128"/>
              </a:rPr>
              <a:t>2+</a:t>
            </a:r>
          </a:p>
          <a:p>
            <a:r>
              <a:rPr lang="ja-JP" altLang="en-US" sz="4000" dirty="0">
                <a:latin typeface="+mn-ea"/>
                <a:ea typeface="+mn-ea"/>
              </a:rPr>
              <a:t>３　</a:t>
            </a:r>
            <a:r>
              <a:rPr lang="en-US" altLang="ja-JP" sz="4000" b="1" dirty="0">
                <a:latin typeface="ＭＳ Ｐ明朝" pitchFamily="18" charset="-128"/>
                <a:ea typeface="ＭＳ Ｐ明朝" pitchFamily="18" charset="-128"/>
              </a:rPr>
              <a:t>Zn</a:t>
            </a:r>
            <a:r>
              <a:rPr lang="en-US" altLang="ja-JP" sz="4000" b="1" baseline="30000" dirty="0">
                <a:latin typeface="ＭＳ Ｐ明朝" pitchFamily="18" charset="-128"/>
                <a:ea typeface="ＭＳ Ｐ明朝" pitchFamily="18" charset="-128"/>
              </a:rPr>
              <a:t>2+</a:t>
            </a:r>
          </a:p>
          <a:p>
            <a:r>
              <a:rPr lang="ja-JP" altLang="en-US" sz="4000" dirty="0">
                <a:latin typeface="+mn-ea"/>
              </a:rPr>
              <a:t>４　</a:t>
            </a:r>
            <a:r>
              <a:rPr lang="en-US" altLang="ja-JP" sz="4000" b="1" dirty="0">
                <a:latin typeface="ＭＳ Ｐ明朝" pitchFamily="18" charset="-128"/>
                <a:ea typeface="ＭＳ Ｐ明朝" pitchFamily="18" charset="-128"/>
              </a:rPr>
              <a:t>Ca</a:t>
            </a:r>
            <a:r>
              <a:rPr lang="en-US" altLang="ja-JP" sz="4000" b="1" baseline="30000" dirty="0">
                <a:latin typeface="ＭＳ Ｐ明朝" pitchFamily="18" charset="-128"/>
                <a:ea typeface="ＭＳ Ｐ明朝" pitchFamily="18" charset="-128"/>
              </a:rPr>
              <a:t>2+</a:t>
            </a:r>
          </a:p>
        </p:txBody>
      </p:sp>
      <p:sp>
        <p:nvSpPr>
          <p:cNvPr id="9" name="正方形/長方形 8"/>
          <p:cNvSpPr/>
          <p:nvPr/>
        </p:nvSpPr>
        <p:spPr>
          <a:xfrm>
            <a:off x="1501810" y="3356992"/>
            <a:ext cx="266429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490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6</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平成１９年度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問２８</a:t>
            </a:r>
          </a:p>
        </p:txBody>
      </p:sp>
      <p:sp>
        <p:nvSpPr>
          <p:cNvPr id="7" name="テキスト ボックス 6"/>
          <p:cNvSpPr txBox="1"/>
          <p:nvPr/>
        </p:nvSpPr>
        <p:spPr>
          <a:xfrm>
            <a:off x="611560" y="1412776"/>
            <a:ext cx="7920880" cy="1569660"/>
          </a:xfrm>
          <a:prstGeom prst="rect">
            <a:avLst/>
          </a:prstGeom>
          <a:noFill/>
        </p:spPr>
        <p:txBody>
          <a:bodyPr wrap="square" rtlCol="0">
            <a:spAutoFit/>
          </a:bodyPr>
          <a:lstStyle/>
          <a:p>
            <a:r>
              <a:rPr kumimoji="1" lang="ja-JP" altLang="en-US" sz="3200" dirty="0"/>
              <a:t>次の化合物のうち、ハロゲン元素を含まないものを下から一つ選び、その番号を回答欄に記入しなさい。</a:t>
            </a:r>
          </a:p>
        </p:txBody>
      </p:sp>
      <p:sp>
        <p:nvSpPr>
          <p:cNvPr id="8" name="テキスト ボックス 7"/>
          <p:cNvSpPr txBox="1"/>
          <p:nvPr/>
        </p:nvSpPr>
        <p:spPr>
          <a:xfrm>
            <a:off x="2123728" y="3115193"/>
            <a:ext cx="2282997" cy="3046988"/>
          </a:xfrm>
          <a:prstGeom prst="rect">
            <a:avLst/>
          </a:prstGeom>
          <a:noFill/>
        </p:spPr>
        <p:txBody>
          <a:bodyPr wrap="none" rtlCol="0">
            <a:spAutoFit/>
          </a:bodyPr>
          <a:lstStyle/>
          <a:p>
            <a:r>
              <a:rPr kumimoji="1" lang="ja-JP" altLang="en-US" sz="4800" b="1" dirty="0">
                <a:latin typeface="+mn-ea"/>
                <a:ea typeface="+mn-ea"/>
              </a:rPr>
              <a:t>１　</a:t>
            </a:r>
            <a:r>
              <a:rPr kumimoji="1" lang="en-US" altLang="ja-JP" sz="4800" b="1" dirty="0">
                <a:latin typeface="ＭＳ Ｐ明朝" pitchFamily="18" charset="-128"/>
                <a:ea typeface="ＭＳ Ｐ明朝" pitchFamily="18" charset="-128"/>
              </a:rPr>
              <a:t>KB</a:t>
            </a:r>
            <a:r>
              <a:rPr kumimoji="1" lang="ja-JP" altLang="en-US" sz="4800" b="1" dirty="0" err="1">
                <a:latin typeface="ＭＳ Ｐ明朝" pitchFamily="18" charset="-128"/>
                <a:ea typeface="ＭＳ Ｐ明朝" pitchFamily="18" charset="-128"/>
              </a:rPr>
              <a:t>ｒ</a:t>
            </a:r>
            <a:endParaRPr kumimoji="1" lang="en-US" altLang="ja-JP" sz="4800" b="1" dirty="0">
              <a:latin typeface="ＭＳ Ｐ明朝" pitchFamily="18" charset="-128"/>
              <a:ea typeface="ＭＳ Ｐ明朝" pitchFamily="18" charset="-128"/>
            </a:endParaRPr>
          </a:p>
          <a:p>
            <a:r>
              <a:rPr lang="ja-JP" altLang="en-US" sz="4800" b="1" dirty="0">
                <a:latin typeface="+mn-ea"/>
                <a:ea typeface="+mn-ea"/>
              </a:rPr>
              <a:t>２　</a:t>
            </a:r>
            <a:r>
              <a:rPr lang="en-US" altLang="ja-JP" sz="4800" b="1" dirty="0" err="1">
                <a:latin typeface="ＭＳ Ｐ明朝" pitchFamily="18" charset="-128"/>
                <a:ea typeface="ＭＳ Ｐ明朝" pitchFamily="18" charset="-128"/>
              </a:rPr>
              <a:t>CuS</a:t>
            </a:r>
            <a:endParaRPr lang="en-US" altLang="ja-JP" sz="4800" b="1" dirty="0">
              <a:latin typeface="ＭＳ Ｐ明朝" pitchFamily="18" charset="-128"/>
              <a:ea typeface="ＭＳ Ｐ明朝" pitchFamily="18" charset="-128"/>
            </a:endParaRPr>
          </a:p>
          <a:p>
            <a:r>
              <a:rPr lang="ja-JP" altLang="en-US" sz="4800" b="1" dirty="0">
                <a:latin typeface="+mn-ea"/>
                <a:ea typeface="+mn-ea"/>
              </a:rPr>
              <a:t>３　</a:t>
            </a:r>
            <a:r>
              <a:rPr lang="en-US" altLang="ja-JP" sz="4800" b="1" dirty="0" err="1">
                <a:latin typeface="ＭＳ 明朝" pitchFamily="17" charset="-128"/>
                <a:ea typeface="ＭＳ 明朝" pitchFamily="17" charset="-128"/>
              </a:rPr>
              <a:t>AgI</a:t>
            </a:r>
            <a:endParaRPr lang="en-US" altLang="ja-JP" sz="4800" b="1" dirty="0">
              <a:latin typeface="ＭＳ 明朝" pitchFamily="17" charset="-128"/>
              <a:ea typeface="ＭＳ 明朝" pitchFamily="17" charset="-128"/>
            </a:endParaRPr>
          </a:p>
          <a:p>
            <a:r>
              <a:rPr lang="ja-JP" altLang="en-US" sz="4800" b="1" dirty="0">
                <a:latin typeface="+mn-ea"/>
              </a:rPr>
              <a:t>４　</a:t>
            </a:r>
            <a:r>
              <a:rPr lang="en-US" altLang="ja-JP" sz="4800" b="1" dirty="0" err="1">
                <a:latin typeface="ＭＳ Ｐ明朝" pitchFamily="18" charset="-128"/>
                <a:ea typeface="ＭＳ Ｐ明朝" pitchFamily="18" charset="-128"/>
              </a:rPr>
              <a:t>NaCl</a:t>
            </a:r>
            <a:endParaRPr kumimoji="1" lang="ja-JP" altLang="en-US" sz="4800" b="1" dirty="0">
              <a:latin typeface="ＭＳ Ｐ明朝" pitchFamily="18" charset="-128"/>
              <a:ea typeface="ＭＳ Ｐ明朝" pitchFamily="18" charset="-128"/>
            </a:endParaRPr>
          </a:p>
        </p:txBody>
      </p:sp>
      <p:sp>
        <p:nvSpPr>
          <p:cNvPr id="9" name="正方形/長方形 8"/>
          <p:cNvSpPr/>
          <p:nvPr/>
        </p:nvSpPr>
        <p:spPr>
          <a:xfrm>
            <a:off x="2123728" y="3933056"/>
            <a:ext cx="2304256"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686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60</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平成２１年度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問３７</a:t>
            </a:r>
          </a:p>
        </p:txBody>
      </p:sp>
      <p:sp>
        <p:nvSpPr>
          <p:cNvPr id="7" name="テキスト ボックス 6"/>
          <p:cNvSpPr txBox="1"/>
          <p:nvPr/>
        </p:nvSpPr>
        <p:spPr>
          <a:xfrm>
            <a:off x="636149" y="1196752"/>
            <a:ext cx="8075865" cy="2062103"/>
          </a:xfrm>
          <a:prstGeom prst="rect">
            <a:avLst/>
          </a:prstGeom>
          <a:noFill/>
        </p:spPr>
        <p:txBody>
          <a:bodyPr wrap="square" rtlCol="0">
            <a:spAutoFit/>
          </a:bodyPr>
          <a:lstStyle/>
          <a:p>
            <a:r>
              <a:rPr kumimoji="1" lang="ja-JP" altLang="en-US" sz="3200" dirty="0"/>
              <a:t>次の物質のうち、エタノールに濃硫酸を加え、１６０～１７０℃に加熱すると生成するものを下から一つ選び、その番号を解答欄に記入しなさい。</a:t>
            </a:r>
          </a:p>
        </p:txBody>
      </p:sp>
      <p:sp>
        <p:nvSpPr>
          <p:cNvPr id="8" name="テキスト ボックス 7"/>
          <p:cNvSpPr txBox="1"/>
          <p:nvPr/>
        </p:nvSpPr>
        <p:spPr>
          <a:xfrm>
            <a:off x="1475656" y="3212976"/>
            <a:ext cx="3155031" cy="2554545"/>
          </a:xfrm>
          <a:prstGeom prst="rect">
            <a:avLst/>
          </a:prstGeom>
          <a:noFill/>
        </p:spPr>
        <p:txBody>
          <a:bodyPr wrap="none" rtlCol="0">
            <a:spAutoFit/>
          </a:bodyPr>
          <a:lstStyle/>
          <a:p>
            <a:r>
              <a:rPr kumimoji="1" lang="ja-JP" altLang="en-US" sz="4000" dirty="0">
                <a:latin typeface="+mn-ea"/>
                <a:ea typeface="+mn-ea"/>
              </a:rPr>
              <a:t>１　</a:t>
            </a:r>
            <a:r>
              <a:rPr lang="ja-JP" altLang="en-US" sz="4000" dirty="0">
                <a:latin typeface="+mn-ea"/>
                <a:ea typeface="+mn-ea"/>
              </a:rPr>
              <a:t>メ</a:t>
            </a:r>
            <a:r>
              <a:rPr kumimoji="1" lang="ja-JP" altLang="en-US" sz="4000" dirty="0">
                <a:latin typeface="+mn-ea"/>
                <a:ea typeface="+mn-ea"/>
              </a:rPr>
              <a:t>タン</a:t>
            </a:r>
            <a:endParaRPr kumimoji="1" lang="en-US" altLang="ja-JP" sz="4000" dirty="0">
              <a:latin typeface="+mn-ea"/>
              <a:ea typeface="+mn-ea"/>
            </a:endParaRPr>
          </a:p>
          <a:p>
            <a:r>
              <a:rPr lang="ja-JP" altLang="en-US" sz="4000" dirty="0">
                <a:latin typeface="+mn-ea"/>
                <a:ea typeface="+mn-ea"/>
              </a:rPr>
              <a:t>２　エタン</a:t>
            </a:r>
            <a:endParaRPr lang="en-US" altLang="ja-JP" sz="4000" dirty="0">
              <a:latin typeface="+mn-ea"/>
              <a:ea typeface="+mn-ea"/>
            </a:endParaRPr>
          </a:p>
          <a:p>
            <a:r>
              <a:rPr lang="ja-JP" altLang="en-US" sz="4000" dirty="0">
                <a:latin typeface="+mn-ea"/>
                <a:ea typeface="+mn-ea"/>
              </a:rPr>
              <a:t>３　エチレン</a:t>
            </a:r>
            <a:endParaRPr lang="en-US" altLang="ja-JP" sz="4000" dirty="0">
              <a:latin typeface="+mn-ea"/>
              <a:ea typeface="+mn-ea"/>
            </a:endParaRPr>
          </a:p>
          <a:p>
            <a:r>
              <a:rPr lang="ja-JP" altLang="en-US" sz="4000" dirty="0">
                <a:latin typeface="+mn-ea"/>
              </a:rPr>
              <a:t>４　アセチレン</a:t>
            </a:r>
            <a:endParaRPr lang="en-US" altLang="ja-JP" sz="4000" b="1" baseline="30000" dirty="0">
              <a:latin typeface="ＭＳ Ｐ明朝" pitchFamily="18" charset="-128"/>
              <a:ea typeface="ＭＳ Ｐ明朝" pitchFamily="18" charset="-128"/>
            </a:endParaRPr>
          </a:p>
        </p:txBody>
      </p:sp>
      <p:sp>
        <p:nvSpPr>
          <p:cNvPr id="9" name="正方形/長方形 8"/>
          <p:cNvSpPr/>
          <p:nvPr/>
        </p:nvSpPr>
        <p:spPr>
          <a:xfrm>
            <a:off x="1475656" y="4559765"/>
            <a:ext cx="266429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974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61</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平成２１年度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問３８</a:t>
            </a:r>
          </a:p>
        </p:txBody>
      </p:sp>
      <p:sp>
        <p:nvSpPr>
          <p:cNvPr id="7" name="テキスト ボックス 6"/>
          <p:cNvSpPr txBox="1"/>
          <p:nvPr/>
        </p:nvSpPr>
        <p:spPr>
          <a:xfrm>
            <a:off x="611560" y="1139260"/>
            <a:ext cx="7920880" cy="1569660"/>
          </a:xfrm>
          <a:prstGeom prst="rect">
            <a:avLst/>
          </a:prstGeom>
          <a:noFill/>
        </p:spPr>
        <p:txBody>
          <a:bodyPr wrap="square" rtlCol="0">
            <a:spAutoFit/>
          </a:bodyPr>
          <a:lstStyle/>
          <a:p>
            <a:r>
              <a:rPr kumimoji="1" lang="ja-JP" altLang="en-US" sz="3200" dirty="0"/>
              <a:t>次の化学反応式の（　）の中に入る数字の組み合わせとして、正しいものを下から一つ選び、その番号を解答欄に記入しなさい。</a:t>
            </a:r>
          </a:p>
        </p:txBody>
      </p:sp>
      <p:sp>
        <p:nvSpPr>
          <p:cNvPr id="9" name="テキスト ボックス 8"/>
          <p:cNvSpPr txBox="1"/>
          <p:nvPr/>
        </p:nvSpPr>
        <p:spPr>
          <a:xfrm>
            <a:off x="1835696" y="3645024"/>
            <a:ext cx="4801314" cy="2862322"/>
          </a:xfrm>
          <a:prstGeom prst="rect">
            <a:avLst/>
          </a:prstGeom>
          <a:noFill/>
        </p:spPr>
        <p:txBody>
          <a:bodyPr wrap="none" rtlCol="0">
            <a:spAutoFit/>
          </a:bodyPr>
          <a:lstStyle/>
          <a:p>
            <a:pPr>
              <a:tabLst>
                <a:tab pos="1344613" algn="l"/>
              </a:tabLst>
            </a:pPr>
            <a:r>
              <a:rPr kumimoji="1" lang="ja-JP" altLang="en-US" sz="3600" dirty="0"/>
              <a:t>　　　</a:t>
            </a:r>
            <a:r>
              <a:rPr kumimoji="1" lang="ja-JP" altLang="en-US" sz="3600" b="1" dirty="0">
                <a:latin typeface="ＭＳ 明朝" pitchFamily="17" charset="-128"/>
                <a:ea typeface="ＭＳ 明朝" pitchFamily="17" charset="-128"/>
              </a:rPr>
              <a:t>　 ア　　　イ</a:t>
            </a:r>
            <a:r>
              <a:rPr kumimoji="1" lang="ja-JP" altLang="en-US" sz="3600" dirty="0"/>
              <a:t>　　</a:t>
            </a:r>
            <a:endParaRPr kumimoji="1" lang="en-US" altLang="ja-JP" sz="3600" dirty="0"/>
          </a:p>
          <a:p>
            <a:pPr>
              <a:tabLst>
                <a:tab pos="1344613" algn="l"/>
              </a:tabLst>
            </a:pPr>
            <a:r>
              <a:rPr kumimoji="1" lang="ja-JP" altLang="en-US" sz="3600" dirty="0"/>
              <a:t>１</a:t>
            </a:r>
            <a:r>
              <a:rPr kumimoji="1" lang="en-US" altLang="ja-JP" sz="3600" dirty="0"/>
              <a:t>	</a:t>
            </a:r>
            <a:r>
              <a:rPr kumimoji="1" lang="ja-JP" altLang="en-US" sz="3600" dirty="0"/>
              <a:t>　７　　　　　６</a:t>
            </a:r>
            <a:endParaRPr kumimoji="1" lang="en-US" altLang="ja-JP" sz="3600" dirty="0"/>
          </a:p>
          <a:p>
            <a:pPr>
              <a:tabLst>
                <a:tab pos="1344613" algn="l"/>
              </a:tabLst>
            </a:pPr>
            <a:r>
              <a:rPr lang="ja-JP" altLang="en-US" sz="3600" dirty="0"/>
              <a:t>２</a:t>
            </a:r>
            <a:r>
              <a:rPr lang="en-US" altLang="ja-JP" sz="3600" dirty="0"/>
              <a:t>	</a:t>
            </a:r>
            <a:r>
              <a:rPr lang="ja-JP" altLang="en-US" sz="3600" dirty="0"/>
              <a:t>　７　　　　　４</a:t>
            </a:r>
            <a:endParaRPr lang="en-US" altLang="ja-JP" sz="4400" dirty="0"/>
          </a:p>
          <a:p>
            <a:pPr>
              <a:tabLst>
                <a:tab pos="1344613" algn="l"/>
              </a:tabLst>
            </a:pPr>
            <a:r>
              <a:rPr kumimoji="1" lang="ja-JP" altLang="en-US" sz="3600" dirty="0"/>
              <a:t>３</a:t>
            </a:r>
            <a:r>
              <a:rPr lang="en-US" altLang="ja-JP" sz="3600" dirty="0"/>
              <a:t>	</a:t>
            </a:r>
            <a:r>
              <a:rPr lang="ja-JP" altLang="en-US" sz="3600" dirty="0"/>
              <a:t>　５　　　　　６</a:t>
            </a:r>
            <a:r>
              <a:rPr kumimoji="1" lang="en-US" altLang="ja-JP" sz="3600" dirty="0"/>
              <a:t>	</a:t>
            </a:r>
          </a:p>
          <a:p>
            <a:pPr>
              <a:tabLst>
                <a:tab pos="1344613" algn="l"/>
              </a:tabLst>
            </a:pPr>
            <a:r>
              <a:rPr lang="ja-JP" altLang="en-US" sz="3600" dirty="0"/>
              <a:t>４</a:t>
            </a:r>
            <a:r>
              <a:rPr lang="en-US" altLang="ja-JP" sz="3600" dirty="0"/>
              <a:t>	</a:t>
            </a:r>
            <a:r>
              <a:rPr lang="ja-JP" altLang="en-US" sz="3600" dirty="0"/>
              <a:t>　５　　　　　４</a:t>
            </a:r>
            <a:endParaRPr lang="en-US" altLang="ja-JP" sz="3600" dirty="0"/>
          </a:p>
        </p:txBody>
      </p:sp>
      <p:cxnSp>
        <p:nvCxnSpPr>
          <p:cNvPr id="11" name="直線コネクタ 10"/>
          <p:cNvCxnSpPr/>
          <p:nvPr/>
        </p:nvCxnSpPr>
        <p:spPr>
          <a:xfrm>
            <a:off x="1691680" y="4293096"/>
            <a:ext cx="61926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2338408" y="3666106"/>
            <a:ext cx="0" cy="2931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55576" y="2888334"/>
            <a:ext cx="7300396" cy="584775"/>
          </a:xfrm>
          <a:prstGeom prst="rect">
            <a:avLst/>
          </a:prstGeom>
          <a:noFill/>
        </p:spPr>
        <p:txBody>
          <a:bodyPr wrap="none" rtlCol="0">
            <a:spAutoFit/>
          </a:bodyPr>
          <a:lstStyle/>
          <a:p>
            <a:r>
              <a:rPr lang="ja-JP" altLang="en-US" sz="3200" b="1" dirty="0">
                <a:latin typeface="ＭＳ Ｐ明朝" pitchFamily="18" charset="-128"/>
                <a:ea typeface="ＭＳ Ｐ明朝" pitchFamily="18" charset="-128"/>
              </a:rPr>
              <a:t>２</a:t>
            </a:r>
            <a:r>
              <a:rPr lang="en-US" altLang="ja-JP" sz="3200" b="1" dirty="0">
                <a:latin typeface="ＭＳ Ｐ明朝" pitchFamily="18" charset="-128"/>
                <a:ea typeface="ＭＳ Ｐ明朝" pitchFamily="18" charset="-128"/>
              </a:rPr>
              <a:t>C</a:t>
            </a:r>
            <a:r>
              <a:rPr lang="ja-JP" altLang="en-US" sz="2000" b="1" dirty="0">
                <a:latin typeface="ＭＳ Ｐ明朝" pitchFamily="18" charset="-128"/>
                <a:ea typeface="ＭＳ Ｐ明朝" pitchFamily="18" charset="-128"/>
              </a:rPr>
              <a:t>２</a:t>
            </a:r>
            <a:r>
              <a:rPr lang="en-US" altLang="ja-JP" sz="3200" b="1" dirty="0">
                <a:latin typeface="ＭＳ Ｐ明朝" pitchFamily="18" charset="-128"/>
                <a:ea typeface="ＭＳ Ｐ明朝" pitchFamily="18" charset="-128"/>
              </a:rPr>
              <a:t>H</a:t>
            </a:r>
            <a:r>
              <a:rPr lang="ja-JP" altLang="en-US" sz="2000" b="1" dirty="0">
                <a:latin typeface="ＭＳ Ｐ明朝" pitchFamily="18" charset="-128"/>
                <a:ea typeface="ＭＳ Ｐ明朝" pitchFamily="18" charset="-128"/>
              </a:rPr>
              <a:t>６</a:t>
            </a:r>
            <a:r>
              <a:rPr kumimoji="1" lang="ja-JP" altLang="en-US" sz="3200" b="1" dirty="0">
                <a:latin typeface="ＭＳ Ｐ明朝" pitchFamily="18" charset="-128"/>
                <a:ea typeface="ＭＳ Ｐ明朝" pitchFamily="18" charset="-128"/>
              </a:rPr>
              <a:t>＋（ア） Ｏ</a:t>
            </a:r>
            <a:r>
              <a:rPr lang="ja-JP" altLang="en-US" sz="2000"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 → ４</a:t>
            </a:r>
            <a:r>
              <a:rPr kumimoji="1" lang="en-US" altLang="ja-JP" sz="3200" b="1" dirty="0">
                <a:latin typeface="ＭＳ Ｐ明朝" pitchFamily="18" charset="-128"/>
                <a:ea typeface="ＭＳ Ｐ明朝" pitchFamily="18" charset="-128"/>
              </a:rPr>
              <a:t>C</a:t>
            </a:r>
            <a:r>
              <a:rPr kumimoji="1" lang="ja-JP" altLang="en-US" sz="3200" b="1" dirty="0">
                <a:latin typeface="ＭＳ Ｐ明朝" pitchFamily="18" charset="-128"/>
                <a:ea typeface="ＭＳ Ｐ明朝" pitchFamily="18" charset="-128"/>
              </a:rPr>
              <a:t>Ｏ</a:t>
            </a:r>
            <a:r>
              <a:rPr lang="ja-JP" altLang="en-US" sz="2000"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 ＋ （イ） Ｈ</a:t>
            </a:r>
            <a:r>
              <a:rPr kumimoji="1" lang="ja-JP" altLang="en-US"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Ｏ</a:t>
            </a:r>
          </a:p>
        </p:txBody>
      </p:sp>
      <p:sp>
        <p:nvSpPr>
          <p:cNvPr id="13" name="正方形/長方形 12"/>
          <p:cNvSpPr/>
          <p:nvPr/>
        </p:nvSpPr>
        <p:spPr>
          <a:xfrm>
            <a:off x="1475656" y="4297055"/>
            <a:ext cx="4968552"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54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62</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平成２１年度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問３９</a:t>
            </a:r>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kumimoji="1" lang="ja-JP" altLang="en-US" sz="3200" dirty="0" err="1"/>
              <a:t>ｐ</a:t>
            </a:r>
            <a:r>
              <a:rPr kumimoji="1" lang="en-US" altLang="ja-JP" sz="3200" dirty="0"/>
              <a:t>H</a:t>
            </a:r>
            <a:r>
              <a:rPr kumimoji="1" lang="ja-JP" altLang="en-US" sz="3200" dirty="0"/>
              <a:t>＝４の水溶液の水素イオン</a:t>
            </a:r>
            <a:r>
              <a:rPr lang="ja-JP" altLang="en-US" sz="3200" dirty="0"/>
              <a:t>濃度の何倍になるか、正しいものを</a:t>
            </a:r>
            <a:r>
              <a:rPr kumimoji="1" lang="ja-JP" altLang="en-US" sz="3200" dirty="0"/>
              <a:t>下から一つ選び、その番号を解答欄に記入しなさい。</a:t>
            </a:r>
          </a:p>
        </p:txBody>
      </p:sp>
      <p:sp>
        <p:nvSpPr>
          <p:cNvPr id="8" name="テキスト ボックス 7"/>
          <p:cNvSpPr txBox="1"/>
          <p:nvPr/>
        </p:nvSpPr>
        <p:spPr>
          <a:xfrm>
            <a:off x="1475656" y="3212976"/>
            <a:ext cx="2794355" cy="2554545"/>
          </a:xfrm>
          <a:prstGeom prst="rect">
            <a:avLst/>
          </a:prstGeom>
          <a:noFill/>
        </p:spPr>
        <p:txBody>
          <a:bodyPr wrap="none" rtlCol="0">
            <a:spAutoFit/>
          </a:bodyPr>
          <a:lstStyle/>
          <a:p>
            <a:r>
              <a:rPr kumimoji="1" lang="ja-JP" altLang="en-US" sz="4000" dirty="0">
                <a:latin typeface="+mn-ea"/>
                <a:ea typeface="+mn-ea"/>
              </a:rPr>
              <a:t>１　１０倍</a:t>
            </a:r>
            <a:endParaRPr kumimoji="1" lang="en-US" altLang="ja-JP" sz="4000" dirty="0">
              <a:latin typeface="+mn-ea"/>
              <a:ea typeface="+mn-ea"/>
            </a:endParaRPr>
          </a:p>
          <a:p>
            <a:r>
              <a:rPr lang="ja-JP" altLang="en-US" sz="4000" dirty="0">
                <a:latin typeface="+mn-ea"/>
                <a:ea typeface="+mn-ea"/>
              </a:rPr>
              <a:t>２　２０倍</a:t>
            </a:r>
            <a:endParaRPr lang="en-US" altLang="ja-JP" sz="4000" dirty="0">
              <a:latin typeface="+mn-ea"/>
              <a:ea typeface="+mn-ea"/>
            </a:endParaRPr>
          </a:p>
          <a:p>
            <a:r>
              <a:rPr lang="ja-JP" altLang="en-US" sz="4000" dirty="0">
                <a:latin typeface="+mn-ea"/>
                <a:ea typeface="+mn-ea"/>
              </a:rPr>
              <a:t>３　１００倍</a:t>
            </a:r>
            <a:endParaRPr lang="en-US" altLang="ja-JP" sz="4000" dirty="0">
              <a:latin typeface="+mn-ea"/>
              <a:ea typeface="+mn-ea"/>
            </a:endParaRPr>
          </a:p>
          <a:p>
            <a:r>
              <a:rPr lang="ja-JP" altLang="en-US" sz="4000" dirty="0">
                <a:latin typeface="+mn-ea"/>
              </a:rPr>
              <a:t>４　１０００倍</a:t>
            </a:r>
            <a:endParaRPr lang="en-US" altLang="ja-JP" sz="4000" b="1" baseline="30000" dirty="0">
              <a:latin typeface="ＭＳ Ｐ明朝" pitchFamily="18" charset="-128"/>
              <a:ea typeface="ＭＳ Ｐ明朝" pitchFamily="18" charset="-128"/>
            </a:endParaRPr>
          </a:p>
        </p:txBody>
      </p:sp>
      <p:sp>
        <p:nvSpPr>
          <p:cNvPr id="9" name="正方形/長方形 8"/>
          <p:cNvSpPr/>
          <p:nvPr/>
        </p:nvSpPr>
        <p:spPr>
          <a:xfrm>
            <a:off x="1475656" y="4559765"/>
            <a:ext cx="266429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678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63</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平成２１年度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問４０</a:t>
            </a:r>
          </a:p>
        </p:txBody>
      </p:sp>
      <p:sp>
        <p:nvSpPr>
          <p:cNvPr id="7" name="テキスト ボックス 6"/>
          <p:cNvSpPr txBox="1"/>
          <p:nvPr/>
        </p:nvSpPr>
        <p:spPr>
          <a:xfrm>
            <a:off x="636149" y="1196752"/>
            <a:ext cx="8075865" cy="2062103"/>
          </a:xfrm>
          <a:prstGeom prst="rect">
            <a:avLst/>
          </a:prstGeom>
          <a:noFill/>
        </p:spPr>
        <p:txBody>
          <a:bodyPr wrap="square" rtlCol="0">
            <a:spAutoFit/>
          </a:bodyPr>
          <a:lstStyle/>
          <a:p>
            <a:r>
              <a:rPr lang="ja-JP" altLang="en-US" sz="3200" dirty="0"/>
              <a:t>水９０ｇの物質量は何ｍｏｌか、正しいものを</a:t>
            </a:r>
            <a:r>
              <a:rPr kumimoji="1" lang="ja-JP" altLang="en-US" sz="3200" dirty="0"/>
              <a:t>下から一つ選び、その番号を解答欄に記入しなさい。ただし、水素の原子量を１、酸素の原子量を１６とする。</a:t>
            </a:r>
          </a:p>
        </p:txBody>
      </p:sp>
      <p:sp>
        <p:nvSpPr>
          <p:cNvPr id="8" name="テキスト ボックス 7"/>
          <p:cNvSpPr txBox="1"/>
          <p:nvPr/>
        </p:nvSpPr>
        <p:spPr>
          <a:xfrm>
            <a:off x="1475656" y="3212976"/>
            <a:ext cx="1920719" cy="2554545"/>
          </a:xfrm>
          <a:prstGeom prst="rect">
            <a:avLst/>
          </a:prstGeom>
          <a:noFill/>
        </p:spPr>
        <p:txBody>
          <a:bodyPr wrap="none" rtlCol="0">
            <a:spAutoFit/>
          </a:bodyPr>
          <a:lstStyle/>
          <a:p>
            <a:r>
              <a:rPr kumimoji="1" lang="ja-JP" altLang="en-US" sz="4000" dirty="0">
                <a:latin typeface="+mn-ea"/>
                <a:ea typeface="+mn-ea"/>
              </a:rPr>
              <a:t>１　</a:t>
            </a:r>
            <a:r>
              <a:rPr kumimoji="1" lang="ja-JP" altLang="en-US" sz="4000" b="1" dirty="0">
                <a:latin typeface="ＭＳ Ｐ明朝" pitchFamily="18" charset="-128"/>
                <a:ea typeface="ＭＳ Ｐ明朝" pitchFamily="18" charset="-128"/>
              </a:rPr>
              <a:t>０．２</a:t>
            </a:r>
            <a:endParaRPr kumimoji="1" lang="en-US" altLang="ja-JP" sz="4000" b="1" dirty="0">
              <a:latin typeface="ＭＳ Ｐ明朝" pitchFamily="18" charset="-128"/>
              <a:ea typeface="ＭＳ Ｐ明朝" pitchFamily="18" charset="-128"/>
            </a:endParaRPr>
          </a:p>
          <a:p>
            <a:r>
              <a:rPr lang="ja-JP" altLang="en-US" sz="4000" dirty="0">
                <a:latin typeface="+mn-ea"/>
                <a:ea typeface="+mn-ea"/>
              </a:rPr>
              <a:t>２　</a:t>
            </a:r>
            <a:r>
              <a:rPr lang="ja-JP" altLang="en-US" sz="4000" b="1" dirty="0">
                <a:latin typeface="ＭＳ Ｐ明朝" pitchFamily="18" charset="-128"/>
                <a:ea typeface="ＭＳ Ｐ明朝" pitchFamily="18" charset="-128"/>
              </a:rPr>
              <a:t>０．５</a:t>
            </a:r>
            <a:endParaRPr lang="en-US" altLang="ja-JP" sz="4000" b="1" dirty="0">
              <a:latin typeface="ＭＳ Ｐ明朝" pitchFamily="18" charset="-128"/>
              <a:ea typeface="ＭＳ Ｐ明朝" pitchFamily="18" charset="-128"/>
            </a:endParaRPr>
          </a:p>
          <a:p>
            <a:r>
              <a:rPr lang="ja-JP" altLang="en-US" sz="4000" dirty="0">
                <a:latin typeface="+mn-ea"/>
                <a:ea typeface="+mn-ea"/>
              </a:rPr>
              <a:t>３　</a:t>
            </a:r>
            <a:r>
              <a:rPr lang="ja-JP" altLang="en-US" sz="4000" b="1" dirty="0">
                <a:latin typeface="ＭＳ Ｐ明朝" pitchFamily="18" charset="-128"/>
                <a:ea typeface="ＭＳ Ｐ明朝" pitchFamily="18" charset="-128"/>
              </a:rPr>
              <a:t>２</a:t>
            </a:r>
            <a:endParaRPr lang="en-US" altLang="ja-JP" sz="4000" b="1" dirty="0">
              <a:latin typeface="ＭＳ Ｐ明朝" pitchFamily="18" charset="-128"/>
              <a:ea typeface="ＭＳ Ｐ明朝" pitchFamily="18" charset="-128"/>
            </a:endParaRPr>
          </a:p>
          <a:p>
            <a:r>
              <a:rPr lang="ja-JP" altLang="en-US" sz="4000" dirty="0">
                <a:latin typeface="+mn-ea"/>
              </a:rPr>
              <a:t>４　</a:t>
            </a:r>
            <a:r>
              <a:rPr lang="ja-JP" altLang="en-US" sz="4000" b="1" dirty="0">
                <a:latin typeface="ＭＳ Ｐ明朝" pitchFamily="18" charset="-128"/>
                <a:ea typeface="ＭＳ Ｐ明朝" pitchFamily="18" charset="-128"/>
              </a:rPr>
              <a:t>５</a:t>
            </a:r>
            <a:endParaRPr lang="en-US" altLang="ja-JP" sz="4000" b="1" baseline="30000" dirty="0">
              <a:latin typeface="ＭＳ Ｐ明朝" pitchFamily="18" charset="-128"/>
              <a:ea typeface="ＭＳ Ｐ明朝" pitchFamily="18" charset="-128"/>
            </a:endParaRPr>
          </a:p>
        </p:txBody>
      </p:sp>
      <p:sp>
        <p:nvSpPr>
          <p:cNvPr id="9" name="正方形/長方形 8"/>
          <p:cNvSpPr/>
          <p:nvPr/>
        </p:nvSpPr>
        <p:spPr>
          <a:xfrm>
            <a:off x="1475656" y="5157192"/>
            <a:ext cx="266429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331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64</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平成２２年度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問２６</a:t>
            </a:r>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kumimoji="1" lang="ja-JP" altLang="en-US" sz="3200" dirty="0"/>
              <a:t>次の物質の組み合わせのうち、互いに</a:t>
            </a:r>
            <a:r>
              <a:rPr kumimoji="1" lang="ja-JP" altLang="en-US" sz="3200" b="1" dirty="0">
                <a:solidFill>
                  <a:srgbClr val="FF0000"/>
                </a:solidFill>
              </a:rPr>
              <a:t>同素体</a:t>
            </a:r>
            <a:r>
              <a:rPr kumimoji="1" lang="ja-JP" altLang="en-US" sz="3200" dirty="0"/>
              <a:t>であるものを下から一つ選び、その番号を解答欄に記入しなさい。</a:t>
            </a:r>
          </a:p>
        </p:txBody>
      </p:sp>
      <p:sp>
        <p:nvSpPr>
          <p:cNvPr id="8" name="テキスト ボックス 7"/>
          <p:cNvSpPr txBox="1"/>
          <p:nvPr/>
        </p:nvSpPr>
        <p:spPr>
          <a:xfrm>
            <a:off x="1475656" y="3212976"/>
            <a:ext cx="6351419" cy="2554545"/>
          </a:xfrm>
          <a:prstGeom prst="rect">
            <a:avLst/>
          </a:prstGeom>
          <a:noFill/>
        </p:spPr>
        <p:txBody>
          <a:bodyPr wrap="none" rtlCol="0">
            <a:spAutoFit/>
          </a:bodyPr>
          <a:lstStyle/>
          <a:p>
            <a:r>
              <a:rPr kumimoji="1" lang="ja-JP" altLang="en-US" sz="4000" b="1" dirty="0">
                <a:latin typeface="+mn-ea"/>
                <a:ea typeface="+mn-ea"/>
              </a:rPr>
              <a:t>１　</a:t>
            </a:r>
            <a:r>
              <a:rPr kumimoji="1" lang="ja-JP" altLang="en-US" sz="4000" dirty="0">
                <a:latin typeface="+mn-ea"/>
                <a:ea typeface="+mn-ea"/>
              </a:rPr>
              <a:t>一酸化炭素、二酸化炭素</a:t>
            </a:r>
            <a:endParaRPr kumimoji="1" lang="en-US" altLang="ja-JP" sz="4000" dirty="0">
              <a:latin typeface="ＭＳ Ｐ明朝" pitchFamily="18" charset="-128"/>
              <a:ea typeface="ＭＳ Ｐ明朝" pitchFamily="18" charset="-128"/>
            </a:endParaRPr>
          </a:p>
          <a:p>
            <a:r>
              <a:rPr lang="ja-JP" altLang="en-US" sz="4000" b="1" dirty="0">
                <a:latin typeface="+mn-ea"/>
                <a:ea typeface="+mn-ea"/>
              </a:rPr>
              <a:t>２　</a:t>
            </a:r>
            <a:r>
              <a:rPr lang="ja-JP" altLang="en-US" sz="4000" dirty="0">
                <a:latin typeface="+mn-ea"/>
              </a:rPr>
              <a:t>銀、水銀</a:t>
            </a:r>
            <a:endParaRPr lang="en-US" altLang="ja-JP" sz="4000" dirty="0">
              <a:latin typeface="ＭＳ 明朝" pitchFamily="17" charset="-128"/>
              <a:ea typeface="ＭＳ 明朝" pitchFamily="17" charset="-128"/>
            </a:endParaRPr>
          </a:p>
          <a:p>
            <a:r>
              <a:rPr lang="ja-JP" altLang="en-US" sz="4000" b="1" dirty="0">
                <a:latin typeface="+mn-ea"/>
                <a:ea typeface="+mn-ea"/>
              </a:rPr>
              <a:t>３　</a:t>
            </a:r>
            <a:r>
              <a:rPr lang="ja-JP" altLang="en-US" sz="4000" dirty="0">
                <a:latin typeface="+mn-ea"/>
                <a:ea typeface="+mn-ea"/>
              </a:rPr>
              <a:t>ダイヤモンド、黒鉛</a:t>
            </a:r>
            <a:endParaRPr lang="en-US" altLang="ja-JP" sz="4000" dirty="0">
              <a:latin typeface="+mn-ea"/>
              <a:ea typeface="+mn-ea"/>
            </a:endParaRPr>
          </a:p>
          <a:p>
            <a:r>
              <a:rPr lang="ja-JP" altLang="en-US" sz="4000" b="1" dirty="0">
                <a:latin typeface="+mn-ea"/>
              </a:rPr>
              <a:t>４　</a:t>
            </a:r>
            <a:r>
              <a:rPr lang="ja-JP" altLang="en-US" sz="4000" dirty="0">
                <a:latin typeface="+mn-ea"/>
              </a:rPr>
              <a:t>メタノール、エタノール</a:t>
            </a:r>
            <a:endParaRPr kumimoji="1" lang="ja-JP" altLang="en-US" sz="4000" dirty="0">
              <a:latin typeface="ＭＳ Ｐ明朝" pitchFamily="18" charset="-128"/>
              <a:ea typeface="ＭＳ Ｐ明朝" pitchFamily="18" charset="-128"/>
            </a:endParaRPr>
          </a:p>
        </p:txBody>
      </p:sp>
      <p:sp>
        <p:nvSpPr>
          <p:cNvPr id="9" name="正方形/長方形 8"/>
          <p:cNvSpPr/>
          <p:nvPr/>
        </p:nvSpPr>
        <p:spPr>
          <a:xfrm>
            <a:off x="1475656" y="4559765"/>
            <a:ext cx="5112568"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5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65</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平成２２年度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問２７</a:t>
            </a:r>
          </a:p>
        </p:txBody>
      </p:sp>
      <p:sp>
        <p:nvSpPr>
          <p:cNvPr id="7" name="テキスト ボックス 6"/>
          <p:cNvSpPr txBox="1"/>
          <p:nvPr/>
        </p:nvSpPr>
        <p:spPr>
          <a:xfrm>
            <a:off x="618258" y="1156122"/>
            <a:ext cx="7920880" cy="1569660"/>
          </a:xfrm>
          <a:prstGeom prst="rect">
            <a:avLst/>
          </a:prstGeom>
          <a:noFill/>
        </p:spPr>
        <p:txBody>
          <a:bodyPr wrap="square" rtlCol="0">
            <a:spAutoFit/>
          </a:bodyPr>
          <a:lstStyle/>
          <a:p>
            <a:r>
              <a:rPr lang="ja-JP" altLang="en-US" sz="3200" dirty="0"/>
              <a:t>次の記述のうち、ヘンリーの法則を表すものとして、正しいものを下から一つ選び、その番号を解答欄に記入しなさい。</a:t>
            </a:r>
            <a:endParaRPr kumimoji="1" lang="ja-JP" altLang="en-US" sz="3200" dirty="0"/>
          </a:p>
        </p:txBody>
      </p:sp>
      <p:sp>
        <p:nvSpPr>
          <p:cNvPr id="8" name="テキスト ボックス 7"/>
          <p:cNvSpPr txBox="1"/>
          <p:nvPr/>
        </p:nvSpPr>
        <p:spPr>
          <a:xfrm>
            <a:off x="251520" y="3429000"/>
            <a:ext cx="8712968" cy="2693045"/>
          </a:xfrm>
          <a:prstGeom prst="rect">
            <a:avLst/>
          </a:prstGeom>
          <a:noFill/>
        </p:spPr>
        <p:txBody>
          <a:bodyPr wrap="square" rtlCol="0">
            <a:spAutoFit/>
          </a:bodyPr>
          <a:lstStyle/>
          <a:p>
            <a:pPr marL="357188" indent="-357188">
              <a:spcAft>
                <a:spcPts val="1000"/>
              </a:spcAft>
            </a:pPr>
            <a:r>
              <a:rPr kumimoji="1" lang="ja-JP" altLang="en-US" dirty="0"/>
              <a:t>１　</a:t>
            </a:r>
            <a:r>
              <a:rPr lang="ja-JP" altLang="en-US" dirty="0"/>
              <a:t>気体は、同温・同圧・同体積中に同数の分子を含む。</a:t>
            </a:r>
            <a:endParaRPr lang="en-US" altLang="ja-JP" dirty="0"/>
          </a:p>
          <a:p>
            <a:pPr marL="357188" indent="-357188">
              <a:spcAft>
                <a:spcPts val="1000"/>
              </a:spcAft>
            </a:pPr>
            <a:r>
              <a:rPr lang="ja-JP" altLang="en-US" dirty="0"/>
              <a:t>２　同じ一つの化合物では、成分元素の質量の割合は常に一定である。</a:t>
            </a:r>
            <a:endParaRPr lang="en-US" altLang="ja-JP" dirty="0"/>
          </a:p>
          <a:p>
            <a:pPr marL="357188" indent="-357188">
              <a:spcAft>
                <a:spcPts val="1000"/>
              </a:spcAft>
            </a:pPr>
            <a:r>
              <a:rPr kumimoji="1" lang="ja-JP" altLang="en-US" dirty="0"/>
              <a:t>３　</a:t>
            </a:r>
            <a:r>
              <a:rPr lang="ja-JP" altLang="en-US" dirty="0"/>
              <a:t>化学反応の前後で、質量の総和は変わらない。</a:t>
            </a:r>
            <a:endParaRPr lang="en-US" altLang="ja-JP" dirty="0"/>
          </a:p>
          <a:p>
            <a:pPr marL="357188" indent="-357188">
              <a:spcAft>
                <a:spcPts val="1000"/>
              </a:spcAft>
            </a:pPr>
            <a:r>
              <a:rPr lang="ja-JP" altLang="en-US" dirty="0"/>
              <a:t>４　気体の水への溶解量は、温度が変わらなければ、水に接している気体の圧力に比例する。</a:t>
            </a:r>
            <a:endParaRPr kumimoji="1" lang="ja-JP" altLang="en-US" dirty="0"/>
          </a:p>
        </p:txBody>
      </p:sp>
      <p:sp>
        <p:nvSpPr>
          <p:cNvPr id="9" name="正方形/長方形 8"/>
          <p:cNvSpPr/>
          <p:nvPr/>
        </p:nvSpPr>
        <p:spPr>
          <a:xfrm>
            <a:off x="323528" y="5301208"/>
            <a:ext cx="8640960" cy="74882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893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7239000" y="6531898"/>
            <a:ext cx="1905000" cy="304800"/>
          </a:xfrm>
        </p:spPr>
        <p:txBody>
          <a:bodyPr/>
          <a:lstStyle/>
          <a:p>
            <a:pPr>
              <a:defRPr/>
            </a:pPr>
            <a:fld id="{A6395AFC-AFAA-4D62-B387-CF7256273E8D}" type="datetime1">
              <a:rPr lang="ja-JP" altLang="en-US" smtClean="0"/>
              <a:pPr>
                <a:defRPr/>
              </a:pPr>
              <a:t>2019/7/6</a:t>
            </a:fld>
            <a:endParaRPr lang="en-US" altLang="ja-JP" dirty="0"/>
          </a:p>
        </p:txBody>
      </p:sp>
      <p:sp>
        <p:nvSpPr>
          <p:cNvPr id="3" name="スライド番号プレースホルダー 2"/>
          <p:cNvSpPr>
            <a:spLocks noGrp="1"/>
          </p:cNvSpPr>
          <p:nvPr>
            <p:ph type="sldNum" sz="quarter" idx="12"/>
          </p:nvPr>
        </p:nvSpPr>
        <p:spPr>
          <a:xfrm>
            <a:off x="251520" y="6497638"/>
            <a:ext cx="719138" cy="360362"/>
          </a:xfrm>
        </p:spPr>
        <p:txBody>
          <a:bodyPr/>
          <a:lstStyle/>
          <a:p>
            <a:pPr>
              <a:defRPr/>
            </a:pPr>
            <a:fld id="{932DFECD-DFEF-4472-8401-E574EC170895}" type="slidenum">
              <a:rPr lang="en-US" altLang="ja-JP" smtClean="0"/>
              <a:pPr>
                <a:defRPr/>
              </a:pPr>
              <a:t>66</a:t>
            </a:fld>
            <a:endParaRPr lang="en-US" altLang="ja-JP"/>
          </a:p>
        </p:txBody>
      </p:sp>
      <p:sp>
        <p:nvSpPr>
          <p:cNvPr id="4" name="正方形/長方形 3"/>
          <p:cNvSpPr/>
          <p:nvPr/>
        </p:nvSpPr>
        <p:spPr>
          <a:xfrm>
            <a:off x="251520" y="243148"/>
            <a:ext cx="8712968" cy="830997"/>
          </a:xfrm>
          <a:prstGeom prst="rect">
            <a:avLst/>
          </a:prstGeom>
        </p:spPr>
        <p:txBody>
          <a:bodyPr wrap="square">
            <a:spAutoFit/>
          </a:bodyPr>
          <a:lstStyle/>
          <a:p>
            <a:r>
              <a:rPr lang="ja-JP" altLang="en-US" b="1" dirty="0">
                <a:solidFill>
                  <a:srgbClr val="FF0000"/>
                </a:solidFill>
              </a:rPr>
              <a:t>アボガドロの法則：</a:t>
            </a:r>
            <a:r>
              <a:rPr lang="ja-JP" altLang="en-US" dirty="0"/>
              <a:t>同一圧力、同一温度、同一体積のすべての種類の気体には同じ数の分子が含まれるという法則である。</a:t>
            </a:r>
          </a:p>
        </p:txBody>
      </p:sp>
      <p:sp>
        <p:nvSpPr>
          <p:cNvPr id="5" name="正方形/長方形 4"/>
          <p:cNvSpPr/>
          <p:nvPr/>
        </p:nvSpPr>
        <p:spPr>
          <a:xfrm>
            <a:off x="251520" y="1196752"/>
            <a:ext cx="8640960" cy="830997"/>
          </a:xfrm>
          <a:prstGeom prst="rect">
            <a:avLst/>
          </a:prstGeom>
        </p:spPr>
        <p:txBody>
          <a:bodyPr wrap="square">
            <a:spAutoFit/>
          </a:bodyPr>
          <a:lstStyle/>
          <a:p>
            <a:r>
              <a:rPr lang="ja-JP" altLang="en-US" b="1" dirty="0">
                <a:solidFill>
                  <a:srgbClr val="FF0000"/>
                </a:solidFill>
              </a:rPr>
              <a:t>ヘスの法則</a:t>
            </a:r>
            <a:r>
              <a:rPr lang="ja-JP" altLang="en-US" dirty="0">
                <a:solidFill>
                  <a:srgbClr val="FF0000"/>
                </a:solidFill>
              </a:rPr>
              <a:t>：</a:t>
            </a:r>
            <a:r>
              <a:rPr lang="ja-JP" altLang="en-US" dirty="0"/>
              <a:t>反応熱は，反応の経路によらず，最初の状態と最終の状態で決まる。</a:t>
            </a:r>
          </a:p>
        </p:txBody>
      </p:sp>
      <p:sp>
        <p:nvSpPr>
          <p:cNvPr id="7" name="正方形/長方形 6"/>
          <p:cNvSpPr/>
          <p:nvPr/>
        </p:nvSpPr>
        <p:spPr>
          <a:xfrm>
            <a:off x="251520" y="2078335"/>
            <a:ext cx="8568952" cy="854842"/>
          </a:xfrm>
          <a:prstGeom prst="rect">
            <a:avLst/>
          </a:prstGeom>
        </p:spPr>
        <p:txBody>
          <a:bodyPr wrap="square">
            <a:spAutoFit/>
          </a:bodyPr>
          <a:lstStyle/>
          <a:p>
            <a:r>
              <a:rPr lang="ja-JP" altLang="en-US" b="1" dirty="0">
                <a:solidFill>
                  <a:srgbClr val="FF0000"/>
                </a:solidFill>
              </a:rPr>
              <a:t>ボイルの法則：</a:t>
            </a:r>
            <a:r>
              <a:rPr lang="ja-JP" altLang="en-US" dirty="0"/>
              <a:t>一定温度のもとでは，気体の体積と圧力は反比例する．</a:t>
            </a:r>
          </a:p>
        </p:txBody>
      </p:sp>
      <p:sp>
        <p:nvSpPr>
          <p:cNvPr id="8" name="正方形/長方形 7"/>
          <p:cNvSpPr/>
          <p:nvPr/>
        </p:nvSpPr>
        <p:spPr>
          <a:xfrm>
            <a:off x="251520" y="2933177"/>
            <a:ext cx="8617216" cy="830997"/>
          </a:xfrm>
          <a:prstGeom prst="rect">
            <a:avLst/>
          </a:prstGeom>
        </p:spPr>
        <p:txBody>
          <a:bodyPr wrap="square">
            <a:spAutoFit/>
          </a:bodyPr>
          <a:lstStyle/>
          <a:p>
            <a:r>
              <a:rPr lang="ja-JP" altLang="en-US" b="1" dirty="0">
                <a:solidFill>
                  <a:srgbClr val="FF0000"/>
                </a:solidFill>
              </a:rPr>
              <a:t>シャルルの法則：</a:t>
            </a:r>
            <a:r>
              <a:rPr lang="ja-JP" altLang="en-US" dirty="0"/>
              <a:t>圧力が一定のとき、理想気体の体積は絶対温度に比例することを示した法則</a:t>
            </a:r>
          </a:p>
        </p:txBody>
      </p:sp>
      <p:sp>
        <p:nvSpPr>
          <p:cNvPr id="9" name="正方形/長方形 8"/>
          <p:cNvSpPr/>
          <p:nvPr/>
        </p:nvSpPr>
        <p:spPr>
          <a:xfrm>
            <a:off x="251520" y="3861048"/>
            <a:ext cx="8496944" cy="830997"/>
          </a:xfrm>
          <a:prstGeom prst="rect">
            <a:avLst/>
          </a:prstGeom>
        </p:spPr>
        <p:txBody>
          <a:bodyPr wrap="square">
            <a:spAutoFit/>
          </a:bodyPr>
          <a:lstStyle/>
          <a:p>
            <a:r>
              <a:rPr lang="ja-JP" altLang="en-US" b="1" dirty="0">
                <a:solidFill>
                  <a:srgbClr val="FF0000"/>
                </a:solidFill>
              </a:rPr>
              <a:t>ボイル・シャルルの法則：</a:t>
            </a:r>
            <a:r>
              <a:rPr lang="ja-JP" altLang="en-US" dirty="0"/>
              <a:t>気体の体積は、圧力に反比例し、絶対温度に比例する。</a:t>
            </a:r>
          </a:p>
        </p:txBody>
      </p:sp>
      <p:sp>
        <p:nvSpPr>
          <p:cNvPr id="10" name="正方形/長方形 9"/>
          <p:cNvSpPr/>
          <p:nvPr/>
        </p:nvSpPr>
        <p:spPr>
          <a:xfrm>
            <a:off x="251520" y="4797152"/>
            <a:ext cx="8496944" cy="1200329"/>
          </a:xfrm>
          <a:prstGeom prst="rect">
            <a:avLst/>
          </a:prstGeom>
        </p:spPr>
        <p:txBody>
          <a:bodyPr wrap="square">
            <a:spAutoFit/>
          </a:bodyPr>
          <a:lstStyle/>
          <a:p>
            <a:r>
              <a:rPr lang="ja-JP" altLang="en-US" b="1" dirty="0">
                <a:solidFill>
                  <a:srgbClr val="FF0000"/>
                </a:solidFill>
              </a:rPr>
              <a:t>ヘンリーの法則：</a:t>
            </a:r>
            <a:r>
              <a:rPr lang="ja-JP" altLang="en-US" b="1" dirty="0"/>
              <a:t>溶解度の小さな気体では</a:t>
            </a:r>
            <a:r>
              <a:rPr lang="ja-JP" altLang="en-US" dirty="0"/>
              <a:t>、一定温度で一定量の溶媒に溶ける気体の物質量はその気体の</a:t>
            </a:r>
            <a:r>
              <a:rPr lang="ja-JP" altLang="en-US" b="1" dirty="0"/>
              <a:t>圧力に比例</a:t>
            </a:r>
            <a:r>
              <a:rPr lang="ja-JP" altLang="en-US" dirty="0"/>
              <a:t>する。</a:t>
            </a:r>
          </a:p>
          <a:p>
            <a:endParaRPr lang="ja-JP" altLang="en-US" dirty="0"/>
          </a:p>
        </p:txBody>
      </p:sp>
      <p:sp>
        <p:nvSpPr>
          <p:cNvPr id="11" name="正方形/長方形 10"/>
          <p:cNvSpPr/>
          <p:nvPr/>
        </p:nvSpPr>
        <p:spPr>
          <a:xfrm>
            <a:off x="251520" y="5651740"/>
            <a:ext cx="8496944" cy="830997"/>
          </a:xfrm>
          <a:prstGeom prst="rect">
            <a:avLst/>
          </a:prstGeom>
        </p:spPr>
        <p:txBody>
          <a:bodyPr wrap="square">
            <a:spAutoFit/>
          </a:bodyPr>
          <a:lstStyle/>
          <a:p>
            <a:r>
              <a:rPr lang="ja-JP" altLang="en-US" b="1" dirty="0">
                <a:solidFill>
                  <a:srgbClr val="FF0000"/>
                </a:solidFill>
              </a:rPr>
              <a:t>ラボアジエの法則：</a:t>
            </a:r>
            <a:r>
              <a:rPr lang="ja-JP" altLang="en-US" dirty="0"/>
              <a:t>化学変化を起こす前と後では、反応に関係する物質全体の質量は変化しない。（質量保存の法則）</a:t>
            </a:r>
          </a:p>
        </p:txBody>
      </p:sp>
      <p:sp>
        <p:nvSpPr>
          <p:cNvPr id="6" name="テキスト ボックス 5"/>
          <p:cNvSpPr txBox="1"/>
          <p:nvPr/>
        </p:nvSpPr>
        <p:spPr>
          <a:xfrm>
            <a:off x="1691680" y="-819472"/>
            <a:ext cx="5371983" cy="461665"/>
          </a:xfrm>
          <a:prstGeom prst="rect">
            <a:avLst/>
          </a:prstGeom>
          <a:noFill/>
        </p:spPr>
        <p:txBody>
          <a:bodyPr wrap="none" rtlCol="0">
            <a:spAutoFit/>
          </a:bodyPr>
          <a:lstStyle/>
          <a:p>
            <a:r>
              <a:rPr kumimoji="1" lang="ja-JP" altLang="en-US" dirty="0"/>
              <a:t>絶対温度；絶対零度（０ｋ）－２７３．１５℃</a:t>
            </a:r>
          </a:p>
        </p:txBody>
      </p:sp>
    </p:spTree>
    <p:extLst>
      <p:ext uri="{BB962C8B-B14F-4D97-AF65-F5344CB8AC3E}">
        <p14:creationId xmlns:p14="http://schemas.microsoft.com/office/powerpoint/2010/main" val="21762496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67</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平成２２年度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問２８</a:t>
            </a:r>
          </a:p>
        </p:txBody>
      </p:sp>
      <p:sp>
        <p:nvSpPr>
          <p:cNvPr id="7" name="テキスト ボックス 6"/>
          <p:cNvSpPr txBox="1"/>
          <p:nvPr/>
        </p:nvSpPr>
        <p:spPr>
          <a:xfrm>
            <a:off x="467544" y="1412776"/>
            <a:ext cx="7920880" cy="1384995"/>
          </a:xfrm>
          <a:prstGeom prst="rect">
            <a:avLst/>
          </a:prstGeom>
          <a:noFill/>
        </p:spPr>
        <p:txBody>
          <a:bodyPr wrap="square" rtlCol="0">
            <a:spAutoFit/>
          </a:bodyPr>
          <a:lstStyle/>
          <a:p>
            <a:r>
              <a:rPr kumimoji="1" lang="ja-JP" altLang="en-US" sz="2800" dirty="0">
                <a:latin typeface="+mj-ea"/>
                <a:ea typeface="+mj-ea"/>
              </a:rPr>
              <a:t>原子であるナトリウム（</a:t>
            </a:r>
            <a:r>
              <a:rPr kumimoji="1" lang="ja-JP" altLang="en-US" sz="2800" b="1" dirty="0">
                <a:latin typeface="ＭＳ Ｐ明朝" pitchFamily="18" charset="-128"/>
                <a:ea typeface="ＭＳ Ｐ明朝" pitchFamily="18" charset="-128"/>
              </a:rPr>
              <a:t>Ｎａ</a:t>
            </a:r>
            <a:r>
              <a:rPr kumimoji="1" lang="ja-JP" altLang="en-US" sz="2800" dirty="0">
                <a:latin typeface="+mj-ea"/>
                <a:ea typeface="+mj-ea"/>
              </a:rPr>
              <a:t>）の最外殻電子の数は何個か、正しいものを下から一つ選び、その番号を解答欄に記入しなさい。</a:t>
            </a:r>
            <a:endParaRPr kumimoji="1" lang="ja-JP" altLang="en-US" sz="2000" dirty="0">
              <a:latin typeface="+mj-ea"/>
              <a:ea typeface="+mj-ea"/>
            </a:endParaRPr>
          </a:p>
        </p:txBody>
      </p:sp>
      <p:sp>
        <p:nvSpPr>
          <p:cNvPr id="8" name="テキスト ボックス 7"/>
          <p:cNvSpPr txBox="1"/>
          <p:nvPr/>
        </p:nvSpPr>
        <p:spPr>
          <a:xfrm>
            <a:off x="2411760" y="3284984"/>
            <a:ext cx="2052165" cy="3046988"/>
          </a:xfrm>
          <a:prstGeom prst="rect">
            <a:avLst/>
          </a:prstGeom>
          <a:noFill/>
        </p:spPr>
        <p:txBody>
          <a:bodyPr wrap="none" rtlCol="0">
            <a:spAutoFit/>
          </a:bodyPr>
          <a:lstStyle/>
          <a:p>
            <a:r>
              <a:rPr kumimoji="1" lang="ja-JP" altLang="en-US" sz="4800" dirty="0">
                <a:latin typeface="+mn-ea"/>
                <a:ea typeface="+mn-ea"/>
              </a:rPr>
              <a:t>１　１個</a:t>
            </a:r>
            <a:endParaRPr kumimoji="1" lang="en-US" altLang="ja-JP" sz="4800" dirty="0">
              <a:latin typeface="+mn-ea"/>
              <a:ea typeface="+mn-ea"/>
            </a:endParaRPr>
          </a:p>
          <a:p>
            <a:r>
              <a:rPr lang="ja-JP" altLang="en-US" sz="4800" dirty="0">
                <a:latin typeface="+mn-ea"/>
                <a:ea typeface="+mn-ea"/>
              </a:rPr>
              <a:t>２　２個</a:t>
            </a:r>
            <a:endParaRPr lang="en-US" altLang="ja-JP" sz="4800" dirty="0">
              <a:latin typeface="+mn-ea"/>
              <a:ea typeface="+mn-ea"/>
            </a:endParaRPr>
          </a:p>
          <a:p>
            <a:r>
              <a:rPr lang="ja-JP" altLang="en-US" sz="4800" dirty="0">
                <a:latin typeface="+mn-ea"/>
                <a:ea typeface="+mn-ea"/>
              </a:rPr>
              <a:t>３　４個</a:t>
            </a:r>
            <a:endParaRPr lang="en-US" altLang="ja-JP" sz="4800" dirty="0">
              <a:latin typeface="+mn-ea"/>
              <a:ea typeface="+mn-ea"/>
            </a:endParaRPr>
          </a:p>
          <a:p>
            <a:r>
              <a:rPr lang="ja-JP" altLang="en-US" sz="4800" dirty="0">
                <a:latin typeface="+mn-ea"/>
                <a:ea typeface="+mn-ea"/>
              </a:rPr>
              <a:t>４　７個</a:t>
            </a:r>
            <a:endParaRPr kumimoji="1" lang="ja-JP" altLang="en-US" sz="4800" dirty="0">
              <a:latin typeface="+mn-ea"/>
              <a:ea typeface="+mn-ea"/>
            </a:endParaRPr>
          </a:p>
        </p:txBody>
      </p:sp>
      <p:sp>
        <p:nvSpPr>
          <p:cNvPr id="9" name="正方形/長方形 8"/>
          <p:cNvSpPr/>
          <p:nvPr/>
        </p:nvSpPr>
        <p:spPr>
          <a:xfrm>
            <a:off x="2438355" y="3429000"/>
            <a:ext cx="2664296" cy="6480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551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68</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平成２２年度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問２９</a:t>
            </a:r>
            <a:endParaRPr kumimoji="1" lang="en-US" altLang="ja-JP" dirty="0"/>
          </a:p>
        </p:txBody>
      </p:sp>
      <p:sp>
        <p:nvSpPr>
          <p:cNvPr id="7" name="テキスト ボックス 6"/>
          <p:cNvSpPr txBox="1"/>
          <p:nvPr/>
        </p:nvSpPr>
        <p:spPr>
          <a:xfrm>
            <a:off x="636149" y="1196752"/>
            <a:ext cx="8075865" cy="2062103"/>
          </a:xfrm>
          <a:prstGeom prst="rect">
            <a:avLst/>
          </a:prstGeom>
          <a:noFill/>
        </p:spPr>
        <p:txBody>
          <a:bodyPr wrap="square" rtlCol="0">
            <a:spAutoFit/>
          </a:bodyPr>
          <a:lstStyle/>
          <a:p>
            <a:r>
              <a:rPr lang="ja-JP" altLang="en-US" sz="3200" dirty="0"/>
              <a:t>メタノール１６ｇは何ｍｏｌか、正しいものを</a:t>
            </a:r>
            <a:r>
              <a:rPr kumimoji="1" lang="ja-JP" altLang="en-US" sz="3200" dirty="0"/>
              <a:t>下から一つ選び、その番号を解答欄に記入しなさい。ただし、水素の原子量を１、酸素の原子量を１６、炭素の原子量を１２とする。</a:t>
            </a:r>
          </a:p>
        </p:txBody>
      </p:sp>
      <p:sp>
        <p:nvSpPr>
          <p:cNvPr id="8" name="テキスト ボックス 7"/>
          <p:cNvSpPr txBox="1"/>
          <p:nvPr/>
        </p:nvSpPr>
        <p:spPr>
          <a:xfrm>
            <a:off x="1475656" y="3212976"/>
            <a:ext cx="1920719" cy="2554545"/>
          </a:xfrm>
          <a:prstGeom prst="rect">
            <a:avLst/>
          </a:prstGeom>
          <a:noFill/>
        </p:spPr>
        <p:txBody>
          <a:bodyPr wrap="none" rtlCol="0">
            <a:spAutoFit/>
          </a:bodyPr>
          <a:lstStyle/>
          <a:p>
            <a:r>
              <a:rPr kumimoji="1" lang="ja-JP" altLang="en-US" sz="4000" dirty="0">
                <a:latin typeface="+mn-ea"/>
                <a:ea typeface="+mn-ea"/>
              </a:rPr>
              <a:t>１　</a:t>
            </a:r>
            <a:r>
              <a:rPr kumimoji="1" lang="ja-JP" altLang="en-US" sz="4000" b="1" dirty="0">
                <a:latin typeface="ＭＳ Ｐ明朝" pitchFamily="18" charset="-128"/>
                <a:ea typeface="ＭＳ Ｐ明朝" pitchFamily="18" charset="-128"/>
              </a:rPr>
              <a:t>０．２</a:t>
            </a:r>
            <a:endParaRPr kumimoji="1" lang="en-US" altLang="ja-JP" sz="4000" b="1" dirty="0">
              <a:latin typeface="ＭＳ Ｐ明朝" pitchFamily="18" charset="-128"/>
              <a:ea typeface="ＭＳ Ｐ明朝" pitchFamily="18" charset="-128"/>
            </a:endParaRPr>
          </a:p>
          <a:p>
            <a:r>
              <a:rPr lang="ja-JP" altLang="en-US" sz="4000" dirty="0">
                <a:latin typeface="+mn-ea"/>
                <a:ea typeface="+mn-ea"/>
              </a:rPr>
              <a:t>２　</a:t>
            </a:r>
            <a:r>
              <a:rPr lang="ja-JP" altLang="en-US" sz="4000" b="1" dirty="0">
                <a:latin typeface="ＭＳ Ｐ明朝" pitchFamily="18" charset="-128"/>
                <a:ea typeface="ＭＳ Ｐ明朝" pitchFamily="18" charset="-128"/>
              </a:rPr>
              <a:t>０．５</a:t>
            </a:r>
            <a:endParaRPr lang="en-US" altLang="ja-JP" sz="4000" b="1" dirty="0">
              <a:latin typeface="ＭＳ Ｐ明朝" pitchFamily="18" charset="-128"/>
              <a:ea typeface="ＭＳ Ｐ明朝" pitchFamily="18" charset="-128"/>
            </a:endParaRPr>
          </a:p>
          <a:p>
            <a:r>
              <a:rPr lang="ja-JP" altLang="en-US" sz="4000" dirty="0">
                <a:latin typeface="+mn-ea"/>
                <a:ea typeface="+mn-ea"/>
              </a:rPr>
              <a:t>３　</a:t>
            </a:r>
            <a:r>
              <a:rPr lang="ja-JP" altLang="en-US" sz="4000" b="1" dirty="0">
                <a:latin typeface="ＭＳ Ｐ明朝" pitchFamily="18" charset="-128"/>
                <a:ea typeface="ＭＳ Ｐ明朝" pitchFamily="18" charset="-128"/>
              </a:rPr>
              <a:t>２</a:t>
            </a:r>
            <a:endParaRPr lang="en-US" altLang="ja-JP" sz="4000" b="1" dirty="0">
              <a:latin typeface="ＭＳ Ｐ明朝" pitchFamily="18" charset="-128"/>
              <a:ea typeface="ＭＳ Ｐ明朝" pitchFamily="18" charset="-128"/>
            </a:endParaRPr>
          </a:p>
          <a:p>
            <a:r>
              <a:rPr lang="ja-JP" altLang="en-US" sz="4000" dirty="0">
                <a:latin typeface="+mn-ea"/>
              </a:rPr>
              <a:t>４　</a:t>
            </a:r>
            <a:r>
              <a:rPr lang="ja-JP" altLang="en-US" sz="4000" b="1" dirty="0">
                <a:latin typeface="ＭＳ Ｐ明朝" pitchFamily="18" charset="-128"/>
                <a:ea typeface="ＭＳ Ｐ明朝" pitchFamily="18" charset="-128"/>
              </a:rPr>
              <a:t>５</a:t>
            </a:r>
            <a:endParaRPr lang="en-US" altLang="ja-JP" sz="4000" b="1" baseline="30000" dirty="0">
              <a:latin typeface="ＭＳ Ｐ明朝" pitchFamily="18" charset="-128"/>
              <a:ea typeface="ＭＳ Ｐ明朝" pitchFamily="18" charset="-128"/>
            </a:endParaRPr>
          </a:p>
        </p:txBody>
      </p:sp>
      <p:sp>
        <p:nvSpPr>
          <p:cNvPr id="9" name="正方形/長方形 8"/>
          <p:cNvSpPr/>
          <p:nvPr/>
        </p:nvSpPr>
        <p:spPr>
          <a:xfrm>
            <a:off x="1506504" y="3964828"/>
            <a:ext cx="266429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0326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69</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平成２２年度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問３０</a:t>
            </a:r>
            <a:endParaRPr kumimoji="1" lang="en-US" altLang="ja-JP" dirty="0"/>
          </a:p>
        </p:txBody>
      </p:sp>
      <p:sp>
        <p:nvSpPr>
          <p:cNvPr id="7" name="テキスト ボックス 6"/>
          <p:cNvSpPr txBox="1"/>
          <p:nvPr/>
        </p:nvSpPr>
        <p:spPr>
          <a:xfrm>
            <a:off x="636149" y="1196752"/>
            <a:ext cx="8075865" cy="2062103"/>
          </a:xfrm>
          <a:prstGeom prst="rect">
            <a:avLst/>
          </a:prstGeom>
          <a:noFill/>
        </p:spPr>
        <p:txBody>
          <a:bodyPr wrap="square" rtlCol="0">
            <a:spAutoFit/>
          </a:bodyPr>
          <a:lstStyle/>
          <a:p>
            <a:r>
              <a:rPr lang="ja-JP" altLang="en-US" sz="3200" dirty="0"/>
              <a:t>４５％の塩酸１００ｇと１５％の塩酸２００ｇを混合すると何％の塩酸が生成するか、正しいものを</a:t>
            </a:r>
            <a:r>
              <a:rPr kumimoji="1" lang="ja-JP" altLang="en-US" sz="3200" dirty="0"/>
              <a:t>下から一つ選び、その番号を解答欄に記入しなさい。</a:t>
            </a:r>
          </a:p>
        </p:txBody>
      </p:sp>
      <p:sp>
        <p:nvSpPr>
          <p:cNvPr id="8" name="テキスト ボックス 7"/>
          <p:cNvSpPr txBox="1"/>
          <p:nvPr/>
        </p:nvSpPr>
        <p:spPr>
          <a:xfrm>
            <a:off x="1475656" y="3212976"/>
            <a:ext cx="2032929" cy="2554545"/>
          </a:xfrm>
          <a:prstGeom prst="rect">
            <a:avLst/>
          </a:prstGeom>
          <a:noFill/>
        </p:spPr>
        <p:txBody>
          <a:bodyPr wrap="none" rtlCol="0">
            <a:spAutoFit/>
          </a:bodyPr>
          <a:lstStyle/>
          <a:p>
            <a:r>
              <a:rPr kumimoji="1" lang="ja-JP" altLang="en-US" sz="4000" dirty="0">
                <a:latin typeface="+mn-ea"/>
                <a:ea typeface="+mn-ea"/>
              </a:rPr>
              <a:t>１　</a:t>
            </a:r>
            <a:r>
              <a:rPr kumimoji="1" lang="ja-JP" altLang="en-US" sz="4000" b="1" dirty="0">
                <a:latin typeface="ＭＳ Ｐ明朝" pitchFamily="18" charset="-128"/>
                <a:ea typeface="ＭＳ Ｐ明朝" pitchFamily="18" charset="-128"/>
              </a:rPr>
              <a:t>１５％</a:t>
            </a:r>
            <a:endParaRPr kumimoji="1" lang="en-US" altLang="ja-JP" sz="4000" b="1" dirty="0">
              <a:latin typeface="ＭＳ Ｐ明朝" pitchFamily="18" charset="-128"/>
              <a:ea typeface="ＭＳ Ｐ明朝" pitchFamily="18" charset="-128"/>
            </a:endParaRPr>
          </a:p>
          <a:p>
            <a:r>
              <a:rPr lang="ja-JP" altLang="en-US" sz="4000" dirty="0">
                <a:latin typeface="+mn-ea"/>
                <a:ea typeface="+mn-ea"/>
              </a:rPr>
              <a:t>２　</a:t>
            </a:r>
            <a:r>
              <a:rPr lang="ja-JP" altLang="en-US" sz="4000" b="1" dirty="0">
                <a:latin typeface="ＭＳ Ｐ明朝" pitchFamily="18" charset="-128"/>
                <a:ea typeface="ＭＳ Ｐ明朝" pitchFamily="18" charset="-128"/>
              </a:rPr>
              <a:t>２０％</a:t>
            </a:r>
            <a:endParaRPr lang="en-US" altLang="ja-JP" sz="4000" b="1" dirty="0">
              <a:latin typeface="ＭＳ Ｐ明朝" pitchFamily="18" charset="-128"/>
              <a:ea typeface="ＭＳ Ｐ明朝" pitchFamily="18" charset="-128"/>
            </a:endParaRPr>
          </a:p>
          <a:p>
            <a:r>
              <a:rPr lang="ja-JP" altLang="en-US" sz="4000" dirty="0">
                <a:latin typeface="+mn-ea"/>
                <a:ea typeface="+mn-ea"/>
              </a:rPr>
              <a:t>３　</a:t>
            </a:r>
            <a:r>
              <a:rPr lang="ja-JP" altLang="en-US" sz="4000" b="1" dirty="0">
                <a:latin typeface="ＭＳ Ｐ明朝" pitchFamily="18" charset="-128"/>
                <a:ea typeface="ＭＳ Ｐ明朝" pitchFamily="18" charset="-128"/>
              </a:rPr>
              <a:t>２５％</a:t>
            </a:r>
            <a:endParaRPr lang="en-US" altLang="ja-JP" sz="4000" b="1" dirty="0">
              <a:latin typeface="ＭＳ Ｐ明朝" pitchFamily="18" charset="-128"/>
              <a:ea typeface="ＭＳ Ｐ明朝" pitchFamily="18" charset="-128"/>
            </a:endParaRPr>
          </a:p>
          <a:p>
            <a:r>
              <a:rPr lang="ja-JP" altLang="en-US" sz="4000" dirty="0">
                <a:latin typeface="+mn-ea"/>
              </a:rPr>
              <a:t>４　</a:t>
            </a:r>
            <a:r>
              <a:rPr lang="ja-JP" altLang="en-US" sz="4000" b="1" dirty="0">
                <a:latin typeface="ＭＳ Ｐ明朝" pitchFamily="18" charset="-128"/>
                <a:ea typeface="ＭＳ Ｐ明朝" pitchFamily="18" charset="-128"/>
              </a:rPr>
              <a:t>３０％</a:t>
            </a:r>
            <a:endParaRPr lang="en-US" altLang="ja-JP" sz="4000" b="1" baseline="30000" dirty="0">
              <a:latin typeface="ＭＳ Ｐ明朝" pitchFamily="18" charset="-128"/>
              <a:ea typeface="ＭＳ Ｐ明朝" pitchFamily="18" charset="-128"/>
            </a:endParaRPr>
          </a:p>
        </p:txBody>
      </p:sp>
      <p:sp>
        <p:nvSpPr>
          <p:cNvPr id="9" name="正方形/長方形 8"/>
          <p:cNvSpPr/>
          <p:nvPr/>
        </p:nvSpPr>
        <p:spPr>
          <a:xfrm>
            <a:off x="1475656" y="4559765"/>
            <a:ext cx="266429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6880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7</a:t>
            </a:fld>
            <a:endParaRPr lang="en-US" altLang="ja-JP"/>
          </a:p>
        </p:txBody>
      </p:sp>
      <p:pic>
        <p:nvPicPr>
          <p:cNvPr id="6" name="Picture 2" descr="ファイル:元素の分類.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7560840" cy="423407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452320" y="1844824"/>
            <a:ext cx="432048" cy="288032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779912" y="1412776"/>
            <a:ext cx="1296144" cy="36004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71159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70</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平成２２年度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問３１</a:t>
            </a:r>
          </a:p>
        </p:txBody>
      </p:sp>
      <p:sp>
        <p:nvSpPr>
          <p:cNvPr id="7" name="テキスト ボックス 6"/>
          <p:cNvSpPr txBox="1"/>
          <p:nvPr/>
        </p:nvSpPr>
        <p:spPr>
          <a:xfrm>
            <a:off x="636149" y="1196752"/>
            <a:ext cx="8075865" cy="830997"/>
          </a:xfrm>
          <a:prstGeom prst="rect">
            <a:avLst/>
          </a:prstGeom>
          <a:noFill/>
        </p:spPr>
        <p:txBody>
          <a:bodyPr wrap="square" rtlCol="0">
            <a:spAutoFit/>
          </a:bodyPr>
          <a:lstStyle/>
          <a:p>
            <a:r>
              <a:rPr kumimoji="1" lang="ja-JP" altLang="en-US" dirty="0"/>
              <a:t>次の記述の（　　）の中に当てはまる語句として、正しいものを下から一つ選び、その番号を解答欄に記入しなさい。</a:t>
            </a:r>
          </a:p>
        </p:txBody>
      </p:sp>
      <p:sp>
        <p:nvSpPr>
          <p:cNvPr id="8" name="テキスト ボックス 7"/>
          <p:cNvSpPr txBox="1"/>
          <p:nvPr/>
        </p:nvSpPr>
        <p:spPr>
          <a:xfrm>
            <a:off x="1835696" y="3501008"/>
            <a:ext cx="1936749" cy="2554545"/>
          </a:xfrm>
          <a:prstGeom prst="rect">
            <a:avLst/>
          </a:prstGeom>
          <a:noFill/>
        </p:spPr>
        <p:txBody>
          <a:bodyPr wrap="none" rtlCol="0">
            <a:spAutoFit/>
          </a:bodyPr>
          <a:lstStyle/>
          <a:p>
            <a:r>
              <a:rPr kumimoji="1" lang="ja-JP" altLang="en-US" sz="4000" dirty="0">
                <a:latin typeface="+mn-ea"/>
                <a:ea typeface="+mn-ea"/>
              </a:rPr>
              <a:t>１　</a:t>
            </a:r>
            <a:r>
              <a:rPr kumimoji="1" lang="ja-JP" altLang="en-US" sz="4000" b="1" dirty="0">
                <a:latin typeface="ＭＳ Ｐ明朝" pitchFamily="18" charset="-128"/>
                <a:ea typeface="ＭＳ Ｐ明朝" pitchFamily="18" charset="-128"/>
              </a:rPr>
              <a:t>ｐＨ２</a:t>
            </a:r>
            <a:endParaRPr kumimoji="1" lang="en-US" altLang="ja-JP" sz="4000" b="1" dirty="0">
              <a:latin typeface="ＭＳ Ｐ明朝" pitchFamily="18" charset="-128"/>
              <a:ea typeface="ＭＳ Ｐ明朝" pitchFamily="18" charset="-128"/>
            </a:endParaRPr>
          </a:p>
          <a:p>
            <a:r>
              <a:rPr lang="ja-JP" altLang="en-US" sz="4000" dirty="0">
                <a:latin typeface="+mn-ea"/>
                <a:ea typeface="+mn-ea"/>
              </a:rPr>
              <a:t>２　</a:t>
            </a:r>
            <a:r>
              <a:rPr lang="ja-JP" altLang="en-US" sz="4000" b="1" dirty="0">
                <a:latin typeface="ＭＳ Ｐ明朝" pitchFamily="18" charset="-128"/>
                <a:ea typeface="ＭＳ Ｐ明朝" pitchFamily="18" charset="-128"/>
              </a:rPr>
              <a:t>ｐＨ３</a:t>
            </a:r>
            <a:endParaRPr lang="en-US" altLang="ja-JP" sz="4000" dirty="0">
              <a:latin typeface="ＭＳ Ｐ明朝" pitchFamily="18" charset="-128"/>
              <a:ea typeface="ＭＳ Ｐ明朝" pitchFamily="18" charset="-128"/>
            </a:endParaRPr>
          </a:p>
          <a:p>
            <a:r>
              <a:rPr lang="ja-JP" altLang="en-US" sz="4000" dirty="0">
                <a:latin typeface="+mn-ea"/>
                <a:ea typeface="+mn-ea"/>
              </a:rPr>
              <a:t>３　</a:t>
            </a:r>
            <a:r>
              <a:rPr lang="ja-JP" altLang="en-US" sz="4000" b="1" dirty="0">
                <a:latin typeface="ＭＳ Ｐ明朝" pitchFamily="18" charset="-128"/>
                <a:ea typeface="ＭＳ Ｐ明朝" pitchFamily="18" charset="-128"/>
              </a:rPr>
              <a:t>ｐＨ４</a:t>
            </a:r>
            <a:endParaRPr lang="en-US" altLang="ja-JP" sz="4000" dirty="0">
              <a:latin typeface="ＭＳ 明朝" pitchFamily="17" charset="-128"/>
              <a:ea typeface="ＭＳ 明朝" pitchFamily="17" charset="-128"/>
            </a:endParaRPr>
          </a:p>
          <a:p>
            <a:r>
              <a:rPr lang="ja-JP" altLang="en-US" sz="4000" dirty="0">
                <a:latin typeface="+mn-ea"/>
              </a:rPr>
              <a:t>４　</a:t>
            </a:r>
            <a:r>
              <a:rPr lang="ja-JP" altLang="en-US" sz="4000" b="1" dirty="0">
                <a:latin typeface="ＭＳ Ｐ明朝" pitchFamily="18" charset="-128"/>
                <a:ea typeface="ＭＳ Ｐ明朝" pitchFamily="18" charset="-128"/>
              </a:rPr>
              <a:t>ｐＨ５</a:t>
            </a:r>
            <a:endParaRPr lang="en-US" altLang="ja-JP" sz="4000" dirty="0">
              <a:latin typeface="ＭＳ Ｐ明朝" pitchFamily="18" charset="-128"/>
              <a:ea typeface="ＭＳ Ｐ明朝" pitchFamily="18" charset="-128"/>
            </a:endParaRPr>
          </a:p>
        </p:txBody>
      </p:sp>
      <p:sp>
        <p:nvSpPr>
          <p:cNvPr id="9" name="テキスト ボックス 8"/>
          <p:cNvSpPr txBox="1"/>
          <p:nvPr/>
        </p:nvSpPr>
        <p:spPr>
          <a:xfrm>
            <a:off x="1093261" y="2492896"/>
            <a:ext cx="6700873" cy="523220"/>
          </a:xfrm>
          <a:prstGeom prst="rect">
            <a:avLst/>
          </a:prstGeom>
          <a:noFill/>
        </p:spPr>
        <p:txBody>
          <a:bodyPr wrap="none" rtlCol="0">
            <a:spAutoFit/>
          </a:bodyPr>
          <a:lstStyle/>
          <a:p>
            <a:r>
              <a:rPr kumimoji="1" lang="ja-JP" altLang="en-US" sz="2800" dirty="0"/>
              <a:t>「０．００１０ｍｏｌ</a:t>
            </a:r>
            <a:r>
              <a:rPr kumimoji="1" lang="en-US" altLang="ja-JP" sz="2800" dirty="0"/>
              <a:t>/</a:t>
            </a:r>
            <a:r>
              <a:rPr kumimoji="1" lang="ja-JP" altLang="en-US" sz="2800" dirty="0"/>
              <a:t>Ｌの塩酸は、（　　）になる。」</a:t>
            </a:r>
          </a:p>
        </p:txBody>
      </p:sp>
      <p:sp>
        <p:nvSpPr>
          <p:cNvPr id="10" name="正方形/長方形 9"/>
          <p:cNvSpPr/>
          <p:nvPr/>
        </p:nvSpPr>
        <p:spPr>
          <a:xfrm>
            <a:off x="1691680" y="4251135"/>
            <a:ext cx="266429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259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71</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平成２２年度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問３２</a:t>
            </a:r>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kumimoji="1" lang="ja-JP" altLang="en-US" sz="3200" dirty="0"/>
              <a:t>次の指示薬のうち、酸性で黄色、アルカリ性で青色を呈するものとして、正しいものを下から一つ選び、その番号を解答欄に記入しなさい。</a:t>
            </a:r>
          </a:p>
        </p:txBody>
      </p:sp>
      <p:sp>
        <p:nvSpPr>
          <p:cNvPr id="8" name="テキスト ボックス 7"/>
          <p:cNvSpPr txBox="1"/>
          <p:nvPr/>
        </p:nvSpPr>
        <p:spPr>
          <a:xfrm>
            <a:off x="1763688" y="3068960"/>
            <a:ext cx="5689378" cy="2554545"/>
          </a:xfrm>
          <a:prstGeom prst="rect">
            <a:avLst/>
          </a:prstGeom>
          <a:noFill/>
        </p:spPr>
        <p:txBody>
          <a:bodyPr wrap="none" rtlCol="0">
            <a:spAutoFit/>
          </a:bodyPr>
          <a:lstStyle/>
          <a:p>
            <a:r>
              <a:rPr kumimoji="1" lang="ja-JP" altLang="en-US" sz="4000" dirty="0">
                <a:latin typeface="+mn-ea"/>
                <a:ea typeface="+mn-ea"/>
              </a:rPr>
              <a:t>１　メチルレッド</a:t>
            </a:r>
            <a:endParaRPr kumimoji="1" lang="en-US" altLang="ja-JP" sz="4000" dirty="0">
              <a:latin typeface="+mn-ea"/>
              <a:ea typeface="+mn-ea"/>
            </a:endParaRPr>
          </a:p>
          <a:p>
            <a:r>
              <a:rPr lang="ja-JP" altLang="en-US" sz="4000" dirty="0">
                <a:latin typeface="+mn-ea"/>
                <a:ea typeface="+mn-ea"/>
              </a:rPr>
              <a:t>２　ブロムチモ－ルブルー</a:t>
            </a:r>
            <a:endParaRPr lang="en-US" altLang="ja-JP" sz="4000" dirty="0">
              <a:latin typeface="ＭＳ Ｐ明朝" pitchFamily="18" charset="-128"/>
              <a:ea typeface="ＭＳ Ｐ明朝" pitchFamily="18" charset="-128"/>
            </a:endParaRPr>
          </a:p>
          <a:p>
            <a:r>
              <a:rPr lang="ja-JP" altLang="en-US" sz="4000" dirty="0">
                <a:latin typeface="+mn-ea"/>
                <a:ea typeface="+mn-ea"/>
              </a:rPr>
              <a:t>３　メチルオレンジ</a:t>
            </a:r>
            <a:endParaRPr lang="en-US" altLang="ja-JP" sz="4000" dirty="0">
              <a:latin typeface="ＭＳ 明朝" pitchFamily="17" charset="-128"/>
              <a:ea typeface="ＭＳ 明朝" pitchFamily="17" charset="-128"/>
            </a:endParaRPr>
          </a:p>
          <a:p>
            <a:r>
              <a:rPr lang="ja-JP" altLang="en-US" sz="4000" dirty="0">
                <a:latin typeface="+mn-ea"/>
              </a:rPr>
              <a:t>４　</a:t>
            </a:r>
            <a:r>
              <a:rPr lang="ja-JP" altLang="en-US" sz="4000" dirty="0">
                <a:latin typeface="+mn-ea"/>
                <a:ea typeface="+mn-ea"/>
              </a:rPr>
              <a:t>フェノールフタレイン</a:t>
            </a:r>
            <a:endParaRPr lang="en-US" altLang="ja-JP" sz="4000" dirty="0">
              <a:latin typeface="+mn-ea"/>
              <a:ea typeface="+mn-ea"/>
            </a:endParaRPr>
          </a:p>
        </p:txBody>
      </p:sp>
      <p:sp>
        <p:nvSpPr>
          <p:cNvPr id="9" name="正方形/長方形 8"/>
          <p:cNvSpPr/>
          <p:nvPr/>
        </p:nvSpPr>
        <p:spPr>
          <a:xfrm>
            <a:off x="1691680" y="3820812"/>
            <a:ext cx="576138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104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72</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平成２２年度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問３３</a:t>
            </a:r>
          </a:p>
        </p:txBody>
      </p:sp>
      <p:sp>
        <p:nvSpPr>
          <p:cNvPr id="7" name="テキスト ボックス 6"/>
          <p:cNvSpPr txBox="1"/>
          <p:nvPr/>
        </p:nvSpPr>
        <p:spPr>
          <a:xfrm>
            <a:off x="636149" y="1196752"/>
            <a:ext cx="8075865" cy="830997"/>
          </a:xfrm>
          <a:prstGeom prst="rect">
            <a:avLst/>
          </a:prstGeom>
          <a:noFill/>
        </p:spPr>
        <p:txBody>
          <a:bodyPr wrap="square" rtlCol="0">
            <a:spAutoFit/>
          </a:bodyPr>
          <a:lstStyle/>
          <a:p>
            <a:r>
              <a:rPr kumimoji="1" lang="ja-JP" altLang="en-US" dirty="0"/>
              <a:t>次の記述の（　　）の中に当てはまる語句として、正しいものを下から一つ選び、その番号を解答欄に記入しなさい。</a:t>
            </a:r>
          </a:p>
        </p:txBody>
      </p:sp>
      <p:sp>
        <p:nvSpPr>
          <p:cNvPr id="8" name="テキスト ボックス 7"/>
          <p:cNvSpPr txBox="1"/>
          <p:nvPr/>
        </p:nvSpPr>
        <p:spPr>
          <a:xfrm>
            <a:off x="1848416" y="3717032"/>
            <a:ext cx="3797835" cy="2554545"/>
          </a:xfrm>
          <a:prstGeom prst="rect">
            <a:avLst/>
          </a:prstGeom>
          <a:noFill/>
        </p:spPr>
        <p:txBody>
          <a:bodyPr wrap="none" rtlCol="0">
            <a:spAutoFit/>
          </a:bodyPr>
          <a:lstStyle/>
          <a:p>
            <a:r>
              <a:rPr kumimoji="1" lang="ja-JP" altLang="en-US" sz="4000" dirty="0">
                <a:latin typeface="+mn-ea"/>
                <a:ea typeface="+mn-ea"/>
              </a:rPr>
              <a:t>１　ブラウン現象</a:t>
            </a:r>
            <a:endParaRPr kumimoji="1" lang="en-US" altLang="ja-JP" sz="4000" b="1" dirty="0">
              <a:latin typeface="ＭＳ Ｐ明朝" pitchFamily="18" charset="-128"/>
              <a:ea typeface="ＭＳ Ｐ明朝" pitchFamily="18" charset="-128"/>
            </a:endParaRPr>
          </a:p>
          <a:p>
            <a:r>
              <a:rPr lang="ja-JP" altLang="en-US" sz="4000" dirty="0">
                <a:latin typeface="+mn-ea"/>
                <a:ea typeface="+mn-ea"/>
              </a:rPr>
              <a:t>２　チンダル現象</a:t>
            </a:r>
            <a:endParaRPr lang="en-US" altLang="ja-JP" sz="4000" dirty="0">
              <a:latin typeface="ＭＳ Ｐ明朝" pitchFamily="18" charset="-128"/>
              <a:ea typeface="ＭＳ Ｐ明朝" pitchFamily="18" charset="-128"/>
            </a:endParaRPr>
          </a:p>
          <a:p>
            <a:r>
              <a:rPr lang="ja-JP" altLang="en-US" sz="4000" dirty="0">
                <a:latin typeface="+mn-ea"/>
                <a:ea typeface="+mn-ea"/>
              </a:rPr>
              <a:t>３　電気泳動</a:t>
            </a:r>
            <a:endParaRPr lang="en-US" altLang="ja-JP" sz="4000" dirty="0">
              <a:latin typeface="ＭＳ 明朝" pitchFamily="17" charset="-128"/>
              <a:ea typeface="ＭＳ 明朝" pitchFamily="17" charset="-128"/>
            </a:endParaRPr>
          </a:p>
          <a:p>
            <a:r>
              <a:rPr lang="ja-JP" altLang="en-US" sz="4000" dirty="0">
                <a:latin typeface="+mn-ea"/>
              </a:rPr>
              <a:t>４　塩析</a:t>
            </a:r>
            <a:endParaRPr lang="en-US" altLang="ja-JP" sz="4000" dirty="0">
              <a:latin typeface="ＭＳ Ｐ明朝" pitchFamily="18" charset="-128"/>
              <a:ea typeface="ＭＳ Ｐ明朝" pitchFamily="18" charset="-128"/>
            </a:endParaRPr>
          </a:p>
        </p:txBody>
      </p:sp>
      <p:sp>
        <p:nvSpPr>
          <p:cNvPr id="9" name="テキスト ボックス 8"/>
          <p:cNvSpPr txBox="1"/>
          <p:nvPr/>
        </p:nvSpPr>
        <p:spPr>
          <a:xfrm>
            <a:off x="1066333" y="2140029"/>
            <a:ext cx="7043916" cy="1384995"/>
          </a:xfrm>
          <a:prstGeom prst="rect">
            <a:avLst/>
          </a:prstGeom>
          <a:noFill/>
        </p:spPr>
        <p:txBody>
          <a:bodyPr wrap="none" rtlCol="0">
            <a:spAutoFit/>
          </a:bodyPr>
          <a:lstStyle/>
          <a:p>
            <a:r>
              <a:rPr kumimoji="1" lang="ja-JP" altLang="en-US" sz="2800" dirty="0"/>
              <a:t>「コロイド溶液に側面から強い光を当てると、</a:t>
            </a:r>
            <a:endParaRPr kumimoji="1" lang="en-US" altLang="ja-JP" sz="2800" dirty="0"/>
          </a:p>
          <a:p>
            <a:r>
              <a:rPr lang="ja-JP" altLang="en-US" sz="2800" dirty="0"/>
              <a:t>　</a:t>
            </a:r>
            <a:r>
              <a:rPr kumimoji="1" lang="ja-JP" altLang="en-US" sz="2800" dirty="0"/>
              <a:t>コロイド粒子が光を散乱するので、光の進路</a:t>
            </a:r>
            <a:endParaRPr kumimoji="1" lang="en-US" altLang="ja-JP" sz="2800" dirty="0"/>
          </a:p>
          <a:p>
            <a:r>
              <a:rPr lang="ja-JP" altLang="en-US" sz="2800" dirty="0"/>
              <a:t>　</a:t>
            </a:r>
            <a:r>
              <a:rPr kumimoji="1" lang="ja-JP" altLang="en-US" sz="2800" dirty="0"/>
              <a:t>が見える。この現象を（　　）という。」</a:t>
            </a:r>
          </a:p>
        </p:txBody>
      </p:sp>
      <p:sp>
        <p:nvSpPr>
          <p:cNvPr id="10" name="正方形/長方形 9"/>
          <p:cNvSpPr/>
          <p:nvPr/>
        </p:nvSpPr>
        <p:spPr>
          <a:xfrm>
            <a:off x="1835695" y="4468884"/>
            <a:ext cx="3810555"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2840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73</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平成２２年度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問３４</a:t>
            </a:r>
          </a:p>
        </p:txBody>
      </p:sp>
      <p:sp>
        <p:nvSpPr>
          <p:cNvPr id="7" name="テキスト ボックス 6"/>
          <p:cNvSpPr txBox="1"/>
          <p:nvPr/>
        </p:nvSpPr>
        <p:spPr>
          <a:xfrm>
            <a:off x="636149" y="1196752"/>
            <a:ext cx="8075865" cy="2062103"/>
          </a:xfrm>
          <a:prstGeom prst="rect">
            <a:avLst/>
          </a:prstGeom>
          <a:noFill/>
        </p:spPr>
        <p:txBody>
          <a:bodyPr wrap="square" rtlCol="0">
            <a:spAutoFit/>
          </a:bodyPr>
          <a:lstStyle/>
          <a:p>
            <a:r>
              <a:rPr kumimoji="1" lang="ja-JP" altLang="en-US" sz="3200" dirty="0"/>
              <a:t>次の物質のうち、イオン化傾向が大きく、常温の水と激しく反応するものとして、正しいものを下から一つ選び、その番号を解答欄に記入しなさい。</a:t>
            </a:r>
          </a:p>
        </p:txBody>
      </p:sp>
      <p:sp>
        <p:nvSpPr>
          <p:cNvPr id="8" name="テキスト ボックス 7"/>
          <p:cNvSpPr txBox="1"/>
          <p:nvPr/>
        </p:nvSpPr>
        <p:spPr>
          <a:xfrm>
            <a:off x="1807913" y="3573016"/>
            <a:ext cx="3746538" cy="2554545"/>
          </a:xfrm>
          <a:prstGeom prst="rect">
            <a:avLst/>
          </a:prstGeom>
          <a:noFill/>
        </p:spPr>
        <p:txBody>
          <a:bodyPr wrap="none" rtlCol="0">
            <a:spAutoFit/>
          </a:bodyPr>
          <a:lstStyle/>
          <a:p>
            <a:r>
              <a:rPr kumimoji="1" lang="ja-JP" altLang="en-US" sz="4000" dirty="0">
                <a:latin typeface="+mn-ea"/>
                <a:ea typeface="+mn-ea"/>
              </a:rPr>
              <a:t>１　マグネシウム</a:t>
            </a:r>
            <a:endParaRPr kumimoji="1" lang="en-US" altLang="ja-JP" sz="4000" dirty="0">
              <a:latin typeface="+mn-ea"/>
              <a:ea typeface="+mn-ea"/>
            </a:endParaRPr>
          </a:p>
          <a:p>
            <a:r>
              <a:rPr lang="ja-JP" altLang="en-US" sz="4000" dirty="0">
                <a:latin typeface="+mn-ea"/>
                <a:ea typeface="+mn-ea"/>
              </a:rPr>
              <a:t>２　鉛</a:t>
            </a:r>
            <a:endParaRPr lang="en-US" altLang="ja-JP" sz="4000" dirty="0">
              <a:latin typeface="ＭＳ Ｐ明朝" pitchFamily="18" charset="-128"/>
              <a:ea typeface="ＭＳ Ｐ明朝" pitchFamily="18" charset="-128"/>
            </a:endParaRPr>
          </a:p>
          <a:p>
            <a:r>
              <a:rPr lang="ja-JP" altLang="en-US" sz="4000" dirty="0">
                <a:latin typeface="+mn-ea"/>
                <a:ea typeface="+mn-ea"/>
              </a:rPr>
              <a:t>３　ナトリウム</a:t>
            </a:r>
            <a:endParaRPr lang="en-US" altLang="ja-JP" sz="4000" dirty="0">
              <a:latin typeface="ＭＳ 明朝" pitchFamily="17" charset="-128"/>
              <a:ea typeface="ＭＳ 明朝" pitchFamily="17" charset="-128"/>
            </a:endParaRPr>
          </a:p>
          <a:p>
            <a:r>
              <a:rPr lang="ja-JP" altLang="en-US" sz="4000" dirty="0">
                <a:latin typeface="+mn-ea"/>
              </a:rPr>
              <a:t>４　アルミニウム</a:t>
            </a:r>
            <a:endParaRPr lang="en-US" altLang="ja-JP" sz="4000" dirty="0">
              <a:latin typeface="+mn-ea"/>
              <a:ea typeface="+mn-ea"/>
            </a:endParaRPr>
          </a:p>
        </p:txBody>
      </p:sp>
      <p:sp>
        <p:nvSpPr>
          <p:cNvPr id="9" name="正方形/長方形 8"/>
          <p:cNvSpPr/>
          <p:nvPr/>
        </p:nvSpPr>
        <p:spPr>
          <a:xfrm>
            <a:off x="1797600" y="4869160"/>
            <a:ext cx="3494480" cy="57606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477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74</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平成２２年度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問３５</a:t>
            </a:r>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kumimoji="1" lang="ja-JP" altLang="en-US" sz="3200" dirty="0"/>
              <a:t>次の物質のうち、炎色反応で黄色を示すものとして、正しいものを下から一つ選び、その番号を解答欄に記入しなさい。</a:t>
            </a:r>
          </a:p>
        </p:txBody>
      </p:sp>
      <p:sp>
        <p:nvSpPr>
          <p:cNvPr id="8" name="テキスト ボックス 7"/>
          <p:cNvSpPr txBox="1"/>
          <p:nvPr/>
        </p:nvSpPr>
        <p:spPr>
          <a:xfrm>
            <a:off x="1475656" y="3212976"/>
            <a:ext cx="4296369" cy="2554545"/>
          </a:xfrm>
          <a:prstGeom prst="rect">
            <a:avLst/>
          </a:prstGeom>
          <a:noFill/>
        </p:spPr>
        <p:txBody>
          <a:bodyPr wrap="none" rtlCol="0">
            <a:spAutoFit/>
          </a:bodyPr>
          <a:lstStyle/>
          <a:p>
            <a:r>
              <a:rPr kumimoji="1" lang="ja-JP" altLang="en-US" sz="4000" dirty="0">
                <a:latin typeface="+mn-ea"/>
                <a:ea typeface="+mn-ea"/>
              </a:rPr>
              <a:t>１　水酸化バリウム</a:t>
            </a:r>
            <a:endParaRPr kumimoji="1" lang="en-US" altLang="ja-JP" sz="4000" dirty="0">
              <a:latin typeface="+mn-ea"/>
              <a:ea typeface="+mn-ea"/>
            </a:endParaRPr>
          </a:p>
          <a:p>
            <a:r>
              <a:rPr lang="ja-JP" altLang="en-US" sz="4000" dirty="0">
                <a:latin typeface="+mn-ea"/>
                <a:ea typeface="+mn-ea"/>
              </a:rPr>
              <a:t>２　炭酸ナトリウム</a:t>
            </a:r>
            <a:endParaRPr lang="en-US" altLang="ja-JP" sz="4000" dirty="0">
              <a:latin typeface="ＭＳ Ｐ明朝" pitchFamily="18" charset="-128"/>
              <a:ea typeface="ＭＳ Ｐ明朝" pitchFamily="18" charset="-128"/>
            </a:endParaRPr>
          </a:p>
          <a:p>
            <a:r>
              <a:rPr lang="ja-JP" altLang="en-US" sz="4000" dirty="0">
                <a:latin typeface="+mn-ea"/>
                <a:ea typeface="+mn-ea"/>
              </a:rPr>
              <a:t>３　硫酸銅</a:t>
            </a:r>
            <a:endParaRPr lang="en-US" altLang="ja-JP" sz="4000" dirty="0">
              <a:latin typeface="ＭＳ 明朝" pitchFamily="17" charset="-128"/>
              <a:ea typeface="ＭＳ 明朝" pitchFamily="17" charset="-128"/>
            </a:endParaRPr>
          </a:p>
          <a:p>
            <a:r>
              <a:rPr lang="ja-JP" altLang="en-US" sz="4000" dirty="0">
                <a:latin typeface="+mn-ea"/>
              </a:rPr>
              <a:t>４　塩化リチウム</a:t>
            </a:r>
            <a:endParaRPr kumimoji="1" lang="ja-JP" altLang="en-US" sz="4000" dirty="0">
              <a:latin typeface="ＭＳ Ｐ明朝" pitchFamily="18" charset="-128"/>
              <a:ea typeface="ＭＳ Ｐ明朝" pitchFamily="18" charset="-128"/>
            </a:endParaRPr>
          </a:p>
        </p:txBody>
      </p:sp>
      <p:sp>
        <p:nvSpPr>
          <p:cNvPr id="9" name="正方形/長方形 8"/>
          <p:cNvSpPr/>
          <p:nvPr/>
        </p:nvSpPr>
        <p:spPr>
          <a:xfrm>
            <a:off x="1475656" y="3964828"/>
            <a:ext cx="4536504"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835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75</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平成２２年度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問３６</a:t>
            </a:r>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kumimoji="1" lang="ja-JP" altLang="en-US" sz="3200" dirty="0"/>
              <a:t>食塩水を電気分解した場合、陽極に発生するものとして、正しいものを下から一つ選び、その番号を解答欄に記入しなさい。</a:t>
            </a:r>
          </a:p>
        </p:txBody>
      </p:sp>
      <p:sp>
        <p:nvSpPr>
          <p:cNvPr id="8" name="テキスト ボックス 7"/>
          <p:cNvSpPr txBox="1"/>
          <p:nvPr/>
        </p:nvSpPr>
        <p:spPr>
          <a:xfrm>
            <a:off x="1475656" y="3212976"/>
            <a:ext cx="3441968" cy="2554545"/>
          </a:xfrm>
          <a:prstGeom prst="rect">
            <a:avLst/>
          </a:prstGeom>
          <a:noFill/>
        </p:spPr>
        <p:txBody>
          <a:bodyPr wrap="none" rtlCol="0">
            <a:spAutoFit/>
          </a:bodyPr>
          <a:lstStyle/>
          <a:p>
            <a:r>
              <a:rPr kumimoji="1" lang="ja-JP" altLang="en-US" sz="4000" dirty="0">
                <a:latin typeface="+mn-ea"/>
                <a:ea typeface="+mn-ea"/>
              </a:rPr>
              <a:t>１　ナトリウム</a:t>
            </a:r>
            <a:endParaRPr kumimoji="1" lang="en-US" altLang="ja-JP" sz="4000" dirty="0">
              <a:latin typeface="+mn-ea"/>
              <a:ea typeface="+mn-ea"/>
            </a:endParaRPr>
          </a:p>
          <a:p>
            <a:r>
              <a:rPr lang="ja-JP" altLang="en-US" sz="4000" dirty="0">
                <a:latin typeface="+mn-ea"/>
                <a:ea typeface="+mn-ea"/>
              </a:rPr>
              <a:t>２　水素</a:t>
            </a:r>
            <a:endParaRPr lang="en-US" altLang="ja-JP" sz="4000" dirty="0">
              <a:latin typeface="ＭＳ Ｐ明朝" pitchFamily="18" charset="-128"/>
              <a:ea typeface="ＭＳ Ｐ明朝" pitchFamily="18" charset="-128"/>
            </a:endParaRPr>
          </a:p>
          <a:p>
            <a:r>
              <a:rPr lang="ja-JP" altLang="en-US" sz="4000" dirty="0">
                <a:latin typeface="+mn-ea"/>
                <a:ea typeface="+mn-ea"/>
              </a:rPr>
              <a:t>３　二酸化炭素</a:t>
            </a:r>
            <a:endParaRPr lang="en-US" altLang="ja-JP" sz="4000" dirty="0">
              <a:latin typeface="ＭＳ 明朝" pitchFamily="17" charset="-128"/>
              <a:ea typeface="ＭＳ 明朝" pitchFamily="17" charset="-128"/>
            </a:endParaRPr>
          </a:p>
          <a:p>
            <a:r>
              <a:rPr lang="ja-JP" altLang="en-US" sz="4000" dirty="0">
                <a:latin typeface="+mn-ea"/>
              </a:rPr>
              <a:t>４　塩素</a:t>
            </a:r>
            <a:endParaRPr kumimoji="1" lang="ja-JP" altLang="en-US" sz="4000" dirty="0">
              <a:latin typeface="ＭＳ Ｐ明朝" pitchFamily="18" charset="-128"/>
              <a:ea typeface="ＭＳ Ｐ明朝" pitchFamily="18" charset="-128"/>
            </a:endParaRPr>
          </a:p>
        </p:txBody>
      </p:sp>
      <p:sp>
        <p:nvSpPr>
          <p:cNvPr id="9" name="正方形/長方形 8"/>
          <p:cNvSpPr/>
          <p:nvPr/>
        </p:nvSpPr>
        <p:spPr>
          <a:xfrm>
            <a:off x="1475656" y="5157192"/>
            <a:ext cx="266429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45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76</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平成２２年度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問３７</a:t>
            </a:r>
            <a:endParaRPr kumimoji="1" lang="en-US" altLang="ja-JP" dirty="0"/>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lang="ja-JP" altLang="en-US" sz="3200" dirty="0"/>
              <a:t>次の化合物のうち、ハロゲン元素を</a:t>
            </a:r>
            <a:r>
              <a:rPr lang="ja-JP" altLang="en-US" sz="3200" u="sng" dirty="0"/>
              <a:t>含まないもの</a:t>
            </a:r>
            <a:r>
              <a:rPr lang="ja-JP" altLang="en-US" sz="3200" dirty="0"/>
              <a:t>を</a:t>
            </a:r>
            <a:r>
              <a:rPr kumimoji="1" lang="ja-JP" altLang="en-US" sz="3200" dirty="0"/>
              <a:t>下から一つ選び、その番号を解答欄に記入しなさい。</a:t>
            </a:r>
          </a:p>
        </p:txBody>
      </p:sp>
      <p:sp>
        <p:nvSpPr>
          <p:cNvPr id="8" name="テキスト ボックス 7"/>
          <p:cNvSpPr txBox="1"/>
          <p:nvPr/>
        </p:nvSpPr>
        <p:spPr>
          <a:xfrm>
            <a:off x="1475656" y="3212976"/>
            <a:ext cx="1936749" cy="2554545"/>
          </a:xfrm>
          <a:prstGeom prst="rect">
            <a:avLst/>
          </a:prstGeom>
          <a:noFill/>
        </p:spPr>
        <p:txBody>
          <a:bodyPr wrap="none" rtlCol="0">
            <a:spAutoFit/>
          </a:bodyPr>
          <a:lstStyle/>
          <a:p>
            <a:r>
              <a:rPr kumimoji="1" lang="ja-JP" altLang="en-US" sz="4000" dirty="0">
                <a:latin typeface="+mn-ea"/>
                <a:ea typeface="+mn-ea"/>
              </a:rPr>
              <a:t>１　</a:t>
            </a:r>
            <a:r>
              <a:rPr kumimoji="1" lang="ja-JP" altLang="en-US" sz="4000" b="1" dirty="0">
                <a:latin typeface="ＭＳ Ｐ明朝" pitchFamily="18" charset="-128"/>
                <a:ea typeface="ＭＳ Ｐ明朝" pitchFamily="18" charset="-128"/>
              </a:rPr>
              <a:t>ＫＢｒ</a:t>
            </a:r>
            <a:endParaRPr kumimoji="1" lang="en-US" altLang="ja-JP" sz="4000" b="1" dirty="0">
              <a:latin typeface="ＭＳ Ｐ明朝" pitchFamily="18" charset="-128"/>
              <a:ea typeface="ＭＳ Ｐ明朝" pitchFamily="18" charset="-128"/>
            </a:endParaRPr>
          </a:p>
          <a:p>
            <a:r>
              <a:rPr lang="ja-JP" altLang="en-US" sz="4000" dirty="0">
                <a:latin typeface="+mn-ea"/>
                <a:ea typeface="+mn-ea"/>
              </a:rPr>
              <a:t>２　</a:t>
            </a:r>
            <a:r>
              <a:rPr lang="ja-JP" altLang="en-US" sz="4000" b="1" dirty="0">
                <a:latin typeface="ＭＳ Ｐ明朝" pitchFamily="18" charset="-128"/>
                <a:ea typeface="ＭＳ Ｐ明朝" pitchFamily="18" charset="-128"/>
              </a:rPr>
              <a:t>ＰｂＳ</a:t>
            </a:r>
            <a:endParaRPr lang="en-US" altLang="ja-JP" sz="4000" b="1" dirty="0">
              <a:latin typeface="ＭＳ Ｐ明朝" pitchFamily="18" charset="-128"/>
              <a:ea typeface="ＭＳ Ｐ明朝" pitchFamily="18" charset="-128"/>
            </a:endParaRPr>
          </a:p>
          <a:p>
            <a:r>
              <a:rPr lang="ja-JP" altLang="en-US" sz="4000" dirty="0">
                <a:latin typeface="+mn-ea"/>
                <a:ea typeface="+mn-ea"/>
              </a:rPr>
              <a:t>３　</a:t>
            </a:r>
            <a:r>
              <a:rPr lang="ja-JP" altLang="en-US" sz="4000" b="1" dirty="0">
                <a:latin typeface="ＭＳ Ｐ明朝" pitchFamily="18" charset="-128"/>
                <a:ea typeface="ＭＳ Ｐ明朝" pitchFamily="18" charset="-128"/>
              </a:rPr>
              <a:t>ＮａＦ</a:t>
            </a:r>
            <a:endParaRPr lang="en-US" altLang="ja-JP" sz="4000" b="1" dirty="0">
              <a:latin typeface="ＭＳ Ｐ明朝" pitchFamily="18" charset="-128"/>
              <a:ea typeface="ＭＳ Ｐ明朝" pitchFamily="18" charset="-128"/>
            </a:endParaRPr>
          </a:p>
          <a:p>
            <a:r>
              <a:rPr lang="ja-JP" altLang="en-US" sz="4000" dirty="0">
                <a:latin typeface="+mn-ea"/>
              </a:rPr>
              <a:t>４　</a:t>
            </a:r>
            <a:r>
              <a:rPr lang="ja-JP" altLang="en-US" sz="4000" b="1" dirty="0">
                <a:latin typeface="ＭＳ Ｐ明朝" pitchFamily="18" charset="-128"/>
                <a:ea typeface="ＭＳ Ｐ明朝" pitchFamily="18" charset="-128"/>
              </a:rPr>
              <a:t>ＡｇＩ</a:t>
            </a:r>
            <a:endParaRPr lang="en-US" altLang="ja-JP" sz="4000" b="1" baseline="30000" dirty="0">
              <a:latin typeface="ＭＳ Ｐ明朝" pitchFamily="18" charset="-128"/>
              <a:ea typeface="ＭＳ Ｐ明朝" pitchFamily="18" charset="-128"/>
            </a:endParaRPr>
          </a:p>
        </p:txBody>
      </p:sp>
      <p:sp>
        <p:nvSpPr>
          <p:cNvPr id="9" name="正方形/長方形 8"/>
          <p:cNvSpPr/>
          <p:nvPr/>
        </p:nvSpPr>
        <p:spPr>
          <a:xfrm>
            <a:off x="1475656" y="3952593"/>
            <a:ext cx="266429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8200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77</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平成２２年度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問３８</a:t>
            </a:r>
          </a:p>
        </p:txBody>
      </p:sp>
      <p:sp>
        <p:nvSpPr>
          <p:cNvPr id="7" name="テキスト ボックス 6"/>
          <p:cNvSpPr txBox="1"/>
          <p:nvPr/>
        </p:nvSpPr>
        <p:spPr>
          <a:xfrm>
            <a:off x="636149" y="1196752"/>
            <a:ext cx="8075865" cy="2062103"/>
          </a:xfrm>
          <a:prstGeom prst="rect">
            <a:avLst/>
          </a:prstGeom>
          <a:noFill/>
        </p:spPr>
        <p:txBody>
          <a:bodyPr wrap="square" rtlCol="0">
            <a:spAutoFit/>
          </a:bodyPr>
          <a:lstStyle/>
          <a:p>
            <a:r>
              <a:rPr kumimoji="1" lang="ja-JP" altLang="en-US" sz="3200" dirty="0"/>
              <a:t>次に示す金属イオンのうち、アンモニア水を加えると沈殿を生じ、過剰のアンモニア水を加えると溶解するものとして、正しいものを下から一つ選び、その番号を解答欄に記入しなさい。</a:t>
            </a:r>
          </a:p>
        </p:txBody>
      </p:sp>
      <p:sp>
        <p:nvSpPr>
          <p:cNvPr id="8" name="テキスト ボックス 7"/>
          <p:cNvSpPr txBox="1"/>
          <p:nvPr/>
        </p:nvSpPr>
        <p:spPr>
          <a:xfrm>
            <a:off x="1547664" y="3573016"/>
            <a:ext cx="1854995" cy="2554545"/>
          </a:xfrm>
          <a:prstGeom prst="rect">
            <a:avLst/>
          </a:prstGeom>
          <a:noFill/>
        </p:spPr>
        <p:txBody>
          <a:bodyPr wrap="none" rtlCol="0">
            <a:spAutoFit/>
          </a:bodyPr>
          <a:lstStyle/>
          <a:p>
            <a:r>
              <a:rPr kumimoji="1" lang="ja-JP" altLang="en-US" sz="4000" dirty="0">
                <a:latin typeface="+mn-ea"/>
                <a:ea typeface="+mn-ea"/>
              </a:rPr>
              <a:t>１　</a:t>
            </a:r>
            <a:r>
              <a:rPr kumimoji="1" lang="ja-JP" altLang="en-US" sz="4000" b="1" dirty="0">
                <a:latin typeface="ＭＳ Ｐ明朝" pitchFamily="18" charset="-128"/>
                <a:ea typeface="ＭＳ Ｐ明朝" pitchFamily="18" charset="-128"/>
              </a:rPr>
              <a:t>Ｐ</a:t>
            </a:r>
            <a:r>
              <a:rPr kumimoji="1" lang="en-US" altLang="ja-JP" sz="4000" b="1" dirty="0">
                <a:latin typeface="ＭＳ Ｐ明朝" pitchFamily="18" charset="-128"/>
                <a:ea typeface="ＭＳ Ｐ明朝" pitchFamily="18" charset="-128"/>
              </a:rPr>
              <a:t>b</a:t>
            </a:r>
            <a:r>
              <a:rPr kumimoji="1" lang="en-US" altLang="ja-JP" sz="4000" b="1" baseline="30000" dirty="0">
                <a:latin typeface="ＭＳ Ｐ明朝" pitchFamily="18" charset="-128"/>
                <a:ea typeface="ＭＳ Ｐ明朝" pitchFamily="18" charset="-128"/>
              </a:rPr>
              <a:t>2+</a:t>
            </a:r>
          </a:p>
          <a:p>
            <a:r>
              <a:rPr lang="ja-JP" altLang="en-US" sz="4000" dirty="0">
                <a:latin typeface="+mn-ea"/>
                <a:ea typeface="+mn-ea"/>
              </a:rPr>
              <a:t>２　</a:t>
            </a:r>
            <a:r>
              <a:rPr lang="en-US" altLang="ja-JP" sz="4000" b="1" dirty="0">
                <a:latin typeface="ＭＳ Ｐ明朝" pitchFamily="18" charset="-128"/>
                <a:ea typeface="ＭＳ Ｐ明朝" pitchFamily="18" charset="-128"/>
              </a:rPr>
              <a:t>Cu</a:t>
            </a:r>
            <a:r>
              <a:rPr lang="en-US" altLang="ja-JP" sz="4000" b="1" baseline="30000" dirty="0">
                <a:latin typeface="ＭＳ Ｐ明朝" pitchFamily="18" charset="-128"/>
                <a:ea typeface="ＭＳ Ｐ明朝" pitchFamily="18" charset="-128"/>
              </a:rPr>
              <a:t>2+</a:t>
            </a:r>
          </a:p>
          <a:p>
            <a:r>
              <a:rPr lang="ja-JP" altLang="en-US" sz="4000" dirty="0">
                <a:latin typeface="+mn-ea"/>
                <a:ea typeface="+mn-ea"/>
              </a:rPr>
              <a:t>３　</a:t>
            </a:r>
            <a:r>
              <a:rPr lang="ja-JP" altLang="en-US" sz="4000" b="1" dirty="0">
                <a:latin typeface="ＭＳ Ｐ明朝" pitchFamily="18" charset="-128"/>
                <a:ea typeface="ＭＳ Ｐ明朝" pitchFamily="18" charset="-128"/>
              </a:rPr>
              <a:t>Ｆｅ</a:t>
            </a:r>
            <a:r>
              <a:rPr lang="en-US" altLang="ja-JP" sz="4000" b="1" baseline="30000" dirty="0">
                <a:latin typeface="ＭＳ Ｐ明朝" pitchFamily="18" charset="-128"/>
                <a:ea typeface="ＭＳ Ｐ明朝" pitchFamily="18" charset="-128"/>
              </a:rPr>
              <a:t>2+</a:t>
            </a:r>
          </a:p>
          <a:p>
            <a:r>
              <a:rPr lang="ja-JP" altLang="en-US" sz="4000" dirty="0">
                <a:latin typeface="+mn-ea"/>
              </a:rPr>
              <a:t>４　</a:t>
            </a:r>
            <a:r>
              <a:rPr lang="en-US" altLang="ja-JP" sz="4000" b="1" dirty="0">
                <a:latin typeface="ＭＳ Ｐ明朝" pitchFamily="18" charset="-128"/>
                <a:ea typeface="ＭＳ Ｐ明朝" pitchFamily="18" charset="-128"/>
              </a:rPr>
              <a:t>Ca</a:t>
            </a:r>
            <a:r>
              <a:rPr lang="en-US" altLang="ja-JP" sz="4000" b="1" baseline="30000" dirty="0">
                <a:latin typeface="ＭＳ Ｐ明朝" pitchFamily="18" charset="-128"/>
                <a:ea typeface="ＭＳ Ｐ明朝" pitchFamily="18" charset="-128"/>
              </a:rPr>
              <a:t>2+</a:t>
            </a:r>
          </a:p>
        </p:txBody>
      </p:sp>
      <p:sp>
        <p:nvSpPr>
          <p:cNvPr id="9" name="正方形/長方形 8"/>
          <p:cNvSpPr/>
          <p:nvPr/>
        </p:nvSpPr>
        <p:spPr>
          <a:xfrm>
            <a:off x="1475656" y="4293096"/>
            <a:ext cx="266429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089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78</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平成２２年度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問３９</a:t>
            </a:r>
          </a:p>
        </p:txBody>
      </p:sp>
      <p:sp>
        <p:nvSpPr>
          <p:cNvPr id="7" name="テキスト ボックス 6"/>
          <p:cNvSpPr txBox="1"/>
          <p:nvPr/>
        </p:nvSpPr>
        <p:spPr>
          <a:xfrm>
            <a:off x="611560" y="1139260"/>
            <a:ext cx="7920880" cy="1569660"/>
          </a:xfrm>
          <a:prstGeom prst="rect">
            <a:avLst/>
          </a:prstGeom>
          <a:noFill/>
        </p:spPr>
        <p:txBody>
          <a:bodyPr wrap="square" rtlCol="0">
            <a:spAutoFit/>
          </a:bodyPr>
          <a:lstStyle/>
          <a:p>
            <a:r>
              <a:rPr kumimoji="1" lang="ja-JP" altLang="en-US" sz="3200" dirty="0"/>
              <a:t>次の化学反応式の（　）の中に入る数字の組み合わせとして、正しいものを下から一つ選び、その番号を解答欄に記入しなさい。</a:t>
            </a:r>
          </a:p>
        </p:txBody>
      </p:sp>
      <p:sp>
        <p:nvSpPr>
          <p:cNvPr id="9" name="テキスト ボックス 8"/>
          <p:cNvSpPr txBox="1"/>
          <p:nvPr/>
        </p:nvSpPr>
        <p:spPr>
          <a:xfrm>
            <a:off x="1835696" y="3645024"/>
            <a:ext cx="4801314" cy="2862322"/>
          </a:xfrm>
          <a:prstGeom prst="rect">
            <a:avLst/>
          </a:prstGeom>
          <a:noFill/>
        </p:spPr>
        <p:txBody>
          <a:bodyPr wrap="none" rtlCol="0">
            <a:spAutoFit/>
          </a:bodyPr>
          <a:lstStyle/>
          <a:p>
            <a:pPr>
              <a:tabLst>
                <a:tab pos="1344613" algn="l"/>
              </a:tabLst>
            </a:pPr>
            <a:r>
              <a:rPr kumimoji="1" lang="ja-JP" altLang="en-US" sz="3600" dirty="0"/>
              <a:t>　　　</a:t>
            </a:r>
            <a:r>
              <a:rPr kumimoji="1" lang="ja-JP" altLang="en-US" sz="3600" b="1" dirty="0">
                <a:latin typeface="ＭＳ 明朝" pitchFamily="17" charset="-128"/>
                <a:ea typeface="ＭＳ 明朝" pitchFamily="17" charset="-128"/>
              </a:rPr>
              <a:t>　 ア　　　イ</a:t>
            </a:r>
            <a:r>
              <a:rPr kumimoji="1" lang="ja-JP" altLang="en-US" sz="3600" dirty="0"/>
              <a:t>　　</a:t>
            </a:r>
            <a:endParaRPr kumimoji="1" lang="en-US" altLang="ja-JP" sz="3600" dirty="0"/>
          </a:p>
          <a:p>
            <a:pPr>
              <a:tabLst>
                <a:tab pos="1344613" algn="l"/>
              </a:tabLst>
            </a:pPr>
            <a:r>
              <a:rPr kumimoji="1" lang="ja-JP" altLang="en-US" sz="3600" dirty="0"/>
              <a:t>１</a:t>
            </a:r>
            <a:r>
              <a:rPr kumimoji="1" lang="en-US" altLang="ja-JP" sz="3600" dirty="0"/>
              <a:t>	</a:t>
            </a:r>
            <a:r>
              <a:rPr kumimoji="1" lang="ja-JP" altLang="en-US" sz="3600" dirty="0"/>
              <a:t>１５　　　　　</a:t>
            </a:r>
            <a:r>
              <a:rPr lang="ja-JP" altLang="en-US" sz="3600" dirty="0"/>
              <a:t>３</a:t>
            </a:r>
            <a:endParaRPr kumimoji="1" lang="en-US" altLang="ja-JP" sz="3600" dirty="0"/>
          </a:p>
          <a:p>
            <a:pPr>
              <a:tabLst>
                <a:tab pos="1344613" algn="l"/>
              </a:tabLst>
            </a:pPr>
            <a:r>
              <a:rPr lang="ja-JP" altLang="en-US" sz="3600" dirty="0"/>
              <a:t>２</a:t>
            </a:r>
            <a:r>
              <a:rPr lang="en-US" altLang="ja-JP" sz="3600" dirty="0"/>
              <a:t>	</a:t>
            </a:r>
            <a:r>
              <a:rPr lang="ja-JP" altLang="en-US" sz="3600" dirty="0"/>
              <a:t>１８　　　　　３</a:t>
            </a:r>
            <a:endParaRPr lang="en-US" altLang="ja-JP" sz="4400" dirty="0"/>
          </a:p>
          <a:p>
            <a:pPr>
              <a:tabLst>
                <a:tab pos="1344613" algn="l"/>
              </a:tabLst>
            </a:pPr>
            <a:r>
              <a:rPr kumimoji="1" lang="ja-JP" altLang="en-US" sz="3600" dirty="0"/>
              <a:t>３</a:t>
            </a:r>
            <a:r>
              <a:rPr lang="en-US" altLang="ja-JP" sz="3600" dirty="0"/>
              <a:t>	</a:t>
            </a:r>
            <a:r>
              <a:rPr lang="ja-JP" altLang="en-US" sz="3600" dirty="0"/>
              <a:t>１５　　　　　６</a:t>
            </a:r>
            <a:r>
              <a:rPr kumimoji="1" lang="en-US" altLang="ja-JP" sz="3600" dirty="0"/>
              <a:t>	</a:t>
            </a:r>
          </a:p>
          <a:p>
            <a:pPr>
              <a:tabLst>
                <a:tab pos="1344613" algn="l"/>
              </a:tabLst>
            </a:pPr>
            <a:r>
              <a:rPr lang="ja-JP" altLang="en-US" sz="3600" dirty="0"/>
              <a:t>４</a:t>
            </a:r>
            <a:r>
              <a:rPr lang="en-US" altLang="ja-JP" sz="3600" dirty="0"/>
              <a:t>	</a:t>
            </a:r>
            <a:r>
              <a:rPr lang="ja-JP" altLang="en-US" sz="3600" dirty="0"/>
              <a:t>１８　　　　　６</a:t>
            </a:r>
            <a:endParaRPr lang="en-US" altLang="ja-JP" sz="3600" dirty="0"/>
          </a:p>
        </p:txBody>
      </p:sp>
      <p:cxnSp>
        <p:nvCxnSpPr>
          <p:cNvPr id="11" name="直線コネクタ 10"/>
          <p:cNvCxnSpPr/>
          <p:nvPr/>
        </p:nvCxnSpPr>
        <p:spPr>
          <a:xfrm>
            <a:off x="1691680" y="4293096"/>
            <a:ext cx="61926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2338408" y="3666106"/>
            <a:ext cx="0" cy="2931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55576" y="2888334"/>
            <a:ext cx="7556877" cy="584775"/>
          </a:xfrm>
          <a:prstGeom prst="rect">
            <a:avLst/>
          </a:prstGeom>
          <a:noFill/>
        </p:spPr>
        <p:txBody>
          <a:bodyPr wrap="none" rtlCol="0">
            <a:spAutoFit/>
          </a:bodyPr>
          <a:lstStyle/>
          <a:p>
            <a:r>
              <a:rPr lang="ja-JP" altLang="en-US" sz="3200" b="1" dirty="0">
                <a:latin typeface="ＭＳ Ｐ明朝" pitchFamily="18" charset="-128"/>
                <a:ea typeface="ＭＳ Ｐ明朝" pitchFamily="18" charset="-128"/>
              </a:rPr>
              <a:t>２</a:t>
            </a:r>
            <a:r>
              <a:rPr lang="en-US" altLang="ja-JP" sz="3200" b="1" dirty="0">
                <a:latin typeface="ＭＳ Ｐ明朝" pitchFamily="18" charset="-128"/>
                <a:ea typeface="ＭＳ Ｐ明朝" pitchFamily="18" charset="-128"/>
              </a:rPr>
              <a:t>C</a:t>
            </a:r>
            <a:r>
              <a:rPr lang="ja-JP" altLang="en-US" sz="2000" b="1" dirty="0">
                <a:latin typeface="ＭＳ Ｐ明朝" pitchFamily="18" charset="-128"/>
                <a:ea typeface="ＭＳ Ｐ明朝" pitchFamily="18" charset="-128"/>
              </a:rPr>
              <a:t>６</a:t>
            </a:r>
            <a:r>
              <a:rPr lang="en-US" altLang="ja-JP" sz="3200" b="1" dirty="0">
                <a:latin typeface="ＭＳ Ｐ明朝" pitchFamily="18" charset="-128"/>
                <a:ea typeface="ＭＳ Ｐ明朝" pitchFamily="18" charset="-128"/>
              </a:rPr>
              <a:t>H</a:t>
            </a:r>
            <a:r>
              <a:rPr lang="ja-JP" altLang="en-US" sz="2000" b="1" dirty="0">
                <a:latin typeface="ＭＳ Ｐ明朝" pitchFamily="18" charset="-128"/>
                <a:ea typeface="ＭＳ Ｐ明朝" pitchFamily="18" charset="-128"/>
              </a:rPr>
              <a:t>６</a:t>
            </a:r>
            <a:r>
              <a:rPr kumimoji="1" lang="ja-JP" altLang="en-US" sz="3200" b="1" dirty="0">
                <a:latin typeface="ＭＳ Ｐ明朝" pitchFamily="18" charset="-128"/>
                <a:ea typeface="ＭＳ Ｐ明朝" pitchFamily="18" charset="-128"/>
              </a:rPr>
              <a:t>＋（ア） Ｏ</a:t>
            </a:r>
            <a:r>
              <a:rPr lang="ja-JP" altLang="en-US" sz="2000"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 → </a:t>
            </a:r>
            <a:r>
              <a:rPr lang="ja-JP" altLang="en-US" sz="3200" b="1" dirty="0">
                <a:latin typeface="ＭＳ Ｐ明朝" pitchFamily="18" charset="-128"/>
                <a:ea typeface="ＭＳ Ｐ明朝" pitchFamily="18" charset="-128"/>
              </a:rPr>
              <a:t>１２</a:t>
            </a:r>
            <a:r>
              <a:rPr kumimoji="1" lang="en-US" altLang="ja-JP" sz="3200" b="1" dirty="0">
                <a:latin typeface="ＭＳ Ｐ明朝" pitchFamily="18" charset="-128"/>
                <a:ea typeface="ＭＳ Ｐ明朝" pitchFamily="18" charset="-128"/>
              </a:rPr>
              <a:t>C</a:t>
            </a:r>
            <a:r>
              <a:rPr kumimoji="1" lang="ja-JP" altLang="en-US" sz="3200" b="1" dirty="0">
                <a:latin typeface="ＭＳ Ｐ明朝" pitchFamily="18" charset="-128"/>
                <a:ea typeface="ＭＳ Ｐ明朝" pitchFamily="18" charset="-128"/>
              </a:rPr>
              <a:t>Ｏ</a:t>
            </a:r>
            <a:r>
              <a:rPr lang="ja-JP" altLang="en-US" sz="2000"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 ＋ （イ） Ｈ</a:t>
            </a:r>
            <a:r>
              <a:rPr kumimoji="1" lang="ja-JP" altLang="en-US"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Ｏ</a:t>
            </a:r>
          </a:p>
        </p:txBody>
      </p:sp>
      <p:sp>
        <p:nvSpPr>
          <p:cNvPr id="13" name="正方形/長方形 12"/>
          <p:cNvSpPr/>
          <p:nvPr/>
        </p:nvSpPr>
        <p:spPr>
          <a:xfrm>
            <a:off x="1691680" y="5373216"/>
            <a:ext cx="5760640"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856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79</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平成２２年度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問４０</a:t>
            </a:r>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kumimoji="1" lang="ja-JP" altLang="en-US" sz="3200" dirty="0"/>
              <a:t>官能基（－</a:t>
            </a:r>
            <a:r>
              <a:rPr kumimoji="1" lang="ja-JP" altLang="en-US" sz="3200" b="1" dirty="0">
                <a:latin typeface="ＭＳ Ｐ明朝" pitchFamily="18" charset="-128"/>
                <a:ea typeface="ＭＳ Ｐ明朝" pitchFamily="18" charset="-128"/>
              </a:rPr>
              <a:t>ＣＨＯ</a:t>
            </a:r>
            <a:r>
              <a:rPr kumimoji="1" lang="ja-JP" altLang="en-US" sz="3200" dirty="0"/>
              <a:t>）の名称として、正しいものを下から一つ選び、その番号を解答欄に記入しなさい。</a:t>
            </a:r>
          </a:p>
        </p:txBody>
      </p:sp>
      <p:sp>
        <p:nvSpPr>
          <p:cNvPr id="8" name="テキスト ボックス 7"/>
          <p:cNvSpPr txBox="1"/>
          <p:nvPr/>
        </p:nvSpPr>
        <p:spPr>
          <a:xfrm>
            <a:off x="1475656" y="3212976"/>
            <a:ext cx="4283545" cy="2554545"/>
          </a:xfrm>
          <a:prstGeom prst="rect">
            <a:avLst/>
          </a:prstGeom>
          <a:noFill/>
        </p:spPr>
        <p:txBody>
          <a:bodyPr wrap="none" rtlCol="0">
            <a:spAutoFit/>
          </a:bodyPr>
          <a:lstStyle/>
          <a:p>
            <a:r>
              <a:rPr kumimoji="1" lang="ja-JP" altLang="en-US" sz="4000" dirty="0">
                <a:latin typeface="+mn-ea"/>
                <a:ea typeface="+mn-ea"/>
              </a:rPr>
              <a:t>１　ヒドロキシル基</a:t>
            </a:r>
            <a:endParaRPr kumimoji="1" lang="en-US" altLang="ja-JP" sz="4000" dirty="0">
              <a:latin typeface="+mn-ea"/>
              <a:ea typeface="+mn-ea"/>
            </a:endParaRPr>
          </a:p>
          <a:p>
            <a:r>
              <a:rPr lang="ja-JP" altLang="en-US" sz="4000" dirty="0">
                <a:latin typeface="+mn-ea"/>
                <a:ea typeface="+mn-ea"/>
              </a:rPr>
              <a:t>２　アルデヒド基</a:t>
            </a:r>
            <a:endParaRPr lang="en-US" altLang="ja-JP" sz="4000" dirty="0">
              <a:latin typeface="ＭＳ Ｐ明朝" pitchFamily="18" charset="-128"/>
              <a:ea typeface="ＭＳ Ｐ明朝" pitchFamily="18" charset="-128"/>
            </a:endParaRPr>
          </a:p>
          <a:p>
            <a:r>
              <a:rPr lang="ja-JP" altLang="en-US" sz="4000" dirty="0">
                <a:latin typeface="+mn-ea"/>
                <a:ea typeface="+mn-ea"/>
              </a:rPr>
              <a:t>３　カルボキシル基</a:t>
            </a:r>
            <a:endParaRPr lang="en-US" altLang="ja-JP" sz="4000" dirty="0">
              <a:latin typeface="ＭＳ 明朝" pitchFamily="17" charset="-128"/>
              <a:ea typeface="ＭＳ 明朝" pitchFamily="17" charset="-128"/>
            </a:endParaRPr>
          </a:p>
          <a:p>
            <a:r>
              <a:rPr lang="ja-JP" altLang="en-US" sz="4000" dirty="0">
                <a:latin typeface="+mn-ea"/>
              </a:rPr>
              <a:t>４　ニトロ基</a:t>
            </a:r>
            <a:endParaRPr kumimoji="1" lang="ja-JP" altLang="en-US" sz="4000" dirty="0">
              <a:latin typeface="ＭＳ Ｐ明朝" pitchFamily="18" charset="-128"/>
              <a:ea typeface="ＭＳ Ｐ明朝" pitchFamily="18" charset="-128"/>
            </a:endParaRPr>
          </a:p>
        </p:txBody>
      </p:sp>
      <p:sp>
        <p:nvSpPr>
          <p:cNvPr id="9" name="正方形/長方形 8"/>
          <p:cNvSpPr/>
          <p:nvPr/>
        </p:nvSpPr>
        <p:spPr>
          <a:xfrm>
            <a:off x="1475656" y="3964828"/>
            <a:ext cx="3888432"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761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8</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平成１９年度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問２９</a:t>
            </a:r>
          </a:p>
        </p:txBody>
      </p:sp>
      <p:sp>
        <p:nvSpPr>
          <p:cNvPr id="7" name="テキスト ボックス 6"/>
          <p:cNvSpPr txBox="1"/>
          <p:nvPr/>
        </p:nvSpPr>
        <p:spPr>
          <a:xfrm>
            <a:off x="636150" y="1196752"/>
            <a:ext cx="7920880" cy="2554545"/>
          </a:xfrm>
          <a:prstGeom prst="rect">
            <a:avLst/>
          </a:prstGeom>
          <a:noFill/>
        </p:spPr>
        <p:txBody>
          <a:bodyPr wrap="square" rtlCol="0">
            <a:spAutoFit/>
          </a:bodyPr>
          <a:lstStyle/>
          <a:p>
            <a:r>
              <a:rPr kumimoji="1" lang="ja-JP" altLang="en-US" sz="3200" dirty="0"/>
              <a:t>「</a:t>
            </a:r>
            <a:r>
              <a:rPr kumimoji="1" lang="ja-JP" altLang="en-US" sz="3200" b="1" dirty="0"/>
              <a:t>一定量の気体の体積は、圧力に反比例し、絶対温度に比例する。</a:t>
            </a:r>
            <a:r>
              <a:rPr kumimoji="1" lang="ja-JP" altLang="en-US" sz="3200" dirty="0"/>
              <a:t>」という法則がある。次の</a:t>
            </a:r>
            <a:r>
              <a:rPr lang="ja-JP" altLang="en-US" sz="3200" dirty="0"/>
              <a:t>うち、この法則の名称として、正しいものを下から一つ選び、その番号を回答欄に記入しなさい。</a:t>
            </a:r>
            <a:endParaRPr kumimoji="1" lang="ja-JP" altLang="en-US" sz="3200" dirty="0"/>
          </a:p>
        </p:txBody>
      </p:sp>
      <p:sp>
        <p:nvSpPr>
          <p:cNvPr id="8" name="テキスト ボックス 7"/>
          <p:cNvSpPr txBox="1"/>
          <p:nvPr/>
        </p:nvSpPr>
        <p:spPr>
          <a:xfrm>
            <a:off x="1475656" y="3826783"/>
            <a:ext cx="5918608" cy="2554545"/>
          </a:xfrm>
          <a:prstGeom prst="rect">
            <a:avLst/>
          </a:prstGeom>
          <a:noFill/>
        </p:spPr>
        <p:txBody>
          <a:bodyPr wrap="none" rtlCol="0">
            <a:spAutoFit/>
          </a:bodyPr>
          <a:lstStyle/>
          <a:p>
            <a:r>
              <a:rPr kumimoji="1" lang="ja-JP" altLang="en-US" sz="4000" b="1" dirty="0">
                <a:latin typeface="+mn-ea"/>
                <a:ea typeface="+mn-ea"/>
              </a:rPr>
              <a:t>１　</a:t>
            </a:r>
            <a:r>
              <a:rPr kumimoji="1" lang="ja-JP" altLang="en-US" sz="4000" b="1" dirty="0">
                <a:latin typeface="ＭＳ Ｐ明朝" pitchFamily="18" charset="-128"/>
                <a:ea typeface="ＭＳ Ｐ明朝" pitchFamily="18" charset="-128"/>
              </a:rPr>
              <a:t>ヘスの法則</a:t>
            </a:r>
            <a:endParaRPr kumimoji="1" lang="en-US" altLang="ja-JP" sz="4000" b="1" dirty="0">
              <a:latin typeface="ＭＳ Ｐ明朝" pitchFamily="18" charset="-128"/>
              <a:ea typeface="ＭＳ Ｐ明朝" pitchFamily="18" charset="-128"/>
            </a:endParaRPr>
          </a:p>
          <a:p>
            <a:r>
              <a:rPr lang="ja-JP" altLang="en-US" sz="4000" b="1" dirty="0">
                <a:latin typeface="+mn-ea"/>
                <a:ea typeface="+mn-ea"/>
              </a:rPr>
              <a:t>２　</a:t>
            </a:r>
            <a:r>
              <a:rPr lang="ja-JP" altLang="en-US" sz="4000" b="1" dirty="0">
                <a:latin typeface="ＭＳ Ｐ明朝" pitchFamily="18" charset="-128"/>
                <a:ea typeface="ＭＳ Ｐ明朝" pitchFamily="18" charset="-128"/>
              </a:rPr>
              <a:t>ボイルの法則</a:t>
            </a:r>
            <a:endParaRPr lang="en-US" altLang="ja-JP" sz="4000" b="1" dirty="0">
              <a:latin typeface="ＭＳ Ｐ明朝" pitchFamily="18" charset="-128"/>
              <a:ea typeface="ＭＳ Ｐ明朝" pitchFamily="18" charset="-128"/>
            </a:endParaRPr>
          </a:p>
          <a:p>
            <a:r>
              <a:rPr lang="ja-JP" altLang="en-US" sz="4000" b="1" dirty="0">
                <a:latin typeface="+mn-ea"/>
                <a:ea typeface="+mn-ea"/>
              </a:rPr>
              <a:t>３　</a:t>
            </a:r>
            <a:r>
              <a:rPr lang="ja-JP" altLang="en-US" sz="4000" b="1" dirty="0">
                <a:latin typeface="ＭＳ 明朝" pitchFamily="17" charset="-128"/>
                <a:ea typeface="ＭＳ 明朝" pitchFamily="17" charset="-128"/>
              </a:rPr>
              <a:t>シャルルの法則</a:t>
            </a:r>
            <a:endParaRPr lang="en-US" altLang="ja-JP" sz="4000" b="1" dirty="0">
              <a:latin typeface="ＭＳ 明朝" pitchFamily="17" charset="-128"/>
              <a:ea typeface="ＭＳ 明朝" pitchFamily="17" charset="-128"/>
            </a:endParaRPr>
          </a:p>
          <a:p>
            <a:r>
              <a:rPr lang="ja-JP" altLang="en-US" sz="4000" b="1" dirty="0">
                <a:latin typeface="+mn-ea"/>
              </a:rPr>
              <a:t>４　</a:t>
            </a:r>
            <a:r>
              <a:rPr lang="ja-JP" altLang="en-US" sz="4000" b="1" dirty="0">
                <a:latin typeface="ＭＳ Ｐ明朝" pitchFamily="18" charset="-128"/>
                <a:ea typeface="ＭＳ Ｐ明朝" pitchFamily="18" charset="-128"/>
              </a:rPr>
              <a:t>ボイル・シャルルの法則</a:t>
            </a:r>
            <a:endParaRPr kumimoji="1" lang="ja-JP" altLang="en-US" sz="4000" b="1" dirty="0">
              <a:latin typeface="ＭＳ Ｐ明朝" pitchFamily="18" charset="-128"/>
              <a:ea typeface="ＭＳ Ｐ明朝" pitchFamily="18" charset="-128"/>
            </a:endParaRPr>
          </a:p>
        </p:txBody>
      </p:sp>
      <p:sp>
        <p:nvSpPr>
          <p:cNvPr id="9" name="正方形/長方形 8"/>
          <p:cNvSpPr/>
          <p:nvPr/>
        </p:nvSpPr>
        <p:spPr>
          <a:xfrm>
            <a:off x="1475656" y="5661248"/>
            <a:ext cx="5918608" cy="80653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457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80</a:t>
            </a:fld>
            <a:endParaRPr lang="en-US" altLang="ja-JP"/>
          </a:p>
        </p:txBody>
      </p:sp>
      <p:sp>
        <p:nvSpPr>
          <p:cNvPr id="4" name="正方形/長方形 3"/>
          <p:cNvSpPr/>
          <p:nvPr/>
        </p:nvSpPr>
        <p:spPr>
          <a:xfrm>
            <a:off x="107504" y="620688"/>
            <a:ext cx="2678938" cy="400110"/>
          </a:xfrm>
          <a:prstGeom prst="rect">
            <a:avLst/>
          </a:prstGeom>
        </p:spPr>
        <p:txBody>
          <a:bodyPr wrap="none">
            <a:spAutoFit/>
          </a:bodyPr>
          <a:lstStyle/>
          <a:p>
            <a:r>
              <a:rPr lang="ja-JP" altLang="ja-JP" sz="2000" b="1" dirty="0">
                <a:highlight>
                  <a:srgbClr val="00FF00"/>
                </a:highlight>
                <a:ea typeface="ＭＳ Ｐゴシック"/>
              </a:rPr>
              <a:t>官能基や基による分類</a:t>
            </a:r>
            <a:endParaRPr lang="ja-JP" altLang="en-US" sz="2000" dirty="0"/>
          </a:p>
        </p:txBody>
      </p:sp>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３）炭化水素の分類</a:t>
            </a:r>
            <a:r>
              <a:rPr kumimoji="1" lang="ja-JP"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242" name="Picture 2" descr="C:\Users\okamotot\Desktop\sc0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85" y="3717032"/>
            <a:ext cx="8341029" cy="1800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251520" y="1196752"/>
            <a:ext cx="852527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　</a:t>
            </a:r>
            <a:r>
              <a:rPr kumimoji="1" 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炭化水素の水素原子を他の原子または原子団で置き換えるといろいろと性質の異なる化合物ができる。例えば、炭化水素であるメタン</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CH</a:t>
            </a:r>
            <a:r>
              <a:rPr kumimoji="1" lang="en-US" altLang="ja-JP" sz="2000" b="1" i="0" u="none" strike="noStrike" cap="none" normalizeH="0" baseline="-30000" dirty="0">
                <a:ln>
                  <a:noFill/>
                </a:ln>
                <a:solidFill>
                  <a:schemeClr val="tx1"/>
                </a:solidFill>
                <a:effectLst/>
                <a:latin typeface="ＭＳ Ｐゴシック" pitchFamily="50" charset="-128"/>
                <a:ea typeface="ＭＳ Ｐゴシック" pitchFamily="50" charset="-128"/>
                <a:cs typeface="ＭＳ Ｐゴシック" pitchFamily="50" charset="-128"/>
              </a:rPr>
              <a:t>4</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は水に溶けない気体だがメタンから</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原子１個を</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OH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（ヒドロキシ基）で置き換えたメタノール</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CH</a:t>
            </a:r>
            <a:r>
              <a:rPr kumimoji="1" lang="en-US" altLang="ja-JP" sz="2000" b="1" i="0" u="none" strike="noStrike" cap="none" normalizeH="0" baseline="-30000" dirty="0">
                <a:ln>
                  <a:noFill/>
                </a:ln>
                <a:solidFill>
                  <a:schemeClr val="tx1"/>
                </a:solidFill>
                <a:effectLst/>
                <a:latin typeface="ＭＳ Ｐゴシック" pitchFamily="50" charset="-128"/>
                <a:ea typeface="ＭＳ Ｐゴシック" pitchFamily="50" charset="-128"/>
                <a:cs typeface="ＭＳ Ｐゴシック" pitchFamily="50" charset="-128"/>
              </a:rPr>
              <a:t>3</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OH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は、液体でよく水に溶ける性質がある。炭化水素にヒドロキシ基のような特定の原子団が結合すると、化学的性質の良く似た一群の化合物ができる。このように、化合物の性質を特徴づける特定の原子団を</a:t>
            </a:r>
            <a:r>
              <a:rPr kumimoji="1" lang="ja-JP" altLang="en-US" sz="2000" b="1" i="0" u="none" strike="noStrike" cap="none" normalizeH="0" baseline="0" dirty="0">
                <a:ln>
                  <a:noFill/>
                </a:ln>
                <a:solidFill>
                  <a:srgbClr val="FF0000"/>
                </a:solidFill>
                <a:effectLst/>
                <a:latin typeface="ＭＳ Ｐゴシック" pitchFamily="50" charset="-128"/>
                <a:ea typeface="ＭＳ Ｐゴシック" pitchFamily="50" charset="-128"/>
                <a:cs typeface="ＭＳ Ｐゴシック" pitchFamily="50" charset="-128"/>
              </a:rPr>
              <a:t>官能基</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という。</a:t>
            </a:r>
            <a:r>
              <a:rPr kumimoji="1" lang="ja-JP" altLang="en-US"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en-US"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7245308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81</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平成２３年度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問２６</a:t>
            </a:r>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kumimoji="1" lang="ja-JP" altLang="en-US" sz="3200" dirty="0"/>
              <a:t>次の物質の組み合わせのうち、互いに</a:t>
            </a:r>
            <a:r>
              <a:rPr kumimoji="1" lang="ja-JP" altLang="en-US" sz="3200" b="1" dirty="0">
                <a:solidFill>
                  <a:srgbClr val="FF0000"/>
                </a:solidFill>
              </a:rPr>
              <a:t>同素体の関係にないもの</a:t>
            </a:r>
            <a:r>
              <a:rPr kumimoji="1" lang="ja-JP" altLang="en-US" sz="3200" dirty="0"/>
              <a:t>を下から一つ選び、その番号を解答欄に記入しなさい。</a:t>
            </a:r>
          </a:p>
        </p:txBody>
      </p:sp>
      <p:sp>
        <p:nvSpPr>
          <p:cNvPr id="8" name="テキスト ボックス 7"/>
          <p:cNvSpPr txBox="1"/>
          <p:nvPr/>
        </p:nvSpPr>
        <p:spPr>
          <a:xfrm>
            <a:off x="1475656" y="3212976"/>
            <a:ext cx="6402715" cy="2554545"/>
          </a:xfrm>
          <a:prstGeom prst="rect">
            <a:avLst/>
          </a:prstGeom>
          <a:noFill/>
        </p:spPr>
        <p:txBody>
          <a:bodyPr wrap="none" rtlCol="0">
            <a:spAutoFit/>
          </a:bodyPr>
          <a:lstStyle/>
          <a:p>
            <a:r>
              <a:rPr kumimoji="1" lang="ja-JP" altLang="en-US" sz="4000" b="1" dirty="0">
                <a:latin typeface="+mn-ea"/>
                <a:ea typeface="+mn-ea"/>
              </a:rPr>
              <a:t>１　</a:t>
            </a:r>
            <a:r>
              <a:rPr lang="ja-JP" altLang="en-US" sz="4000" dirty="0">
                <a:latin typeface="+mn-ea"/>
              </a:rPr>
              <a:t>黒鉛とダイヤモンド</a:t>
            </a:r>
            <a:endParaRPr lang="en-US" altLang="ja-JP" sz="4000" dirty="0">
              <a:latin typeface="+mn-ea"/>
            </a:endParaRPr>
          </a:p>
          <a:p>
            <a:r>
              <a:rPr lang="ja-JP" altLang="en-US" sz="4000" b="1" dirty="0">
                <a:latin typeface="+mn-ea"/>
                <a:ea typeface="+mn-ea"/>
              </a:rPr>
              <a:t>２　</a:t>
            </a:r>
            <a:r>
              <a:rPr lang="ja-JP" altLang="en-US" sz="4000" dirty="0">
                <a:latin typeface="+mn-ea"/>
              </a:rPr>
              <a:t>二酸化窒素と一酸化窒素</a:t>
            </a:r>
            <a:endParaRPr lang="en-US" altLang="ja-JP" sz="4000" dirty="0">
              <a:latin typeface="ＭＳ 明朝" pitchFamily="17" charset="-128"/>
              <a:ea typeface="ＭＳ 明朝" pitchFamily="17" charset="-128"/>
            </a:endParaRPr>
          </a:p>
          <a:p>
            <a:r>
              <a:rPr lang="ja-JP" altLang="en-US" sz="4000" b="1" dirty="0">
                <a:latin typeface="+mn-ea"/>
                <a:ea typeface="+mn-ea"/>
              </a:rPr>
              <a:t>３　</a:t>
            </a:r>
            <a:r>
              <a:rPr lang="ja-JP" altLang="en-US" sz="4000" dirty="0">
                <a:latin typeface="+mn-ea"/>
                <a:ea typeface="+mn-ea"/>
              </a:rPr>
              <a:t>赤リンと黄リン</a:t>
            </a:r>
            <a:endParaRPr lang="en-US" altLang="ja-JP" sz="4000" dirty="0">
              <a:latin typeface="+mn-ea"/>
              <a:ea typeface="+mn-ea"/>
            </a:endParaRPr>
          </a:p>
          <a:p>
            <a:r>
              <a:rPr lang="ja-JP" altLang="en-US" sz="4000" b="1" dirty="0">
                <a:latin typeface="+mn-ea"/>
              </a:rPr>
              <a:t>４　</a:t>
            </a:r>
            <a:r>
              <a:rPr lang="ja-JP" altLang="en-US" sz="4000" dirty="0">
                <a:latin typeface="+mn-ea"/>
              </a:rPr>
              <a:t>酸素とオゾン</a:t>
            </a:r>
            <a:endParaRPr kumimoji="1" lang="ja-JP" altLang="en-US" sz="4000" dirty="0">
              <a:latin typeface="ＭＳ Ｐ明朝" pitchFamily="18" charset="-128"/>
              <a:ea typeface="ＭＳ Ｐ明朝" pitchFamily="18" charset="-128"/>
            </a:endParaRPr>
          </a:p>
        </p:txBody>
      </p:sp>
      <p:sp>
        <p:nvSpPr>
          <p:cNvPr id="9" name="正方形/長方形 8"/>
          <p:cNvSpPr/>
          <p:nvPr/>
        </p:nvSpPr>
        <p:spPr>
          <a:xfrm>
            <a:off x="1547664" y="3964828"/>
            <a:ext cx="6246470"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25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82</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平成２３年度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問２７</a:t>
            </a:r>
          </a:p>
        </p:txBody>
      </p:sp>
      <p:sp>
        <p:nvSpPr>
          <p:cNvPr id="7" name="テキスト ボックス 6"/>
          <p:cNvSpPr txBox="1"/>
          <p:nvPr/>
        </p:nvSpPr>
        <p:spPr>
          <a:xfrm>
            <a:off x="611560" y="1412776"/>
            <a:ext cx="7920880" cy="1384995"/>
          </a:xfrm>
          <a:prstGeom prst="rect">
            <a:avLst/>
          </a:prstGeom>
          <a:noFill/>
        </p:spPr>
        <p:txBody>
          <a:bodyPr wrap="square" rtlCol="0">
            <a:spAutoFit/>
          </a:bodyPr>
          <a:lstStyle/>
          <a:p>
            <a:r>
              <a:rPr kumimoji="1" lang="ja-JP" altLang="en-US" sz="2800" dirty="0">
                <a:latin typeface="+mn-ea"/>
                <a:ea typeface="+mn-ea"/>
              </a:rPr>
              <a:t>次の金属をイオン化傾向の大きな順に並べたとき、正しいものを下から一つ選び、その番号を解答欄に記入しなさい。</a:t>
            </a:r>
          </a:p>
        </p:txBody>
      </p:sp>
      <p:sp>
        <p:nvSpPr>
          <p:cNvPr id="8" name="テキスト ボックス 7"/>
          <p:cNvSpPr txBox="1"/>
          <p:nvPr/>
        </p:nvSpPr>
        <p:spPr>
          <a:xfrm>
            <a:off x="1475656" y="3167623"/>
            <a:ext cx="4951997" cy="3416320"/>
          </a:xfrm>
          <a:prstGeom prst="rect">
            <a:avLst/>
          </a:prstGeom>
          <a:noFill/>
        </p:spPr>
        <p:txBody>
          <a:bodyPr wrap="none" rtlCol="0">
            <a:spAutoFit/>
          </a:bodyPr>
          <a:lstStyle/>
          <a:p>
            <a:pPr marL="742950" indent="-742950">
              <a:lnSpc>
                <a:spcPct val="150000"/>
              </a:lnSpc>
              <a:buAutoNum type="arabicDbPlain"/>
              <a:tabLst>
                <a:tab pos="630238" algn="l"/>
                <a:tab pos="1250950" algn="l"/>
                <a:tab pos="2417763" algn="l"/>
                <a:tab pos="3584575" algn="l"/>
                <a:tab pos="5286375" algn="l"/>
              </a:tabLst>
            </a:pPr>
            <a:r>
              <a:rPr kumimoji="1" lang="ja-JP" altLang="en-US" sz="3600" b="1" spc="-100" dirty="0">
                <a:latin typeface="ＭＳ Ｐ明朝" pitchFamily="18" charset="-128"/>
                <a:ea typeface="ＭＳ Ｐ明朝" pitchFamily="18" charset="-128"/>
              </a:rPr>
              <a:t>Ｋ</a:t>
            </a:r>
            <a:r>
              <a:rPr kumimoji="1" lang="en-US" altLang="ja-JP" sz="3600" b="1" spc="-100" dirty="0">
                <a:latin typeface="ＭＳ Ｐ明朝" pitchFamily="18" charset="-128"/>
                <a:ea typeface="ＭＳ Ｐ明朝" pitchFamily="18" charset="-128"/>
              </a:rPr>
              <a:t>	</a:t>
            </a:r>
            <a:r>
              <a:rPr kumimoji="1" lang="ja-JP" altLang="en-US" sz="3600" b="1" spc="-100" dirty="0">
                <a:latin typeface="ＭＳ Ｐ明朝" pitchFamily="18" charset="-128"/>
                <a:ea typeface="ＭＳ Ｐ明朝" pitchFamily="18" charset="-128"/>
              </a:rPr>
              <a:t>＞Ｍｇ</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＞Ｚｎ</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＞Ａｇ</a:t>
            </a:r>
            <a:endParaRPr lang="en-US" altLang="ja-JP" sz="3600" b="1" spc="-100" dirty="0">
              <a:latin typeface="ＭＳ Ｐ明朝" pitchFamily="18" charset="-128"/>
              <a:ea typeface="ＭＳ Ｐ明朝" pitchFamily="18" charset="-128"/>
            </a:endParaRPr>
          </a:p>
          <a:p>
            <a:pPr>
              <a:lnSpc>
                <a:spcPct val="150000"/>
              </a:lnSpc>
              <a:tabLst>
                <a:tab pos="630238" algn="l"/>
                <a:tab pos="1250950" algn="l"/>
                <a:tab pos="2417763" algn="l"/>
                <a:tab pos="3584575" algn="l"/>
                <a:tab pos="5286375" algn="l"/>
              </a:tabLst>
            </a:pPr>
            <a:r>
              <a:rPr lang="ja-JP" altLang="en-US" sz="3600" b="1" spc="-100" dirty="0">
                <a:latin typeface="ＭＳ Ｐ明朝" pitchFamily="18" charset="-128"/>
                <a:ea typeface="ＭＳ Ｐ明朝" pitchFamily="18" charset="-128"/>
              </a:rPr>
              <a:t>２　</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Ｋ</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＞Ａｇ</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＞Ｚｎ</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＞Ｍｇ</a:t>
            </a:r>
            <a:endParaRPr lang="en-US" altLang="ja-JP" sz="3600" b="1" spc="-100" dirty="0">
              <a:latin typeface="ＭＳ Ｐ明朝" pitchFamily="18" charset="-128"/>
              <a:ea typeface="ＭＳ Ｐ明朝" pitchFamily="18" charset="-128"/>
            </a:endParaRPr>
          </a:p>
          <a:p>
            <a:pPr marL="742950" indent="-742950">
              <a:lnSpc>
                <a:spcPct val="150000"/>
              </a:lnSpc>
              <a:buAutoNum type="arabicDbPlain" startAt="3"/>
              <a:tabLst>
                <a:tab pos="630238" algn="l"/>
                <a:tab pos="1250950" algn="l"/>
                <a:tab pos="2417763" algn="l"/>
                <a:tab pos="3584575" algn="l"/>
                <a:tab pos="5286375" algn="l"/>
              </a:tabLst>
            </a:pPr>
            <a:r>
              <a:rPr lang="ja-JP" altLang="en-US" sz="3600" b="1" spc="-100" dirty="0">
                <a:latin typeface="ＭＳ Ｐ明朝" pitchFamily="18" charset="-128"/>
                <a:ea typeface="ＭＳ Ｐ明朝" pitchFamily="18" charset="-128"/>
              </a:rPr>
              <a:t>Ａｇ＞Ｚｎ</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＞Ｍｇ</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＞Ｋ</a:t>
            </a:r>
            <a:endParaRPr lang="en-US" altLang="ja-JP" sz="3600" b="1" spc="-100" dirty="0">
              <a:latin typeface="ＭＳ Ｐ明朝" pitchFamily="18" charset="-128"/>
              <a:ea typeface="ＭＳ Ｐ明朝" pitchFamily="18" charset="-128"/>
            </a:endParaRPr>
          </a:p>
          <a:p>
            <a:pPr marL="742950" indent="-742950">
              <a:lnSpc>
                <a:spcPct val="150000"/>
              </a:lnSpc>
              <a:buAutoNum type="arabicDbPlain" startAt="3"/>
              <a:tabLst>
                <a:tab pos="630238" algn="l"/>
                <a:tab pos="1250950" algn="l"/>
                <a:tab pos="2417763" algn="l"/>
                <a:tab pos="3584575" algn="l"/>
                <a:tab pos="5286375" algn="l"/>
              </a:tabLst>
            </a:pPr>
            <a:r>
              <a:rPr lang="ja-JP" altLang="en-US" sz="3600" b="1" spc="-100" dirty="0">
                <a:latin typeface="ＭＳ Ｐ明朝" pitchFamily="18" charset="-128"/>
                <a:ea typeface="ＭＳ Ｐ明朝" pitchFamily="18" charset="-128"/>
              </a:rPr>
              <a:t>Ａｇ＞Ｋ</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＞Ｍｇ</a:t>
            </a:r>
            <a:r>
              <a:rPr lang="en-US" altLang="ja-JP" sz="3600" b="1" spc="-100" dirty="0">
                <a:latin typeface="ＭＳ Ｐ明朝" pitchFamily="18" charset="-128"/>
                <a:ea typeface="ＭＳ Ｐ明朝" pitchFamily="18" charset="-128"/>
              </a:rPr>
              <a:t>	</a:t>
            </a:r>
            <a:r>
              <a:rPr lang="ja-JP" altLang="en-US" sz="3600" b="1" spc="-100" dirty="0">
                <a:latin typeface="ＭＳ Ｐ明朝" pitchFamily="18" charset="-128"/>
                <a:ea typeface="ＭＳ Ｐ明朝" pitchFamily="18" charset="-128"/>
              </a:rPr>
              <a:t>＞Ｚｎ</a:t>
            </a:r>
            <a:endParaRPr lang="en-US" altLang="ja-JP" sz="3600" b="1" spc="-100" dirty="0">
              <a:latin typeface="ＭＳ Ｐ明朝" pitchFamily="18" charset="-128"/>
              <a:ea typeface="ＭＳ Ｐ明朝" pitchFamily="18" charset="-128"/>
            </a:endParaRPr>
          </a:p>
        </p:txBody>
      </p:sp>
      <p:sp>
        <p:nvSpPr>
          <p:cNvPr id="9" name="正方形/長方形 8"/>
          <p:cNvSpPr/>
          <p:nvPr/>
        </p:nvSpPr>
        <p:spPr>
          <a:xfrm>
            <a:off x="1475656" y="3429000"/>
            <a:ext cx="5328592"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4099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83</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平成２３年度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問２８</a:t>
            </a:r>
          </a:p>
        </p:txBody>
      </p:sp>
      <p:sp>
        <p:nvSpPr>
          <p:cNvPr id="7" name="テキスト ボックス 6"/>
          <p:cNvSpPr txBox="1"/>
          <p:nvPr/>
        </p:nvSpPr>
        <p:spPr>
          <a:xfrm>
            <a:off x="618258" y="1156122"/>
            <a:ext cx="7920880" cy="1569660"/>
          </a:xfrm>
          <a:prstGeom prst="rect">
            <a:avLst/>
          </a:prstGeom>
          <a:noFill/>
        </p:spPr>
        <p:txBody>
          <a:bodyPr wrap="square" rtlCol="0">
            <a:spAutoFit/>
          </a:bodyPr>
          <a:lstStyle/>
          <a:p>
            <a:r>
              <a:rPr lang="ja-JP" altLang="en-US" sz="3200" dirty="0"/>
              <a:t>次の物質の三態についての記述のうち、正しいものを下から一つ選び、その番号を解答欄に記入しなさい。</a:t>
            </a:r>
            <a:endParaRPr kumimoji="1" lang="ja-JP" altLang="en-US" sz="3200" dirty="0"/>
          </a:p>
        </p:txBody>
      </p:sp>
      <p:sp>
        <p:nvSpPr>
          <p:cNvPr id="8" name="テキスト ボックス 7"/>
          <p:cNvSpPr txBox="1"/>
          <p:nvPr/>
        </p:nvSpPr>
        <p:spPr>
          <a:xfrm>
            <a:off x="747904" y="3429000"/>
            <a:ext cx="7998829" cy="2446824"/>
          </a:xfrm>
          <a:prstGeom prst="rect">
            <a:avLst/>
          </a:prstGeom>
          <a:noFill/>
        </p:spPr>
        <p:txBody>
          <a:bodyPr wrap="square" rtlCol="0">
            <a:spAutoFit/>
          </a:bodyPr>
          <a:lstStyle/>
          <a:p>
            <a:pPr marL="357188" indent="-357188">
              <a:spcAft>
                <a:spcPts val="1000"/>
              </a:spcAft>
            </a:pPr>
            <a:r>
              <a:rPr kumimoji="1" lang="ja-JP" altLang="en-US" sz="3200" dirty="0"/>
              <a:t>１　気体が液体になる変化を凝固という。</a:t>
            </a:r>
            <a:endParaRPr kumimoji="1" lang="en-US" altLang="ja-JP" sz="3200" dirty="0"/>
          </a:p>
          <a:p>
            <a:pPr marL="357188" indent="-357188">
              <a:spcAft>
                <a:spcPts val="1000"/>
              </a:spcAft>
            </a:pPr>
            <a:r>
              <a:rPr lang="ja-JP" altLang="en-US" sz="3200" dirty="0"/>
              <a:t>２　液体が固体になる変化を凝縮という。</a:t>
            </a:r>
            <a:endParaRPr lang="en-US" altLang="ja-JP" sz="3200" dirty="0"/>
          </a:p>
          <a:p>
            <a:pPr marL="357188" indent="-357188">
              <a:spcAft>
                <a:spcPts val="1000"/>
              </a:spcAft>
            </a:pPr>
            <a:r>
              <a:rPr kumimoji="1" lang="ja-JP" altLang="en-US" sz="3200" dirty="0"/>
              <a:t>３　液体が気体になる変化を融解という</a:t>
            </a:r>
            <a:r>
              <a:rPr lang="ja-JP" altLang="en-US" sz="3200" dirty="0"/>
              <a:t>。</a:t>
            </a:r>
            <a:endParaRPr kumimoji="1" lang="en-US" altLang="ja-JP" sz="3200" dirty="0"/>
          </a:p>
          <a:p>
            <a:pPr marL="357188" indent="-357188">
              <a:spcAft>
                <a:spcPts val="1000"/>
              </a:spcAft>
            </a:pPr>
            <a:r>
              <a:rPr lang="ja-JP" altLang="en-US" sz="3200" dirty="0"/>
              <a:t>４　固体が気体になる変化を昇華という。</a:t>
            </a:r>
            <a:endParaRPr kumimoji="1" lang="ja-JP" altLang="en-US" sz="3200" dirty="0"/>
          </a:p>
        </p:txBody>
      </p:sp>
      <p:sp>
        <p:nvSpPr>
          <p:cNvPr id="9" name="正方形/長方形 8"/>
          <p:cNvSpPr/>
          <p:nvPr/>
        </p:nvSpPr>
        <p:spPr>
          <a:xfrm>
            <a:off x="747904" y="5327659"/>
            <a:ext cx="7352488"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8146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84</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平成２３年度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問２９</a:t>
            </a:r>
          </a:p>
        </p:txBody>
      </p:sp>
      <p:sp>
        <p:nvSpPr>
          <p:cNvPr id="7" name="テキスト ボックス 6"/>
          <p:cNvSpPr txBox="1"/>
          <p:nvPr/>
        </p:nvSpPr>
        <p:spPr>
          <a:xfrm>
            <a:off x="636149" y="1196752"/>
            <a:ext cx="8075865" cy="830997"/>
          </a:xfrm>
          <a:prstGeom prst="rect">
            <a:avLst/>
          </a:prstGeom>
          <a:noFill/>
        </p:spPr>
        <p:txBody>
          <a:bodyPr wrap="square" rtlCol="0">
            <a:spAutoFit/>
          </a:bodyPr>
          <a:lstStyle/>
          <a:p>
            <a:r>
              <a:rPr kumimoji="1" lang="ja-JP" altLang="en-US" dirty="0"/>
              <a:t>次の記述の法則名として、正しいものを下から一つ選び、その番号を解答欄に記入しなさい。</a:t>
            </a:r>
          </a:p>
        </p:txBody>
      </p:sp>
      <p:sp>
        <p:nvSpPr>
          <p:cNvPr id="8" name="テキスト ボックス 7"/>
          <p:cNvSpPr txBox="1"/>
          <p:nvPr/>
        </p:nvSpPr>
        <p:spPr>
          <a:xfrm>
            <a:off x="1848416" y="3717032"/>
            <a:ext cx="5998758" cy="2554545"/>
          </a:xfrm>
          <a:prstGeom prst="rect">
            <a:avLst/>
          </a:prstGeom>
          <a:noFill/>
        </p:spPr>
        <p:txBody>
          <a:bodyPr wrap="none" rtlCol="0">
            <a:spAutoFit/>
          </a:bodyPr>
          <a:lstStyle/>
          <a:p>
            <a:r>
              <a:rPr kumimoji="1" lang="ja-JP" altLang="en-US" sz="4000" dirty="0">
                <a:latin typeface="+mn-ea"/>
                <a:ea typeface="+mn-ea"/>
              </a:rPr>
              <a:t>１　ヘスの法則</a:t>
            </a:r>
            <a:endParaRPr kumimoji="1" lang="en-US" altLang="ja-JP" sz="4000" dirty="0">
              <a:latin typeface="+mn-ea"/>
              <a:ea typeface="+mn-ea"/>
            </a:endParaRPr>
          </a:p>
          <a:p>
            <a:r>
              <a:rPr lang="ja-JP" altLang="en-US" sz="4000" dirty="0">
                <a:latin typeface="+mn-ea"/>
                <a:ea typeface="+mn-ea"/>
              </a:rPr>
              <a:t>２　アボガドロの法則</a:t>
            </a:r>
            <a:endParaRPr lang="en-US" altLang="ja-JP" sz="4000" dirty="0">
              <a:latin typeface="ＭＳ Ｐ明朝" pitchFamily="18" charset="-128"/>
              <a:ea typeface="ＭＳ Ｐ明朝" pitchFamily="18" charset="-128"/>
            </a:endParaRPr>
          </a:p>
          <a:p>
            <a:r>
              <a:rPr lang="ja-JP" altLang="en-US" sz="4000" dirty="0">
                <a:latin typeface="+mn-ea"/>
                <a:ea typeface="+mn-ea"/>
              </a:rPr>
              <a:t>３　ボイル・シャルルの法則</a:t>
            </a:r>
            <a:endParaRPr lang="en-US" altLang="ja-JP" sz="4000" dirty="0">
              <a:latin typeface="ＭＳ 明朝" pitchFamily="17" charset="-128"/>
              <a:ea typeface="ＭＳ 明朝" pitchFamily="17" charset="-128"/>
            </a:endParaRPr>
          </a:p>
          <a:p>
            <a:r>
              <a:rPr lang="ja-JP" altLang="en-US" sz="4000" dirty="0">
                <a:latin typeface="+mn-ea"/>
              </a:rPr>
              <a:t>４　ヘンリーの法則</a:t>
            </a:r>
            <a:endParaRPr lang="en-US" altLang="ja-JP" sz="4000" dirty="0">
              <a:latin typeface="ＭＳ Ｐ明朝" pitchFamily="18" charset="-128"/>
              <a:ea typeface="ＭＳ Ｐ明朝" pitchFamily="18" charset="-128"/>
            </a:endParaRPr>
          </a:p>
        </p:txBody>
      </p:sp>
      <p:sp>
        <p:nvSpPr>
          <p:cNvPr id="9" name="テキスト ボックス 8"/>
          <p:cNvSpPr txBox="1"/>
          <p:nvPr/>
        </p:nvSpPr>
        <p:spPr>
          <a:xfrm>
            <a:off x="755576" y="2215168"/>
            <a:ext cx="7678705" cy="954107"/>
          </a:xfrm>
          <a:prstGeom prst="rect">
            <a:avLst/>
          </a:prstGeom>
          <a:noFill/>
        </p:spPr>
        <p:txBody>
          <a:bodyPr wrap="none" rtlCol="0">
            <a:spAutoFit/>
          </a:bodyPr>
          <a:lstStyle/>
          <a:p>
            <a:r>
              <a:rPr kumimoji="1" lang="ja-JP" altLang="en-US" sz="2800" dirty="0"/>
              <a:t>「同温、同圧のもとでは、全ての気体は、同体積中</a:t>
            </a:r>
            <a:endParaRPr kumimoji="1" lang="en-US" altLang="ja-JP" sz="2800" dirty="0"/>
          </a:p>
          <a:p>
            <a:r>
              <a:rPr lang="ja-JP" altLang="en-US" sz="2800" dirty="0"/>
              <a:t> </a:t>
            </a:r>
            <a:r>
              <a:rPr kumimoji="1" lang="ja-JP" altLang="en-US" sz="2800" dirty="0"/>
              <a:t>に同数の分子を含んでいる。」</a:t>
            </a:r>
          </a:p>
        </p:txBody>
      </p:sp>
      <p:sp>
        <p:nvSpPr>
          <p:cNvPr id="10" name="正方形/長方形 9"/>
          <p:cNvSpPr/>
          <p:nvPr/>
        </p:nvSpPr>
        <p:spPr>
          <a:xfrm>
            <a:off x="1826948" y="4468884"/>
            <a:ext cx="512131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909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7239000" y="6531898"/>
            <a:ext cx="1905000" cy="304800"/>
          </a:xfrm>
        </p:spPr>
        <p:txBody>
          <a:bodyPr/>
          <a:lstStyle/>
          <a:p>
            <a:pPr>
              <a:defRPr/>
            </a:pPr>
            <a:fld id="{A6395AFC-AFAA-4D62-B387-CF7256273E8D}" type="datetime1">
              <a:rPr lang="ja-JP" altLang="en-US" smtClean="0"/>
              <a:pPr>
                <a:defRPr/>
              </a:pPr>
              <a:t>2019/7/6</a:t>
            </a:fld>
            <a:endParaRPr lang="en-US" altLang="ja-JP" dirty="0"/>
          </a:p>
        </p:txBody>
      </p:sp>
      <p:sp>
        <p:nvSpPr>
          <p:cNvPr id="3" name="スライド番号プレースホルダー 2"/>
          <p:cNvSpPr>
            <a:spLocks noGrp="1"/>
          </p:cNvSpPr>
          <p:nvPr>
            <p:ph type="sldNum" sz="quarter" idx="12"/>
          </p:nvPr>
        </p:nvSpPr>
        <p:spPr>
          <a:xfrm>
            <a:off x="251520" y="6497638"/>
            <a:ext cx="719138" cy="360362"/>
          </a:xfrm>
        </p:spPr>
        <p:txBody>
          <a:bodyPr/>
          <a:lstStyle/>
          <a:p>
            <a:pPr>
              <a:defRPr/>
            </a:pPr>
            <a:fld id="{932DFECD-DFEF-4472-8401-E574EC170895}" type="slidenum">
              <a:rPr lang="en-US" altLang="ja-JP" smtClean="0"/>
              <a:pPr>
                <a:defRPr/>
              </a:pPr>
              <a:t>85</a:t>
            </a:fld>
            <a:endParaRPr lang="en-US" altLang="ja-JP"/>
          </a:p>
        </p:txBody>
      </p:sp>
      <p:sp>
        <p:nvSpPr>
          <p:cNvPr id="4" name="正方形/長方形 3"/>
          <p:cNvSpPr/>
          <p:nvPr/>
        </p:nvSpPr>
        <p:spPr>
          <a:xfrm>
            <a:off x="251520" y="243148"/>
            <a:ext cx="8712968" cy="830997"/>
          </a:xfrm>
          <a:prstGeom prst="rect">
            <a:avLst/>
          </a:prstGeom>
        </p:spPr>
        <p:txBody>
          <a:bodyPr wrap="square">
            <a:spAutoFit/>
          </a:bodyPr>
          <a:lstStyle/>
          <a:p>
            <a:r>
              <a:rPr lang="ja-JP" altLang="en-US" b="1" dirty="0">
                <a:solidFill>
                  <a:srgbClr val="FF0000"/>
                </a:solidFill>
              </a:rPr>
              <a:t>アボガドロの法則：</a:t>
            </a:r>
            <a:r>
              <a:rPr lang="ja-JP" altLang="en-US" dirty="0"/>
              <a:t>同一圧力、同一温度、同一体積のすべての種類の気体には同じ数の分子が含まれるという法則である。</a:t>
            </a:r>
          </a:p>
        </p:txBody>
      </p:sp>
      <p:sp>
        <p:nvSpPr>
          <p:cNvPr id="5" name="正方形/長方形 4"/>
          <p:cNvSpPr/>
          <p:nvPr/>
        </p:nvSpPr>
        <p:spPr>
          <a:xfrm>
            <a:off x="251520" y="1196752"/>
            <a:ext cx="8640960" cy="830997"/>
          </a:xfrm>
          <a:prstGeom prst="rect">
            <a:avLst/>
          </a:prstGeom>
        </p:spPr>
        <p:txBody>
          <a:bodyPr wrap="square">
            <a:spAutoFit/>
          </a:bodyPr>
          <a:lstStyle/>
          <a:p>
            <a:r>
              <a:rPr lang="ja-JP" altLang="en-US" b="1" dirty="0">
                <a:solidFill>
                  <a:srgbClr val="FF0000"/>
                </a:solidFill>
              </a:rPr>
              <a:t>ヘスの法則</a:t>
            </a:r>
            <a:r>
              <a:rPr lang="ja-JP" altLang="en-US" dirty="0">
                <a:solidFill>
                  <a:srgbClr val="FF0000"/>
                </a:solidFill>
              </a:rPr>
              <a:t>：</a:t>
            </a:r>
            <a:r>
              <a:rPr lang="ja-JP" altLang="en-US" dirty="0"/>
              <a:t>反応熱は，反応の経路によらず，最初の状態と最終の状態で決まる。</a:t>
            </a:r>
          </a:p>
        </p:txBody>
      </p:sp>
      <p:sp>
        <p:nvSpPr>
          <p:cNvPr id="7" name="正方形/長方形 6"/>
          <p:cNvSpPr/>
          <p:nvPr/>
        </p:nvSpPr>
        <p:spPr>
          <a:xfrm>
            <a:off x="251520" y="2078335"/>
            <a:ext cx="8568952" cy="854842"/>
          </a:xfrm>
          <a:prstGeom prst="rect">
            <a:avLst/>
          </a:prstGeom>
        </p:spPr>
        <p:txBody>
          <a:bodyPr wrap="square">
            <a:spAutoFit/>
          </a:bodyPr>
          <a:lstStyle/>
          <a:p>
            <a:r>
              <a:rPr lang="ja-JP" altLang="en-US" b="1" dirty="0">
                <a:solidFill>
                  <a:srgbClr val="FF0000"/>
                </a:solidFill>
              </a:rPr>
              <a:t>ボイルの法則：</a:t>
            </a:r>
            <a:r>
              <a:rPr lang="ja-JP" altLang="en-US" dirty="0"/>
              <a:t>一定温度のもとでは，気体の体積と圧力は反比例する．</a:t>
            </a:r>
          </a:p>
        </p:txBody>
      </p:sp>
      <p:sp>
        <p:nvSpPr>
          <p:cNvPr id="8" name="正方形/長方形 7"/>
          <p:cNvSpPr/>
          <p:nvPr/>
        </p:nvSpPr>
        <p:spPr>
          <a:xfrm>
            <a:off x="251520" y="2933177"/>
            <a:ext cx="8617216" cy="830997"/>
          </a:xfrm>
          <a:prstGeom prst="rect">
            <a:avLst/>
          </a:prstGeom>
        </p:spPr>
        <p:txBody>
          <a:bodyPr wrap="square">
            <a:spAutoFit/>
          </a:bodyPr>
          <a:lstStyle/>
          <a:p>
            <a:r>
              <a:rPr lang="ja-JP" altLang="en-US" b="1" dirty="0">
                <a:solidFill>
                  <a:srgbClr val="FF0000"/>
                </a:solidFill>
              </a:rPr>
              <a:t>シャルルの法則：</a:t>
            </a:r>
            <a:r>
              <a:rPr lang="ja-JP" altLang="en-US" dirty="0"/>
              <a:t>圧力が一定のとき、理想気体の体積は絶対温度に比例することを示した法則</a:t>
            </a:r>
          </a:p>
        </p:txBody>
      </p:sp>
      <p:sp>
        <p:nvSpPr>
          <p:cNvPr id="9" name="正方形/長方形 8"/>
          <p:cNvSpPr/>
          <p:nvPr/>
        </p:nvSpPr>
        <p:spPr>
          <a:xfrm>
            <a:off x="251520" y="3861048"/>
            <a:ext cx="8496944" cy="830997"/>
          </a:xfrm>
          <a:prstGeom prst="rect">
            <a:avLst/>
          </a:prstGeom>
        </p:spPr>
        <p:txBody>
          <a:bodyPr wrap="square">
            <a:spAutoFit/>
          </a:bodyPr>
          <a:lstStyle/>
          <a:p>
            <a:r>
              <a:rPr lang="ja-JP" altLang="en-US" b="1" dirty="0">
                <a:solidFill>
                  <a:srgbClr val="FF0000"/>
                </a:solidFill>
              </a:rPr>
              <a:t>ボイル・シャルルの法則：</a:t>
            </a:r>
            <a:r>
              <a:rPr lang="ja-JP" altLang="en-US" dirty="0"/>
              <a:t>気体の体積は、圧力に反比例し、絶対温度に比例する。</a:t>
            </a:r>
          </a:p>
        </p:txBody>
      </p:sp>
      <p:sp>
        <p:nvSpPr>
          <p:cNvPr id="10" name="正方形/長方形 9"/>
          <p:cNvSpPr/>
          <p:nvPr/>
        </p:nvSpPr>
        <p:spPr>
          <a:xfrm>
            <a:off x="251520" y="4797152"/>
            <a:ext cx="8496944" cy="1200329"/>
          </a:xfrm>
          <a:prstGeom prst="rect">
            <a:avLst/>
          </a:prstGeom>
        </p:spPr>
        <p:txBody>
          <a:bodyPr wrap="square">
            <a:spAutoFit/>
          </a:bodyPr>
          <a:lstStyle/>
          <a:p>
            <a:r>
              <a:rPr lang="ja-JP" altLang="en-US" b="1" dirty="0">
                <a:solidFill>
                  <a:srgbClr val="FF0000"/>
                </a:solidFill>
              </a:rPr>
              <a:t>ヘンリーの法則：</a:t>
            </a:r>
            <a:r>
              <a:rPr lang="ja-JP" altLang="en-US" b="1" dirty="0"/>
              <a:t>溶解度の小さな気体では</a:t>
            </a:r>
            <a:r>
              <a:rPr lang="ja-JP" altLang="en-US" dirty="0"/>
              <a:t>、一定温度で一定量の溶媒に溶ける気体の物質量はその気体の</a:t>
            </a:r>
            <a:r>
              <a:rPr lang="ja-JP" altLang="en-US" b="1" dirty="0"/>
              <a:t>圧力に比例</a:t>
            </a:r>
            <a:r>
              <a:rPr lang="ja-JP" altLang="en-US" dirty="0"/>
              <a:t>する。</a:t>
            </a:r>
          </a:p>
          <a:p>
            <a:endParaRPr lang="ja-JP" altLang="en-US" dirty="0"/>
          </a:p>
        </p:txBody>
      </p:sp>
      <p:sp>
        <p:nvSpPr>
          <p:cNvPr id="11" name="正方形/長方形 10"/>
          <p:cNvSpPr/>
          <p:nvPr/>
        </p:nvSpPr>
        <p:spPr>
          <a:xfrm>
            <a:off x="251520" y="5651740"/>
            <a:ext cx="8496944" cy="830997"/>
          </a:xfrm>
          <a:prstGeom prst="rect">
            <a:avLst/>
          </a:prstGeom>
        </p:spPr>
        <p:txBody>
          <a:bodyPr wrap="square">
            <a:spAutoFit/>
          </a:bodyPr>
          <a:lstStyle/>
          <a:p>
            <a:r>
              <a:rPr lang="ja-JP" altLang="en-US" b="1" dirty="0">
                <a:solidFill>
                  <a:srgbClr val="FF0000"/>
                </a:solidFill>
              </a:rPr>
              <a:t>ラボアジエの法則：</a:t>
            </a:r>
            <a:r>
              <a:rPr lang="ja-JP" altLang="en-US" dirty="0"/>
              <a:t>化学変化を起こす前と後では、反応に関係する物質全体の質量は変化しない。（質量保存の法則）</a:t>
            </a:r>
          </a:p>
        </p:txBody>
      </p:sp>
      <p:sp>
        <p:nvSpPr>
          <p:cNvPr id="6" name="テキスト ボックス 5"/>
          <p:cNvSpPr txBox="1"/>
          <p:nvPr/>
        </p:nvSpPr>
        <p:spPr>
          <a:xfrm>
            <a:off x="1691680" y="-819472"/>
            <a:ext cx="5371983" cy="461665"/>
          </a:xfrm>
          <a:prstGeom prst="rect">
            <a:avLst/>
          </a:prstGeom>
          <a:noFill/>
        </p:spPr>
        <p:txBody>
          <a:bodyPr wrap="none" rtlCol="0">
            <a:spAutoFit/>
          </a:bodyPr>
          <a:lstStyle/>
          <a:p>
            <a:r>
              <a:rPr kumimoji="1" lang="ja-JP" altLang="en-US" dirty="0"/>
              <a:t>絶対温度；絶対零度（０ｋ）－２７３．１５℃</a:t>
            </a:r>
          </a:p>
        </p:txBody>
      </p:sp>
    </p:spTree>
    <p:extLst>
      <p:ext uri="{BB962C8B-B14F-4D97-AF65-F5344CB8AC3E}">
        <p14:creationId xmlns:p14="http://schemas.microsoft.com/office/powerpoint/2010/main" val="21762496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86</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平成２３年度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問３０</a:t>
            </a:r>
            <a:endParaRPr kumimoji="1" lang="en-US" altLang="ja-JP" dirty="0"/>
          </a:p>
        </p:txBody>
      </p:sp>
      <p:sp>
        <p:nvSpPr>
          <p:cNvPr id="7" name="テキスト ボックス 6"/>
          <p:cNvSpPr txBox="1"/>
          <p:nvPr/>
        </p:nvSpPr>
        <p:spPr>
          <a:xfrm>
            <a:off x="636149" y="1196752"/>
            <a:ext cx="8075865" cy="2062103"/>
          </a:xfrm>
          <a:prstGeom prst="rect">
            <a:avLst/>
          </a:prstGeom>
          <a:noFill/>
        </p:spPr>
        <p:txBody>
          <a:bodyPr wrap="square" rtlCol="0">
            <a:spAutoFit/>
          </a:bodyPr>
          <a:lstStyle/>
          <a:p>
            <a:r>
              <a:rPr lang="ja-JP" altLang="en-US" sz="3200" dirty="0"/>
              <a:t>２５％の塩酸１００ｇを希釈して、１０％の塩酸を作るために必要な水の量は何か。正しいものを</a:t>
            </a:r>
            <a:r>
              <a:rPr kumimoji="1" lang="ja-JP" altLang="en-US" sz="3200" dirty="0"/>
              <a:t>下から一つ選び、その番号を解答欄に記入しなさい。</a:t>
            </a:r>
          </a:p>
        </p:txBody>
      </p:sp>
      <p:sp>
        <p:nvSpPr>
          <p:cNvPr id="8" name="テキスト ボックス 7"/>
          <p:cNvSpPr txBox="1"/>
          <p:nvPr/>
        </p:nvSpPr>
        <p:spPr>
          <a:xfrm>
            <a:off x="2641152" y="3296012"/>
            <a:ext cx="2127505" cy="2554545"/>
          </a:xfrm>
          <a:prstGeom prst="rect">
            <a:avLst/>
          </a:prstGeom>
          <a:noFill/>
        </p:spPr>
        <p:txBody>
          <a:bodyPr wrap="none" rtlCol="0">
            <a:spAutoFit/>
          </a:bodyPr>
          <a:lstStyle/>
          <a:p>
            <a:r>
              <a:rPr kumimoji="1" lang="ja-JP" altLang="en-US" sz="4000" dirty="0">
                <a:latin typeface="+mn-ea"/>
                <a:ea typeface="+mn-ea"/>
              </a:rPr>
              <a:t>１　</a:t>
            </a:r>
            <a:r>
              <a:rPr kumimoji="1" lang="ja-JP" altLang="en-US" sz="4000" b="1" dirty="0">
                <a:latin typeface="ＭＳ Ｐ明朝" pitchFamily="18" charset="-128"/>
                <a:ea typeface="ＭＳ Ｐ明朝" pitchFamily="18" charset="-128"/>
              </a:rPr>
              <a:t>５０ｇ</a:t>
            </a:r>
            <a:endParaRPr kumimoji="1" lang="en-US" altLang="ja-JP" sz="4000" b="1" dirty="0">
              <a:latin typeface="ＭＳ Ｐ明朝" pitchFamily="18" charset="-128"/>
              <a:ea typeface="ＭＳ Ｐ明朝" pitchFamily="18" charset="-128"/>
            </a:endParaRPr>
          </a:p>
          <a:p>
            <a:r>
              <a:rPr lang="ja-JP" altLang="en-US" sz="4000" dirty="0">
                <a:latin typeface="+mn-ea"/>
                <a:ea typeface="+mn-ea"/>
              </a:rPr>
              <a:t>２　</a:t>
            </a:r>
            <a:r>
              <a:rPr lang="ja-JP" altLang="en-US" sz="4000" b="1" dirty="0">
                <a:latin typeface="ＭＳ Ｐ明朝" pitchFamily="18" charset="-128"/>
                <a:ea typeface="ＭＳ Ｐ明朝" pitchFamily="18" charset="-128"/>
              </a:rPr>
              <a:t>１００ｇ</a:t>
            </a:r>
            <a:endParaRPr lang="en-US" altLang="ja-JP" sz="4000" b="1" dirty="0">
              <a:latin typeface="ＭＳ Ｐ明朝" pitchFamily="18" charset="-128"/>
              <a:ea typeface="ＭＳ Ｐ明朝" pitchFamily="18" charset="-128"/>
            </a:endParaRPr>
          </a:p>
          <a:p>
            <a:r>
              <a:rPr lang="ja-JP" altLang="en-US" sz="4000" dirty="0">
                <a:latin typeface="+mn-ea"/>
                <a:ea typeface="+mn-ea"/>
              </a:rPr>
              <a:t>３　</a:t>
            </a:r>
            <a:r>
              <a:rPr lang="ja-JP" altLang="en-US" sz="4000" b="1" dirty="0">
                <a:latin typeface="ＭＳ Ｐ明朝" pitchFamily="18" charset="-128"/>
                <a:ea typeface="ＭＳ Ｐ明朝" pitchFamily="18" charset="-128"/>
              </a:rPr>
              <a:t>１５０ｇ</a:t>
            </a:r>
            <a:endParaRPr lang="en-US" altLang="ja-JP" sz="4000" b="1" dirty="0">
              <a:latin typeface="ＭＳ Ｐ明朝" pitchFamily="18" charset="-128"/>
              <a:ea typeface="ＭＳ Ｐ明朝" pitchFamily="18" charset="-128"/>
            </a:endParaRPr>
          </a:p>
          <a:p>
            <a:r>
              <a:rPr lang="ja-JP" altLang="en-US" sz="4000" dirty="0">
                <a:latin typeface="+mn-ea"/>
              </a:rPr>
              <a:t>４　</a:t>
            </a:r>
            <a:r>
              <a:rPr lang="ja-JP" altLang="en-US" sz="4000" b="1" dirty="0">
                <a:latin typeface="ＭＳ Ｐ明朝" pitchFamily="18" charset="-128"/>
                <a:ea typeface="ＭＳ Ｐ明朝" pitchFamily="18" charset="-128"/>
              </a:rPr>
              <a:t>２００ｇ</a:t>
            </a:r>
            <a:endParaRPr lang="en-US" altLang="ja-JP" sz="4000" b="1" baseline="30000" dirty="0">
              <a:latin typeface="ＭＳ Ｐ明朝" pitchFamily="18" charset="-128"/>
              <a:ea typeface="ＭＳ Ｐ明朝" pitchFamily="18" charset="-128"/>
            </a:endParaRPr>
          </a:p>
        </p:txBody>
      </p:sp>
      <p:sp>
        <p:nvSpPr>
          <p:cNvPr id="9" name="正方形/長方形 8"/>
          <p:cNvSpPr/>
          <p:nvPr/>
        </p:nvSpPr>
        <p:spPr>
          <a:xfrm>
            <a:off x="2372756" y="4653136"/>
            <a:ext cx="266429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239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87</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平成２３年度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問３１</a:t>
            </a:r>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kumimoji="1" lang="ja-JP" altLang="en-US" sz="3200" dirty="0"/>
              <a:t>水素イオン濃度０．００１０ｍｏｌ</a:t>
            </a:r>
            <a:r>
              <a:rPr kumimoji="1" lang="en-US" altLang="ja-JP" sz="3200" dirty="0"/>
              <a:t>/</a:t>
            </a:r>
            <a:r>
              <a:rPr kumimoji="1" lang="ja-JP" altLang="en-US" sz="3200" dirty="0"/>
              <a:t>Ｌの溶液のｐＨとして最も近いものを下から一つ選び、その番号を解答欄に記入しなさい。</a:t>
            </a:r>
          </a:p>
        </p:txBody>
      </p:sp>
      <p:sp>
        <p:nvSpPr>
          <p:cNvPr id="8" name="テキスト ボックス 7"/>
          <p:cNvSpPr txBox="1"/>
          <p:nvPr/>
        </p:nvSpPr>
        <p:spPr>
          <a:xfrm>
            <a:off x="1835696" y="3501008"/>
            <a:ext cx="1936749" cy="2554545"/>
          </a:xfrm>
          <a:prstGeom prst="rect">
            <a:avLst/>
          </a:prstGeom>
          <a:noFill/>
        </p:spPr>
        <p:txBody>
          <a:bodyPr wrap="none" rtlCol="0">
            <a:spAutoFit/>
          </a:bodyPr>
          <a:lstStyle/>
          <a:p>
            <a:r>
              <a:rPr kumimoji="1" lang="ja-JP" altLang="en-US" sz="4000" dirty="0">
                <a:latin typeface="+mn-ea"/>
                <a:ea typeface="+mn-ea"/>
              </a:rPr>
              <a:t>１　</a:t>
            </a:r>
            <a:r>
              <a:rPr kumimoji="1" lang="ja-JP" altLang="en-US" sz="4000" b="1" dirty="0">
                <a:latin typeface="ＭＳ Ｐ明朝" pitchFamily="18" charset="-128"/>
                <a:ea typeface="ＭＳ Ｐ明朝" pitchFamily="18" charset="-128"/>
              </a:rPr>
              <a:t>ｐＨ２</a:t>
            </a:r>
            <a:endParaRPr kumimoji="1" lang="en-US" altLang="ja-JP" sz="4000" b="1" dirty="0">
              <a:latin typeface="ＭＳ Ｐ明朝" pitchFamily="18" charset="-128"/>
              <a:ea typeface="ＭＳ Ｐ明朝" pitchFamily="18" charset="-128"/>
            </a:endParaRPr>
          </a:p>
          <a:p>
            <a:r>
              <a:rPr lang="ja-JP" altLang="en-US" sz="4000" dirty="0">
                <a:latin typeface="+mn-ea"/>
                <a:ea typeface="+mn-ea"/>
              </a:rPr>
              <a:t>２　</a:t>
            </a:r>
            <a:r>
              <a:rPr lang="ja-JP" altLang="en-US" sz="4000" b="1" dirty="0">
                <a:latin typeface="ＭＳ Ｐ明朝" pitchFamily="18" charset="-128"/>
                <a:ea typeface="ＭＳ Ｐ明朝" pitchFamily="18" charset="-128"/>
              </a:rPr>
              <a:t>ｐＨ３</a:t>
            </a:r>
            <a:endParaRPr lang="en-US" altLang="ja-JP" sz="4000" dirty="0">
              <a:latin typeface="ＭＳ Ｐ明朝" pitchFamily="18" charset="-128"/>
              <a:ea typeface="ＭＳ Ｐ明朝" pitchFamily="18" charset="-128"/>
            </a:endParaRPr>
          </a:p>
          <a:p>
            <a:r>
              <a:rPr lang="ja-JP" altLang="en-US" sz="4000" dirty="0">
                <a:latin typeface="+mn-ea"/>
                <a:ea typeface="+mn-ea"/>
              </a:rPr>
              <a:t>３　</a:t>
            </a:r>
            <a:r>
              <a:rPr lang="ja-JP" altLang="en-US" sz="4000" b="1" dirty="0">
                <a:latin typeface="ＭＳ Ｐ明朝" pitchFamily="18" charset="-128"/>
                <a:ea typeface="ＭＳ Ｐ明朝" pitchFamily="18" charset="-128"/>
              </a:rPr>
              <a:t>ｐＨ４</a:t>
            </a:r>
            <a:endParaRPr lang="en-US" altLang="ja-JP" sz="4000" dirty="0">
              <a:latin typeface="ＭＳ 明朝" pitchFamily="17" charset="-128"/>
              <a:ea typeface="ＭＳ 明朝" pitchFamily="17" charset="-128"/>
            </a:endParaRPr>
          </a:p>
          <a:p>
            <a:r>
              <a:rPr lang="ja-JP" altLang="en-US" sz="4000" dirty="0">
                <a:latin typeface="+mn-ea"/>
              </a:rPr>
              <a:t>４　</a:t>
            </a:r>
            <a:r>
              <a:rPr lang="ja-JP" altLang="en-US" sz="4000" b="1" dirty="0">
                <a:latin typeface="ＭＳ Ｐ明朝" pitchFamily="18" charset="-128"/>
                <a:ea typeface="ＭＳ Ｐ明朝" pitchFamily="18" charset="-128"/>
              </a:rPr>
              <a:t>ｐＨ５</a:t>
            </a:r>
            <a:endParaRPr lang="en-US" altLang="ja-JP" sz="4000" dirty="0">
              <a:latin typeface="ＭＳ Ｐ明朝" pitchFamily="18" charset="-128"/>
              <a:ea typeface="ＭＳ Ｐ明朝" pitchFamily="18" charset="-128"/>
            </a:endParaRPr>
          </a:p>
        </p:txBody>
      </p:sp>
      <p:sp>
        <p:nvSpPr>
          <p:cNvPr id="9" name="正方形/長方形 8"/>
          <p:cNvSpPr/>
          <p:nvPr/>
        </p:nvSpPr>
        <p:spPr>
          <a:xfrm>
            <a:off x="1826948" y="4251135"/>
            <a:ext cx="266429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1002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88</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平成２３年度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問３２</a:t>
            </a:r>
            <a:endParaRPr kumimoji="1" lang="en-US" altLang="ja-JP" dirty="0"/>
          </a:p>
        </p:txBody>
      </p:sp>
      <p:sp>
        <p:nvSpPr>
          <p:cNvPr id="7" name="テキスト ボックス 6"/>
          <p:cNvSpPr txBox="1"/>
          <p:nvPr/>
        </p:nvSpPr>
        <p:spPr>
          <a:xfrm>
            <a:off x="636149" y="1196752"/>
            <a:ext cx="8075865" cy="2246769"/>
          </a:xfrm>
          <a:prstGeom prst="rect">
            <a:avLst/>
          </a:prstGeom>
          <a:noFill/>
        </p:spPr>
        <p:txBody>
          <a:bodyPr wrap="square" rtlCol="0">
            <a:spAutoFit/>
          </a:bodyPr>
          <a:lstStyle/>
          <a:p>
            <a:r>
              <a:rPr lang="ja-JP" altLang="en-US" sz="2800" dirty="0"/>
              <a:t>硫酸１ｍｏｌを中和するのに水酸化ナトリウムは何ｇ必要か。正しいものを</a:t>
            </a:r>
            <a:r>
              <a:rPr kumimoji="1" lang="ja-JP" altLang="en-US" sz="2800" dirty="0"/>
              <a:t>下から一つ選び、その番号を解答欄に記入しなさい。なお、水素の原子量は１、酸素の原子量は１６、硫黄の原子量は３２、ナトリウムの原子量は２３とする。</a:t>
            </a:r>
          </a:p>
        </p:txBody>
      </p:sp>
      <p:sp>
        <p:nvSpPr>
          <p:cNvPr id="8" name="テキスト ボックス 7"/>
          <p:cNvSpPr txBox="1"/>
          <p:nvPr/>
        </p:nvSpPr>
        <p:spPr>
          <a:xfrm>
            <a:off x="3034660" y="3717032"/>
            <a:ext cx="1806905" cy="2554545"/>
          </a:xfrm>
          <a:prstGeom prst="rect">
            <a:avLst/>
          </a:prstGeom>
          <a:noFill/>
        </p:spPr>
        <p:txBody>
          <a:bodyPr wrap="none" rtlCol="0">
            <a:spAutoFit/>
          </a:bodyPr>
          <a:lstStyle/>
          <a:p>
            <a:r>
              <a:rPr kumimoji="1" lang="ja-JP" altLang="en-US" sz="4000" dirty="0">
                <a:latin typeface="+mn-ea"/>
                <a:ea typeface="+mn-ea"/>
              </a:rPr>
              <a:t>１　</a:t>
            </a:r>
            <a:r>
              <a:rPr lang="ja-JP" altLang="en-US" sz="4000" b="1" dirty="0">
                <a:latin typeface="ＭＳ Ｐ明朝" pitchFamily="18" charset="-128"/>
                <a:ea typeface="ＭＳ Ｐ明朝" pitchFamily="18" charset="-128"/>
              </a:rPr>
              <a:t>４</a:t>
            </a:r>
            <a:r>
              <a:rPr kumimoji="1" lang="ja-JP" altLang="en-US" sz="4000" b="1" dirty="0">
                <a:latin typeface="ＭＳ Ｐ明朝" pitchFamily="18" charset="-128"/>
                <a:ea typeface="ＭＳ Ｐ明朝" pitchFamily="18" charset="-128"/>
              </a:rPr>
              <a:t>０ｇ</a:t>
            </a:r>
            <a:endParaRPr kumimoji="1" lang="en-US" altLang="ja-JP" sz="4000" b="1" dirty="0">
              <a:latin typeface="ＭＳ Ｐ明朝" pitchFamily="18" charset="-128"/>
              <a:ea typeface="ＭＳ Ｐ明朝" pitchFamily="18" charset="-128"/>
            </a:endParaRPr>
          </a:p>
          <a:p>
            <a:r>
              <a:rPr lang="ja-JP" altLang="en-US" sz="4000" dirty="0">
                <a:latin typeface="+mn-ea"/>
                <a:ea typeface="+mn-ea"/>
              </a:rPr>
              <a:t>２　</a:t>
            </a:r>
            <a:r>
              <a:rPr lang="ja-JP" altLang="en-US" sz="4000" b="1" dirty="0">
                <a:latin typeface="ＭＳ Ｐ明朝" pitchFamily="18" charset="-128"/>
                <a:ea typeface="ＭＳ Ｐ明朝" pitchFamily="18" charset="-128"/>
              </a:rPr>
              <a:t>４９ｇ</a:t>
            </a:r>
            <a:endParaRPr lang="en-US" altLang="ja-JP" sz="4000" b="1" dirty="0">
              <a:latin typeface="ＭＳ Ｐ明朝" pitchFamily="18" charset="-128"/>
              <a:ea typeface="ＭＳ Ｐ明朝" pitchFamily="18" charset="-128"/>
            </a:endParaRPr>
          </a:p>
          <a:p>
            <a:r>
              <a:rPr lang="ja-JP" altLang="en-US" sz="4000" dirty="0">
                <a:latin typeface="+mn-ea"/>
                <a:ea typeface="+mn-ea"/>
              </a:rPr>
              <a:t>３　</a:t>
            </a:r>
            <a:r>
              <a:rPr lang="ja-JP" altLang="en-US" sz="4000" b="1" dirty="0">
                <a:latin typeface="ＭＳ Ｐ明朝" pitchFamily="18" charset="-128"/>
                <a:ea typeface="ＭＳ Ｐ明朝" pitchFamily="18" charset="-128"/>
              </a:rPr>
              <a:t>８０ｇ</a:t>
            </a:r>
            <a:endParaRPr lang="en-US" altLang="ja-JP" sz="4000" b="1" dirty="0">
              <a:latin typeface="ＭＳ Ｐ明朝" pitchFamily="18" charset="-128"/>
              <a:ea typeface="ＭＳ Ｐ明朝" pitchFamily="18" charset="-128"/>
            </a:endParaRPr>
          </a:p>
          <a:p>
            <a:r>
              <a:rPr lang="ja-JP" altLang="en-US" sz="4000" dirty="0">
                <a:latin typeface="+mn-ea"/>
              </a:rPr>
              <a:t>４　</a:t>
            </a:r>
            <a:r>
              <a:rPr lang="ja-JP" altLang="en-US" sz="4000" b="1" dirty="0">
                <a:latin typeface="ＭＳ Ｐ明朝" pitchFamily="18" charset="-128"/>
                <a:ea typeface="ＭＳ Ｐ明朝" pitchFamily="18" charset="-128"/>
              </a:rPr>
              <a:t>９８ｇ</a:t>
            </a:r>
            <a:endParaRPr lang="en-US" altLang="ja-JP" sz="4000" b="1" baseline="30000" dirty="0">
              <a:latin typeface="ＭＳ Ｐ明朝" pitchFamily="18" charset="-128"/>
              <a:ea typeface="ＭＳ Ｐ明朝" pitchFamily="18" charset="-128"/>
            </a:endParaRPr>
          </a:p>
        </p:txBody>
      </p:sp>
      <p:sp>
        <p:nvSpPr>
          <p:cNvPr id="9" name="正方形/長方形 8"/>
          <p:cNvSpPr/>
          <p:nvPr/>
        </p:nvSpPr>
        <p:spPr>
          <a:xfrm>
            <a:off x="2843345" y="5085185"/>
            <a:ext cx="266429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7408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89</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平成２３年度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問３３</a:t>
            </a:r>
            <a:endParaRPr kumimoji="1" lang="en-US" altLang="ja-JP" dirty="0"/>
          </a:p>
        </p:txBody>
      </p:sp>
      <p:sp>
        <p:nvSpPr>
          <p:cNvPr id="7" name="テキスト ボックス 6"/>
          <p:cNvSpPr txBox="1"/>
          <p:nvPr/>
        </p:nvSpPr>
        <p:spPr>
          <a:xfrm>
            <a:off x="636149" y="1196752"/>
            <a:ext cx="8075865" cy="1815882"/>
          </a:xfrm>
          <a:prstGeom prst="rect">
            <a:avLst/>
          </a:prstGeom>
          <a:noFill/>
        </p:spPr>
        <p:txBody>
          <a:bodyPr wrap="square" rtlCol="0">
            <a:spAutoFit/>
          </a:bodyPr>
          <a:lstStyle/>
          <a:p>
            <a:r>
              <a:rPr kumimoji="1" lang="ja-JP" altLang="en-US" sz="2800" dirty="0"/>
              <a:t>４００Ｋ（絶対温度）、５０Ｌの気体について、圧力を一定に保ちながら、温度を６００Ｋ（絶対温度）にすると、体積は何Ｌになるか。下から正しいものを一つ選び。その番号を解答欄に記入しなさい。</a:t>
            </a:r>
          </a:p>
        </p:txBody>
      </p:sp>
      <p:sp>
        <p:nvSpPr>
          <p:cNvPr id="8" name="テキスト ボックス 7"/>
          <p:cNvSpPr txBox="1"/>
          <p:nvPr/>
        </p:nvSpPr>
        <p:spPr>
          <a:xfrm>
            <a:off x="3034660" y="3717032"/>
            <a:ext cx="2188420" cy="2554545"/>
          </a:xfrm>
          <a:prstGeom prst="rect">
            <a:avLst/>
          </a:prstGeom>
          <a:noFill/>
        </p:spPr>
        <p:txBody>
          <a:bodyPr wrap="none" rtlCol="0">
            <a:spAutoFit/>
          </a:bodyPr>
          <a:lstStyle/>
          <a:p>
            <a:r>
              <a:rPr kumimoji="1" lang="ja-JP" altLang="en-US" sz="4000" dirty="0">
                <a:latin typeface="+mn-ea"/>
                <a:ea typeface="+mn-ea"/>
              </a:rPr>
              <a:t>１　</a:t>
            </a:r>
            <a:r>
              <a:rPr lang="ja-JP" altLang="en-US" sz="4000" b="1" dirty="0">
                <a:latin typeface="ＭＳ Ｐ明朝" pitchFamily="18" charset="-128"/>
                <a:ea typeface="ＭＳ Ｐ明朝" pitchFamily="18" charset="-128"/>
              </a:rPr>
              <a:t>２５Ｌ</a:t>
            </a:r>
            <a:endParaRPr kumimoji="1" lang="en-US" altLang="ja-JP" sz="4000" b="1" dirty="0">
              <a:latin typeface="ＭＳ Ｐ明朝" pitchFamily="18" charset="-128"/>
              <a:ea typeface="ＭＳ Ｐ明朝" pitchFamily="18" charset="-128"/>
            </a:endParaRPr>
          </a:p>
          <a:p>
            <a:r>
              <a:rPr lang="ja-JP" altLang="en-US" sz="4000" dirty="0">
                <a:latin typeface="+mn-ea"/>
                <a:ea typeface="+mn-ea"/>
              </a:rPr>
              <a:t>２　</a:t>
            </a:r>
            <a:r>
              <a:rPr lang="ja-JP" altLang="en-US" sz="4000" b="1" dirty="0">
                <a:latin typeface="ＭＳ Ｐ明朝" pitchFamily="18" charset="-128"/>
                <a:ea typeface="ＭＳ Ｐ明朝" pitchFamily="18" charset="-128"/>
              </a:rPr>
              <a:t>５０Ｌ</a:t>
            </a:r>
            <a:endParaRPr lang="en-US" altLang="ja-JP" sz="4000" b="1" dirty="0">
              <a:latin typeface="ＭＳ Ｐ明朝" pitchFamily="18" charset="-128"/>
              <a:ea typeface="ＭＳ Ｐ明朝" pitchFamily="18" charset="-128"/>
            </a:endParaRPr>
          </a:p>
          <a:p>
            <a:r>
              <a:rPr lang="ja-JP" altLang="en-US" sz="4000" dirty="0">
                <a:latin typeface="+mn-ea"/>
                <a:ea typeface="+mn-ea"/>
              </a:rPr>
              <a:t>３　</a:t>
            </a:r>
            <a:r>
              <a:rPr lang="ja-JP" altLang="en-US" sz="4000" b="1" dirty="0">
                <a:latin typeface="ＭＳ Ｐ明朝" pitchFamily="18" charset="-128"/>
                <a:ea typeface="ＭＳ Ｐ明朝" pitchFamily="18" charset="-128"/>
              </a:rPr>
              <a:t>７５Ｌ</a:t>
            </a:r>
            <a:endParaRPr lang="en-US" altLang="ja-JP" sz="4000" b="1" dirty="0">
              <a:latin typeface="ＭＳ Ｐ明朝" pitchFamily="18" charset="-128"/>
              <a:ea typeface="ＭＳ Ｐ明朝" pitchFamily="18" charset="-128"/>
            </a:endParaRPr>
          </a:p>
          <a:p>
            <a:r>
              <a:rPr lang="ja-JP" altLang="en-US" sz="4000" dirty="0">
                <a:latin typeface="+mn-ea"/>
              </a:rPr>
              <a:t>４　</a:t>
            </a:r>
            <a:r>
              <a:rPr lang="ja-JP" altLang="en-US" sz="4000" b="1" dirty="0">
                <a:latin typeface="ＭＳ Ｐ明朝" pitchFamily="18" charset="-128"/>
                <a:ea typeface="ＭＳ Ｐ明朝" pitchFamily="18" charset="-128"/>
              </a:rPr>
              <a:t>１００Ｌ</a:t>
            </a:r>
            <a:endParaRPr lang="en-US" altLang="ja-JP" sz="4000" b="1" baseline="30000" dirty="0">
              <a:latin typeface="ＭＳ Ｐ明朝" pitchFamily="18" charset="-128"/>
              <a:ea typeface="ＭＳ Ｐ明朝" pitchFamily="18" charset="-128"/>
            </a:endParaRPr>
          </a:p>
        </p:txBody>
      </p:sp>
      <p:sp>
        <p:nvSpPr>
          <p:cNvPr id="9" name="正方形/長方形 8"/>
          <p:cNvSpPr/>
          <p:nvPr/>
        </p:nvSpPr>
        <p:spPr>
          <a:xfrm>
            <a:off x="3034660" y="5051929"/>
            <a:ext cx="266429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9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7239000" y="6531898"/>
            <a:ext cx="1905000" cy="304800"/>
          </a:xfrm>
        </p:spPr>
        <p:txBody>
          <a:bodyPr/>
          <a:lstStyle/>
          <a:p>
            <a:pPr>
              <a:defRPr/>
            </a:pPr>
            <a:fld id="{A6395AFC-AFAA-4D62-B387-CF7256273E8D}" type="datetime1">
              <a:rPr lang="ja-JP" altLang="en-US" smtClean="0"/>
              <a:pPr>
                <a:defRPr/>
              </a:pPr>
              <a:t>2019/7/6</a:t>
            </a:fld>
            <a:endParaRPr lang="en-US" altLang="ja-JP" dirty="0"/>
          </a:p>
        </p:txBody>
      </p:sp>
      <p:sp>
        <p:nvSpPr>
          <p:cNvPr id="3" name="スライド番号プレースホルダー 2"/>
          <p:cNvSpPr>
            <a:spLocks noGrp="1"/>
          </p:cNvSpPr>
          <p:nvPr>
            <p:ph type="sldNum" sz="quarter" idx="12"/>
          </p:nvPr>
        </p:nvSpPr>
        <p:spPr>
          <a:xfrm>
            <a:off x="251520" y="6497638"/>
            <a:ext cx="719138" cy="360362"/>
          </a:xfrm>
        </p:spPr>
        <p:txBody>
          <a:bodyPr/>
          <a:lstStyle/>
          <a:p>
            <a:pPr>
              <a:defRPr/>
            </a:pPr>
            <a:fld id="{932DFECD-DFEF-4472-8401-E574EC170895}" type="slidenum">
              <a:rPr lang="en-US" altLang="ja-JP" smtClean="0"/>
              <a:pPr>
                <a:defRPr/>
              </a:pPr>
              <a:t>9</a:t>
            </a:fld>
            <a:endParaRPr lang="en-US" altLang="ja-JP"/>
          </a:p>
        </p:txBody>
      </p:sp>
      <p:sp>
        <p:nvSpPr>
          <p:cNvPr id="4" name="正方形/長方形 3"/>
          <p:cNvSpPr/>
          <p:nvPr/>
        </p:nvSpPr>
        <p:spPr>
          <a:xfrm>
            <a:off x="251520" y="44624"/>
            <a:ext cx="8712968" cy="830997"/>
          </a:xfrm>
          <a:prstGeom prst="rect">
            <a:avLst/>
          </a:prstGeom>
        </p:spPr>
        <p:txBody>
          <a:bodyPr wrap="square">
            <a:spAutoFit/>
          </a:bodyPr>
          <a:lstStyle/>
          <a:p>
            <a:r>
              <a:rPr lang="ja-JP" altLang="en-US" b="1" dirty="0">
                <a:solidFill>
                  <a:srgbClr val="FF0000"/>
                </a:solidFill>
              </a:rPr>
              <a:t>アボガドロの法則：</a:t>
            </a:r>
            <a:r>
              <a:rPr lang="ja-JP" altLang="en-US" dirty="0"/>
              <a:t>同一圧力、同一温度、同一体積のすべての種類の気体には同じ数の分子が含まれるという法則である。</a:t>
            </a:r>
          </a:p>
        </p:txBody>
      </p:sp>
      <p:sp>
        <p:nvSpPr>
          <p:cNvPr id="5" name="正方形/長方形 4"/>
          <p:cNvSpPr/>
          <p:nvPr/>
        </p:nvSpPr>
        <p:spPr>
          <a:xfrm>
            <a:off x="251520" y="836712"/>
            <a:ext cx="8640960" cy="830997"/>
          </a:xfrm>
          <a:prstGeom prst="rect">
            <a:avLst/>
          </a:prstGeom>
        </p:spPr>
        <p:txBody>
          <a:bodyPr wrap="square">
            <a:spAutoFit/>
          </a:bodyPr>
          <a:lstStyle/>
          <a:p>
            <a:r>
              <a:rPr lang="ja-JP" altLang="en-US" b="1" dirty="0">
                <a:solidFill>
                  <a:srgbClr val="FF0000"/>
                </a:solidFill>
              </a:rPr>
              <a:t>ヘスの法則</a:t>
            </a:r>
            <a:r>
              <a:rPr lang="ja-JP" altLang="en-US" dirty="0">
                <a:solidFill>
                  <a:srgbClr val="FF0000"/>
                </a:solidFill>
              </a:rPr>
              <a:t>：</a:t>
            </a:r>
            <a:r>
              <a:rPr lang="ja-JP" altLang="en-US" dirty="0"/>
              <a:t>反応熱は，反応の経路によらず，最初の状態と最終の状態で決まる。</a:t>
            </a:r>
          </a:p>
        </p:txBody>
      </p:sp>
      <p:sp>
        <p:nvSpPr>
          <p:cNvPr id="7" name="正方形/長方形 6"/>
          <p:cNvSpPr/>
          <p:nvPr/>
        </p:nvSpPr>
        <p:spPr>
          <a:xfrm>
            <a:off x="251520" y="1718295"/>
            <a:ext cx="8568952" cy="854842"/>
          </a:xfrm>
          <a:prstGeom prst="rect">
            <a:avLst/>
          </a:prstGeom>
        </p:spPr>
        <p:txBody>
          <a:bodyPr wrap="square">
            <a:spAutoFit/>
          </a:bodyPr>
          <a:lstStyle/>
          <a:p>
            <a:r>
              <a:rPr lang="ja-JP" altLang="en-US" b="1" dirty="0">
                <a:solidFill>
                  <a:srgbClr val="FF0000"/>
                </a:solidFill>
              </a:rPr>
              <a:t>ボイルの法則：</a:t>
            </a:r>
            <a:r>
              <a:rPr lang="ja-JP" altLang="en-US" dirty="0"/>
              <a:t>一定温度のもとでは，気体の体積と圧力は反比例する．</a:t>
            </a:r>
          </a:p>
        </p:txBody>
      </p:sp>
      <p:sp>
        <p:nvSpPr>
          <p:cNvPr id="8" name="正方形/長方形 7"/>
          <p:cNvSpPr/>
          <p:nvPr/>
        </p:nvSpPr>
        <p:spPr>
          <a:xfrm>
            <a:off x="251520" y="2573137"/>
            <a:ext cx="8617216" cy="830997"/>
          </a:xfrm>
          <a:prstGeom prst="rect">
            <a:avLst/>
          </a:prstGeom>
        </p:spPr>
        <p:txBody>
          <a:bodyPr wrap="square">
            <a:spAutoFit/>
          </a:bodyPr>
          <a:lstStyle/>
          <a:p>
            <a:r>
              <a:rPr lang="ja-JP" altLang="en-US" b="1" dirty="0">
                <a:solidFill>
                  <a:srgbClr val="FF0000"/>
                </a:solidFill>
              </a:rPr>
              <a:t>シャルルの法則：</a:t>
            </a:r>
            <a:r>
              <a:rPr lang="ja-JP" altLang="en-US" dirty="0"/>
              <a:t>圧力が一定のとき、理想気体の体積は絶対温度に比例することを示した法則</a:t>
            </a:r>
          </a:p>
        </p:txBody>
      </p:sp>
      <p:sp>
        <p:nvSpPr>
          <p:cNvPr id="9" name="正方形/長方形 8"/>
          <p:cNvSpPr/>
          <p:nvPr/>
        </p:nvSpPr>
        <p:spPr>
          <a:xfrm>
            <a:off x="251520" y="3429000"/>
            <a:ext cx="8496944" cy="830997"/>
          </a:xfrm>
          <a:prstGeom prst="rect">
            <a:avLst/>
          </a:prstGeom>
        </p:spPr>
        <p:txBody>
          <a:bodyPr wrap="square">
            <a:spAutoFit/>
          </a:bodyPr>
          <a:lstStyle/>
          <a:p>
            <a:r>
              <a:rPr lang="ja-JP" altLang="en-US" b="1" dirty="0">
                <a:solidFill>
                  <a:srgbClr val="FF0000"/>
                </a:solidFill>
              </a:rPr>
              <a:t>ボイル・シャルルの法則：</a:t>
            </a:r>
            <a:r>
              <a:rPr lang="ja-JP" altLang="en-US" dirty="0"/>
              <a:t>気体の体積は、圧力に反比例し、絶対温度に比例する。</a:t>
            </a:r>
          </a:p>
        </p:txBody>
      </p:sp>
      <p:sp>
        <p:nvSpPr>
          <p:cNvPr id="10" name="正方形/長方形 9"/>
          <p:cNvSpPr/>
          <p:nvPr/>
        </p:nvSpPr>
        <p:spPr>
          <a:xfrm>
            <a:off x="251520" y="4365104"/>
            <a:ext cx="8496944" cy="1200329"/>
          </a:xfrm>
          <a:prstGeom prst="rect">
            <a:avLst/>
          </a:prstGeom>
        </p:spPr>
        <p:txBody>
          <a:bodyPr wrap="square">
            <a:spAutoFit/>
          </a:bodyPr>
          <a:lstStyle/>
          <a:p>
            <a:r>
              <a:rPr lang="ja-JP" altLang="en-US" b="1" dirty="0">
                <a:solidFill>
                  <a:srgbClr val="FF0000"/>
                </a:solidFill>
              </a:rPr>
              <a:t>ヘンリーの法則：</a:t>
            </a:r>
            <a:r>
              <a:rPr lang="ja-JP" altLang="en-US" b="1" dirty="0"/>
              <a:t>溶解度の小さな気体では</a:t>
            </a:r>
            <a:r>
              <a:rPr lang="ja-JP" altLang="en-US" dirty="0"/>
              <a:t>、一定温度で一定量の溶媒に溶ける気体の物質量はその気体の</a:t>
            </a:r>
            <a:r>
              <a:rPr lang="ja-JP" altLang="en-US" b="1" dirty="0"/>
              <a:t>圧力に比例</a:t>
            </a:r>
            <a:r>
              <a:rPr lang="ja-JP" altLang="en-US" dirty="0"/>
              <a:t>する。</a:t>
            </a:r>
          </a:p>
          <a:p>
            <a:endParaRPr lang="ja-JP" altLang="en-US" dirty="0"/>
          </a:p>
        </p:txBody>
      </p:sp>
      <p:sp>
        <p:nvSpPr>
          <p:cNvPr id="11" name="正方形/長方形 10"/>
          <p:cNvSpPr/>
          <p:nvPr/>
        </p:nvSpPr>
        <p:spPr>
          <a:xfrm>
            <a:off x="251520" y="5219692"/>
            <a:ext cx="8496944" cy="830997"/>
          </a:xfrm>
          <a:prstGeom prst="rect">
            <a:avLst/>
          </a:prstGeom>
        </p:spPr>
        <p:txBody>
          <a:bodyPr wrap="square">
            <a:spAutoFit/>
          </a:bodyPr>
          <a:lstStyle/>
          <a:p>
            <a:r>
              <a:rPr lang="ja-JP" altLang="en-US" b="1" dirty="0">
                <a:solidFill>
                  <a:srgbClr val="FF0000"/>
                </a:solidFill>
              </a:rPr>
              <a:t>ラボアジエの法則：</a:t>
            </a:r>
            <a:r>
              <a:rPr lang="ja-JP" altLang="en-US" dirty="0"/>
              <a:t>化学変化を起こす前と後では、反応に関係する物質全体の質量は変化しない。（質量保存の法則）</a:t>
            </a:r>
          </a:p>
        </p:txBody>
      </p:sp>
      <p:sp>
        <p:nvSpPr>
          <p:cNvPr id="6" name="テキスト ボックス 5"/>
          <p:cNvSpPr txBox="1"/>
          <p:nvPr/>
        </p:nvSpPr>
        <p:spPr>
          <a:xfrm>
            <a:off x="1403648" y="6237312"/>
            <a:ext cx="5371983" cy="461665"/>
          </a:xfrm>
          <a:prstGeom prst="rect">
            <a:avLst/>
          </a:prstGeom>
          <a:noFill/>
        </p:spPr>
        <p:txBody>
          <a:bodyPr wrap="none" rtlCol="0">
            <a:spAutoFit/>
          </a:bodyPr>
          <a:lstStyle/>
          <a:p>
            <a:r>
              <a:rPr kumimoji="1" lang="ja-JP" altLang="en-US" dirty="0"/>
              <a:t>絶対温度；絶対零度（０ｋ）－２７３．１５℃</a:t>
            </a:r>
          </a:p>
        </p:txBody>
      </p:sp>
    </p:spTree>
    <p:extLst>
      <p:ext uri="{BB962C8B-B14F-4D97-AF65-F5344CB8AC3E}">
        <p14:creationId xmlns:p14="http://schemas.microsoft.com/office/powerpoint/2010/main" val="18396478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90</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平成２３年度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問３４</a:t>
            </a:r>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kumimoji="1" lang="ja-JP" altLang="en-US" sz="3200" dirty="0"/>
              <a:t>次のうち、ｐＨ１０で赤色を呈するものはどれか、正しいものを下から一つ選び、その番号を解答欄に記入しなさい。</a:t>
            </a:r>
          </a:p>
        </p:txBody>
      </p:sp>
      <p:sp>
        <p:nvSpPr>
          <p:cNvPr id="8" name="テキスト ボックス 7"/>
          <p:cNvSpPr txBox="1"/>
          <p:nvPr/>
        </p:nvSpPr>
        <p:spPr>
          <a:xfrm>
            <a:off x="1763688" y="3068960"/>
            <a:ext cx="5235729" cy="2554545"/>
          </a:xfrm>
          <a:prstGeom prst="rect">
            <a:avLst/>
          </a:prstGeom>
          <a:noFill/>
        </p:spPr>
        <p:txBody>
          <a:bodyPr wrap="none" rtlCol="0">
            <a:spAutoFit/>
          </a:bodyPr>
          <a:lstStyle/>
          <a:p>
            <a:r>
              <a:rPr kumimoji="1" lang="ja-JP" altLang="en-US" sz="4000" dirty="0">
                <a:latin typeface="+mn-ea"/>
                <a:ea typeface="+mn-ea"/>
              </a:rPr>
              <a:t>１　リトマス試験紙</a:t>
            </a:r>
            <a:endParaRPr kumimoji="1" lang="en-US" altLang="ja-JP" sz="4000" dirty="0">
              <a:latin typeface="+mn-ea"/>
              <a:ea typeface="+mn-ea"/>
            </a:endParaRPr>
          </a:p>
          <a:p>
            <a:r>
              <a:rPr lang="ja-JP" altLang="en-US" sz="4000" dirty="0">
                <a:latin typeface="+mn-ea"/>
                <a:ea typeface="+mn-ea"/>
              </a:rPr>
              <a:t>２　</a:t>
            </a:r>
            <a:r>
              <a:rPr lang="ja-JP" altLang="en-US" sz="4000" dirty="0">
                <a:latin typeface="+mn-ea"/>
              </a:rPr>
              <a:t>メチルオレンジ</a:t>
            </a:r>
            <a:endParaRPr lang="en-US" altLang="ja-JP" sz="4000" dirty="0">
              <a:latin typeface="ＭＳ Ｐ明朝" pitchFamily="18" charset="-128"/>
              <a:ea typeface="ＭＳ Ｐ明朝" pitchFamily="18" charset="-128"/>
            </a:endParaRPr>
          </a:p>
          <a:p>
            <a:r>
              <a:rPr lang="ja-JP" altLang="en-US" sz="4000" dirty="0">
                <a:latin typeface="+mn-ea"/>
                <a:ea typeface="+mn-ea"/>
              </a:rPr>
              <a:t>３　ブロムチモルブルー</a:t>
            </a:r>
            <a:endParaRPr lang="en-US" altLang="ja-JP" sz="4000" dirty="0">
              <a:latin typeface="ＭＳ 明朝" pitchFamily="17" charset="-128"/>
              <a:ea typeface="ＭＳ 明朝" pitchFamily="17" charset="-128"/>
            </a:endParaRPr>
          </a:p>
          <a:p>
            <a:r>
              <a:rPr lang="ja-JP" altLang="en-US" sz="4000" dirty="0">
                <a:latin typeface="+mn-ea"/>
              </a:rPr>
              <a:t>４　</a:t>
            </a:r>
            <a:r>
              <a:rPr lang="ja-JP" altLang="en-US" sz="4000" dirty="0">
                <a:latin typeface="+mn-ea"/>
                <a:ea typeface="+mn-ea"/>
              </a:rPr>
              <a:t>フェノールフタレイン</a:t>
            </a:r>
            <a:endParaRPr lang="en-US" altLang="ja-JP" sz="4000" dirty="0">
              <a:latin typeface="+mn-ea"/>
              <a:ea typeface="+mn-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5023103"/>
            <a:ext cx="54006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8447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91</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平成２３年度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問３５</a:t>
            </a:r>
          </a:p>
        </p:txBody>
      </p:sp>
      <p:sp>
        <p:nvSpPr>
          <p:cNvPr id="7" name="テキスト ボックス 6"/>
          <p:cNvSpPr txBox="1"/>
          <p:nvPr/>
        </p:nvSpPr>
        <p:spPr>
          <a:xfrm>
            <a:off x="618258" y="1156122"/>
            <a:ext cx="7920880" cy="1569660"/>
          </a:xfrm>
          <a:prstGeom prst="rect">
            <a:avLst/>
          </a:prstGeom>
          <a:noFill/>
        </p:spPr>
        <p:txBody>
          <a:bodyPr wrap="square" rtlCol="0">
            <a:spAutoFit/>
          </a:bodyPr>
          <a:lstStyle/>
          <a:p>
            <a:r>
              <a:rPr lang="ja-JP" altLang="en-US" sz="3200" dirty="0"/>
              <a:t>次のハロゲン元素に関する記述について、</a:t>
            </a:r>
            <a:r>
              <a:rPr lang="ja-JP" altLang="en-US" sz="3200" u="sng" dirty="0"/>
              <a:t>誤っているもの</a:t>
            </a:r>
            <a:r>
              <a:rPr lang="ja-JP" altLang="en-US" sz="3200" dirty="0"/>
              <a:t>を下から一つ選び、その番号を解答欄に記入しなさい。</a:t>
            </a:r>
            <a:endParaRPr kumimoji="1" lang="ja-JP" altLang="en-US" sz="3200" dirty="0"/>
          </a:p>
        </p:txBody>
      </p:sp>
      <p:sp>
        <p:nvSpPr>
          <p:cNvPr id="8" name="テキスト ボックス 7"/>
          <p:cNvSpPr txBox="1"/>
          <p:nvPr/>
        </p:nvSpPr>
        <p:spPr>
          <a:xfrm>
            <a:off x="467544" y="3429000"/>
            <a:ext cx="8676456" cy="2200602"/>
          </a:xfrm>
          <a:prstGeom prst="rect">
            <a:avLst/>
          </a:prstGeom>
          <a:noFill/>
        </p:spPr>
        <p:txBody>
          <a:bodyPr wrap="square" rtlCol="0">
            <a:spAutoFit/>
          </a:bodyPr>
          <a:lstStyle/>
          <a:p>
            <a:pPr marL="357188" indent="-357188">
              <a:spcAft>
                <a:spcPts val="1000"/>
              </a:spcAft>
            </a:pPr>
            <a:r>
              <a:rPr kumimoji="1" lang="ja-JP" altLang="en-US" sz="2800" dirty="0"/>
              <a:t>１　ハロゲンの酸化力は、</a:t>
            </a:r>
            <a:r>
              <a:rPr kumimoji="1" lang="ja-JP" altLang="en-US" sz="2800" b="1" dirty="0">
                <a:latin typeface="ＭＳ Ｐ明朝" pitchFamily="18" charset="-128"/>
                <a:ea typeface="ＭＳ Ｐ明朝" pitchFamily="18" charset="-128"/>
              </a:rPr>
              <a:t>Ｆ</a:t>
            </a:r>
            <a:r>
              <a:rPr kumimoji="1" lang="ja-JP" altLang="en-US" sz="1800" b="1" dirty="0">
                <a:latin typeface="ＭＳ Ｐ明朝" pitchFamily="18" charset="-128"/>
                <a:ea typeface="ＭＳ Ｐ明朝" pitchFamily="18" charset="-128"/>
              </a:rPr>
              <a:t>２</a:t>
            </a:r>
            <a:r>
              <a:rPr kumimoji="1" lang="ja-JP" altLang="en-US" sz="2800" b="1" dirty="0">
                <a:latin typeface="ＭＳ Ｐ明朝" pitchFamily="18" charset="-128"/>
                <a:ea typeface="ＭＳ Ｐ明朝" pitchFamily="18" charset="-128"/>
              </a:rPr>
              <a:t>＞Ｃｌ</a:t>
            </a:r>
            <a:r>
              <a:rPr kumimoji="1" lang="ja-JP" altLang="en-US" sz="1800" b="1" dirty="0">
                <a:latin typeface="ＭＳ Ｐ明朝" pitchFamily="18" charset="-128"/>
                <a:ea typeface="ＭＳ Ｐ明朝" pitchFamily="18" charset="-128"/>
              </a:rPr>
              <a:t>２</a:t>
            </a:r>
            <a:r>
              <a:rPr kumimoji="1" lang="ja-JP" altLang="en-US" sz="2800" b="1" dirty="0">
                <a:latin typeface="ＭＳ Ｐ明朝" pitchFamily="18" charset="-128"/>
                <a:ea typeface="ＭＳ Ｐ明朝" pitchFamily="18" charset="-128"/>
              </a:rPr>
              <a:t>＞Ｂｒ</a:t>
            </a:r>
            <a:r>
              <a:rPr kumimoji="1" lang="ja-JP" altLang="en-US" sz="1800" b="1" dirty="0">
                <a:latin typeface="ＭＳ Ｐ明朝" pitchFamily="18" charset="-128"/>
                <a:ea typeface="ＭＳ Ｐ明朝" pitchFamily="18" charset="-128"/>
              </a:rPr>
              <a:t>２</a:t>
            </a:r>
            <a:r>
              <a:rPr kumimoji="1" lang="ja-JP" altLang="en-US" sz="2800" b="1" dirty="0">
                <a:latin typeface="ＭＳ Ｐ明朝" pitchFamily="18" charset="-128"/>
                <a:ea typeface="ＭＳ Ｐ明朝" pitchFamily="18" charset="-128"/>
              </a:rPr>
              <a:t>＞Ｉ</a:t>
            </a:r>
            <a:r>
              <a:rPr kumimoji="1" lang="ja-JP" altLang="en-US" sz="1800" dirty="0">
                <a:latin typeface="ＭＳ Ｐ明朝" pitchFamily="18" charset="-128"/>
                <a:ea typeface="ＭＳ Ｐ明朝" pitchFamily="18" charset="-128"/>
              </a:rPr>
              <a:t>２</a:t>
            </a:r>
            <a:r>
              <a:rPr kumimoji="1" lang="ja-JP" altLang="en-US" sz="2800" dirty="0">
                <a:latin typeface="+mn-ea"/>
                <a:ea typeface="+mn-ea"/>
              </a:rPr>
              <a:t>である</a:t>
            </a:r>
            <a:endParaRPr kumimoji="1" lang="en-US" altLang="ja-JP" sz="2800" dirty="0">
              <a:latin typeface="ＭＳ Ｐ明朝" pitchFamily="18" charset="-128"/>
              <a:ea typeface="ＭＳ Ｐ明朝" pitchFamily="18" charset="-128"/>
            </a:endParaRPr>
          </a:p>
          <a:p>
            <a:pPr marL="357188" indent="-357188">
              <a:spcAft>
                <a:spcPts val="1000"/>
              </a:spcAft>
            </a:pPr>
            <a:r>
              <a:rPr lang="ja-JP" altLang="en-US" sz="2800" dirty="0"/>
              <a:t>２　フッ素は、水と激しく反応して酸素を発生する。</a:t>
            </a:r>
            <a:endParaRPr lang="en-US" altLang="ja-JP" sz="2800" dirty="0"/>
          </a:p>
          <a:p>
            <a:pPr marL="357188" indent="-357188">
              <a:spcAft>
                <a:spcPts val="1000"/>
              </a:spcAft>
            </a:pPr>
            <a:r>
              <a:rPr kumimoji="1" lang="ja-JP" altLang="en-US" sz="2800" dirty="0"/>
              <a:t>３　</a:t>
            </a:r>
            <a:r>
              <a:rPr lang="ja-JP" altLang="en-US" sz="2600" dirty="0"/>
              <a:t>デンプン水溶液にヨウ素の溶液を加えると、青紫色になる。</a:t>
            </a:r>
            <a:endParaRPr kumimoji="1" lang="en-US" altLang="ja-JP" sz="2600" dirty="0"/>
          </a:p>
          <a:p>
            <a:pPr marL="357188" indent="-357188">
              <a:spcAft>
                <a:spcPts val="1000"/>
              </a:spcAft>
            </a:pPr>
            <a:r>
              <a:rPr lang="ja-JP" altLang="en-US" sz="2800" dirty="0"/>
              <a:t>４　臭素は、常温で、黒紫色の固体である。</a:t>
            </a:r>
            <a:endParaRPr kumimoji="1" lang="ja-JP" altLang="en-US" sz="2800" dirty="0"/>
          </a:p>
        </p:txBody>
      </p:sp>
      <p:sp>
        <p:nvSpPr>
          <p:cNvPr id="9" name="正方形/長方形 8"/>
          <p:cNvSpPr/>
          <p:nvPr/>
        </p:nvSpPr>
        <p:spPr>
          <a:xfrm>
            <a:off x="503548" y="5104182"/>
            <a:ext cx="6834372"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815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92</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平成２３年度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問３６</a:t>
            </a:r>
          </a:p>
        </p:txBody>
      </p:sp>
      <p:sp>
        <p:nvSpPr>
          <p:cNvPr id="7" name="テキスト ボックス 6"/>
          <p:cNvSpPr txBox="1"/>
          <p:nvPr/>
        </p:nvSpPr>
        <p:spPr>
          <a:xfrm>
            <a:off x="611560" y="1139260"/>
            <a:ext cx="7920880" cy="1569660"/>
          </a:xfrm>
          <a:prstGeom prst="rect">
            <a:avLst/>
          </a:prstGeom>
          <a:noFill/>
        </p:spPr>
        <p:txBody>
          <a:bodyPr wrap="square" rtlCol="0">
            <a:spAutoFit/>
          </a:bodyPr>
          <a:lstStyle/>
          <a:p>
            <a:r>
              <a:rPr kumimoji="1" lang="ja-JP" altLang="en-US" sz="3200" dirty="0"/>
              <a:t>次の化学反応式の（　）の中に入る数字の組み合わせとして、正しいものを下から一つ選び、その番号を解答欄に記入しなさい。</a:t>
            </a:r>
          </a:p>
        </p:txBody>
      </p:sp>
      <p:sp>
        <p:nvSpPr>
          <p:cNvPr id="9" name="テキスト ボックス 8"/>
          <p:cNvSpPr txBox="1"/>
          <p:nvPr/>
        </p:nvSpPr>
        <p:spPr>
          <a:xfrm>
            <a:off x="971600" y="3674612"/>
            <a:ext cx="6510437" cy="2862322"/>
          </a:xfrm>
          <a:prstGeom prst="rect">
            <a:avLst/>
          </a:prstGeom>
          <a:noFill/>
        </p:spPr>
        <p:txBody>
          <a:bodyPr wrap="none" rtlCol="0">
            <a:spAutoFit/>
          </a:bodyPr>
          <a:lstStyle/>
          <a:p>
            <a:pPr>
              <a:tabLst>
                <a:tab pos="1344613" algn="l"/>
                <a:tab pos="2598738" algn="l"/>
                <a:tab pos="3852863" algn="l"/>
                <a:tab pos="5199063" algn="l"/>
              </a:tabLst>
            </a:pPr>
            <a:r>
              <a:rPr kumimoji="1" lang="ja-JP" altLang="en-US" sz="3600" dirty="0"/>
              <a:t>　　</a:t>
            </a:r>
            <a:r>
              <a:rPr lang="en-US" altLang="ja-JP" sz="3600" dirty="0"/>
              <a:t>	</a:t>
            </a:r>
            <a:r>
              <a:rPr kumimoji="1" lang="ja-JP" altLang="en-US" sz="3600" b="1" dirty="0">
                <a:latin typeface="ＭＳ 明朝" pitchFamily="17" charset="-128"/>
                <a:ea typeface="ＭＳ 明朝" pitchFamily="17" charset="-128"/>
              </a:rPr>
              <a:t>ア</a:t>
            </a:r>
            <a:r>
              <a:rPr lang="en-US" altLang="ja-JP" sz="3600" b="1" dirty="0">
                <a:latin typeface="ＭＳ 明朝" pitchFamily="17" charset="-128"/>
                <a:ea typeface="ＭＳ 明朝" pitchFamily="17" charset="-128"/>
              </a:rPr>
              <a:t>	</a:t>
            </a:r>
            <a:r>
              <a:rPr kumimoji="1" lang="ja-JP" altLang="en-US" sz="3600" b="1" dirty="0">
                <a:latin typeface="ＭＳ 明朝" pitchFamily="17" charset="-128"/>
                <a:ea typeface="ＭＳ 明朝" pitchFamily="17" charset="-128"/>
              </a:rPr>
              <a:t>イ</a:t>
            </a:r>
            <a:r>
              <a:rPr kumimoji="1" lang="en-US" altLang="ja-JP" sz="3600" b="1" dirty="0">
                <a:latin typeface="ＭＳ 明朝" pitchFamily="17" charset="-128"/>
                <a:ea typeface="ＭＳ 明朝" pitchFamily="17" charset="-128"/>
              </a:rPr>
              <a:t>	</a:t>
            </a:r>
            <a:r>
              <a:rPr kumimoji="1" lang="ja-JP" altLang="en-US" sz="3600" b="1" dirty="0">
                <a:latin typeface="ＭＳ 明朝" pitchFamily="17" charset="-128"/>
                <a:ea typeface="ＭＳ 明朝" pitchFamily="17" charset="-128"/>
              </a:rPr>
              <a:t>ウ</a:t>
            </a:r>
            <a:r>
              <a:rPr kumimoji="1" lang="en-US" altLang="ja-JP" sz="3600" b="1" dirty="0">
                <a:latin typeface="ＭＳ 明朝" pitchFamily="17" charset="-128"/>
                <a:ea typeface="ＭＳ 明朝" pitchFamily="17" charset="-128"/>
              </a:rPr>
              <a:t>	</a:t>
            </a:r>
            <a:r>
              <a:rPr kumimoji="1" lang="ja-JP" altLang="en-US" sz="3600" b="1" dirty="0">
                <a:latin typeface="ＭＳ 明朝" pitchFamily="17" charset="-128"/>
                <a:ea typeface="ＭＳ 明朝" pitchFamily="17" charset="-128"/>
              </a:rPr>
              <a:t>エ</a:t>
            </a:r>
            <a:r>
              <a:rPr kumimoji="1" lang="ja-JP" altLang="en-US" sz="3600" dirty="0"/>
              <a:t>　　</a:t>
            </a:r>
            <a:endParaRPr kumimoji="1" lang="en-US" altLang="ja-JP" sz="3600" dirty="0"/>
          </a:p>
          <a:p>
            <a:pPr>
              <a:tabLst>
                <a:tab pos="1344613" algn="l"/>
                <a:tab pos="2598738" algn="l"/>
                <a:tab pos="3852863" algn="l"/>
                <a:tab pos="5199063" algn="l"/>
              </a:tabLst>
            </a:pPr>
            <a:r>
              <a:rPr kumimoji="1" lang="ja-JP" altLang="en-US" sz="3600" dirty="0"/>
              <a:t>１</a:t>
            </a:r>
            <a:r>
              <a:rPr kumimoji="1" lang="en-US" altLang="ja-JP" sz="3600" dirty="0"/>
              <a:t>	</a:t>
            </a:r>
            <a:r>
              <a:rPr kumimoji="1" lang="ja-JP" altLang="en-US" sz="3600" dirty="0"/>
              <a:t>２</a:t>
            </a:r>
            <a:r>
              <a:rPr kumimoji="1" lang="en-US" altLang="ja-JP" sz="3600" dirty="0"/>
              <a:t>	</a:t>
            </a:r>
            <a:r>
              <a:rPr kumimoji="1" lang="ja-JP" altLang="en-US" sz="3600" dirty="0"/>
              <a:t>７</a:t>
            </a:r>
            <a:r>
              <a:rPr kumimoji="1" lang="en-US" altLang="ja-JP" sz="3600" dirty="0"/>
              <a:t>	</a:t>
            </a:r>
            <a:r>
              <a:rPr kumimoji="1" lang="ja-JP" altLang="en-US" sz="3600" dirty="0"/>
              <a:t>４</a:t>
            </a:r>
            <a:r>
              <a:rPr kumimoji="1" lang="en-US" altLang="ja-JP" sz="3600" dirty="0"/>
              <a:t>	</a:t>
            </a:r>
            <a:r>
              <a:rPr kumimoji="1" lang="ja-JP" altLang="en-US" sz="3600" dirty="0"/>
              <a:t>６</a:t>
            </a:r>
            <a:endParaRPr kumimoji="1" lang="en-US" altLang="ja-JP" sz="3600" dirty="0"/>
          </a:p>
          <a:p>
            <a:pPr>
              <a:tabLst>
                <a:tab pos="1344613" algn="l"/>
                <a:tab pos="2598738" algn="l"/>
                <a:tab pos="3852863" algn="l"/>
                <a:tab pos="5199063" algn="l"/>
              </a:tabLst>
            </a:pPr>
            <a:r>
              <a:rPr lang="ja-JP" altLang="en-US" sz="3600" dirty="0"/>
              <a:t>２</a:t>
            </a:r>
            <a:r>
              <a:rPr lang="en-US" altLang="ja-JP" sz="3600" dirty="0"/>
              <a:t>	</a:t>
            </a:r>
            <a:r>
              <a:rPr lang="ja-JP" altLang="en-US" sz="3600" dirty="0"/>
              <a:t>２</a:t>
            </a:r>
            <a:r>
              <a:rPr lang="en-US" altLang="ja-JP" sz="3600" dirty="0"/>
              <a:t>	</a:t>
            </a:r>
            <a:r>
              <a:rPr lang="ja-JP" altLang="en-US" sz="3600" dirty="0"/>
              <a:t>７</a:t>
            </a:r>
            <a:r>
              <a:rPr lang="en-US" altLang="ja-JP" sz="3600" dirty="0"/>
              <a:t>	</a:t>
            </a:r>
            <a:r>
              <a:rPr lang="ja-JP" altLang="en-US" sz="3600" dirty="0"/>
              <a:t>４</a:t>
            </a:r>
            <a:r>
              <a:rPr lang="en-US" altLang="ja-JP" sz="3600" dirty="0"/>
              <a:t>	</a:t>
            </a:r>
            <a:r>
              <a:rPr lang="ja-JP" altLang="en-US" sz="3600" dirty="0"/>
              <a:t>５</a:t>
            </a:r>
            <a:endParaRPr lang="en-US" altLang="ja-JP" sz="4400" dirty="0"/>
          </a:p>
          <a:p>
            <a:pPr>
              <a:tabLst>
                <a:tab pos="1344613" algn="l"/>
                <a:tab pos="2598738" algn="l"/>
                <a:tab pos="3852863" algn="l"/>
                <a:tab pos="5199063" algn="l"/>
              </a:tabLst>
            </a:pPr>
            <a:r>
              <a:rPr kumimoji="1" lang="ja-JP" altLang="en-US" sz="3600" dirty="0"/>
              <a:t>３</a:t>
            </a:r>
            <a:r>
              <a:rPr lang="en-US" altLang="ja-JP" sz="3600" dirty="0"/>
              <a:t>	</a:t>
            </a:r>
            <a:r>
              <a:rPr lang="ja-JP" altLang="en-US" sz="3600" dirty="0"/>
              <a:t>１</a:t>
            </a:r>
            <a:r>
              <a:rPr lang="en-US" altLang="ja-JP" sz="3600" dirty="0"/>
              <a:t>	</a:t>
            </a:r>
            <a:r>
              <a:rPr lang="ja-JP" altLang="en-US" sz="3600" dirty="0"/>
              <a:t>３</a:t>
            </a:r>
            <a:r>
              <a:rPr lang="en-US" altLang="ja-JP" sz="3600" dirty="0"/>
              <a:t>	</a:t>
            </a:r>
            <a:r>
              <a:rPr lang="ja-JP" altLang="en-US" sz="3600" dirty="0"/>
              <a:t>２</a:t>
            </a:r>
            <a:r>
              <a:rPr lang="en-US" altLang="ja-JP" sz="3600" dirty="0"/>
              <a:t>	</a:t>
            </a:r>
            <a:r>
              <a:rPr lang="ja-JP" altLang="en-US" sz="3600" dirty="0"/>
              <a:t>３</a:t>
            </a:r>
            <a:endParaRPr kumimoji="1" lang="en-US" altLang="ja-JP" sz="3600" dirty="0"/>
          </a:p>
          <a:p>
            <a:pPr>
              <a:tabLst>
                <a:tab pos="1344613" algn="l"/>
                <a:tab pos="2598738" algn="l"/>
                <a:tab pos="3852863" algn="l"/>
                <a:tab pos="5199063" algn="l"/>
              </a:tabLst>
            </a:pPr>
            <a:r>
              <a:rPr lang="ja-JP" altLang="en-US" sz="3600" dirty="0"/>
              <a:t>４</a:t>
            </a:r>
            <a:r>
              <a:rPr lang="en-US" altLang="ja-JP" sz="3600" dirty="0"/>
              <a:t>	</a:t>
            </a:r>
            <a:r>
              <a:rPr lang="ja-JP" altLang="en-US" sz="3600" dirty="0"/>
              <a:t>１</a:t>
            </a:r>
            <a:r>
              <a:rPr lang="en-US" altLang="ja-JP" sz="3600" dirty="0"/>
              <a:t>	</a:t>
            </a:r>
            <a:r>
              <a:rPr lang="ja-JP" altLang="en-US" sz="3600" dirty="0"/>
              <a:t>２</a:t>
            </a:r>
            <a:r>
              <a:rPr lang="en-US" altLang="ja-JP" sz="3600" dirty="0"/>
              <a:t>	</a:t>
            </a:r>
            <a:r>
              <a:rPr lang="ja-JP" altLang="en-US" sz="3600" dirty="0"/>
              <a:t>３</a:t>
            </a:r>
            <a:r>
              <a:rPr lang="en-US" altLang="ja-JP" sz="3600" dirty="0"/>
              <a:t>	</a:t>
            </a:r>
            <a:r>
              <a:rPr lang="ja-JP" altLang="en-US" sz="3600" dirty="0"/>
              <a:t>３</a:t>
            </a:r>
            <a:endParaRPr lang="en-US" altLang="ja-JP" sz="3600" dirty="0"/>
          </a:p>
        </p:txBody>
      </p:sp>
      <p:cxnSp>
        <p:nvCxnSpPr>
          <p:cNvPr id="11" name="直線コネクタ 10"/>
          <p:cNvCxnSpPr/>
          <p:nvPr/>
        </p:nvCxnSpPr>
        <p:spPr>
          <a:xfrm>
            <a:off x="971600" y="4293096"/>
            <a:ext cx="71287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1691680" y="3674612"/>
            <a:ext cx="0" cy="2931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55576" y="2888334"/>
            <a:ext cx="8332730" cy="584775"/>
          </a:xfrm>
          <a:prstGeom prst="rect">
            <a:avLst/>
          </a:prstGeom>
          <a:noFill/>
        </p:spPr>
        <p:txBody>
          <a:bodyPr wrap="none" rtlCol="0">
            <a:spAutoFit/>
          </a:bodyPr>
          <a:lstStyle/>
          <a:p>
            <a:r>
              <a:rPr lang="ja-JP" altLang="en-US" sz="3200" b="1" dirty="0">
                <a:latin typeface="ＭＳ Ｐ明朝" pitchFamily="18" charset="-128"/>
                <a:ea typeface="ＭＳ Ｐ明朝" pitchFamily="18" charset="-128"/>
              </a:rPr>
              <a:t>（ア）</a:t>
            </a:r>
            <a:r>
              <a:rPr lang="en-US" altLang="ja-JP" sz="3200" b="1" dirty="0">
                <a:latin typeface="ＭＳ Ｐ明朝" pitchFamily="18" charset="-128"/>
                <a:ea typeface="ＭＳ Ｐ明朝" pitchFamily="18" charset="-128"/>
              </a:rPr>
              <a:t>C</a:t>
            </a:r>
            <a:r>
              <a:rPr lang="ja-JP" altLang="en-US" sz="2000" b="1" dirty="0">
                <a:latin typeface="ＭＳ Ｐ明朝" pitchFamily="18" charset="-128"/>
                <a:ea typeface="ＭＳ Ｐ明朝" pitchFamily="18" charset="-128"/>
              </a:rPr>
              <a:t>２</a:t>
            </a:r>
            <a:r>
              <a:rPr lang="en-US" altLang="ja-JP" sz="3200" b="1" dirty="0">
                <a:latin typeface="ＭＳ Ｐ明朝" pitchFamily="18" charset="-128"/>
                <a:ea typeface="ＭＳ Ｐ明朝" pitchFamily="18" charset="-128"/>
              </a:rPr>
              <a:t>H</a:t>
            </a:r>
            <a:r>
              <a:rPr lang="ja-JP" altLang="en-US" sz="2000" b="1" dirty="0">
                <a:latin typeface="ＭＳ Ｐ明朝" pitchFamily="18" charset="-128"/>
                <a:ea typeface="ＭＳ Ｐ明朝" pitchFamily="18" charset="-128"/>
              </a:rPr>
              <a:t>６</a:t>
            </a:r>
            <a:r>
              <a:rPr kumimoji="1" lang="ja-JP" altLang="en-US" sz="3200" b="1" dirty="0">
                <a:latin typeface="ＭＳ Ｐ明朝" pitchFamily="18" charset="-128"/>
                <a:ea typeface="ＭＳ Ｐ明朝" pitchFamily="18" charset="-128"/>
              </a:rPr>
              <a:t>＋（イ） Ｏ</a:t>
            </a:r>
            <a:r>
              <a:rPr lang="ja-JP" altLang="en-US" sz="2000"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 → （ウ）</a:t>
            </a:r>
            <a:r>
              <a:rPr kumimoji="1" lang="en-US" altLang="ja-JP" sz="3200" b="1" dirty="0">
                <a:latin typeface="ＭＳ Ｐ明朝" pitchFamily="18" charset="-128"/>
                <a:ea typeface="ＭＳ Ｐ明朝" pitchFamily="18" charset="-128"/>
              </a:rPr>
              <a:t>C</a:t>
            </a:r>
            <a:r>
              <a:rPr kumimoji="1" lang="ja-JP" altLang="en-US" sz="3200" b="1" dirty="0">
                <a:latin typeface="ＭＳ Ｐ明朝" pitchFamily="18" charset="-128"/>
                <a:ea typeface="ＭＳ Ｐ明朝" pitchFamily="18" charset="-128"/>
              </a:rPr>
              <a:t>Ｏ</a:t>
            </a:r>
            <a:r>
              <a:rPr lang="ja-JP" altLang="en-US" sz="2000"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 ＋ （エ） Ｈ</a:t>
            </a:r>
            <a:r>
              <a:rPr kumimoji="1" lang="ja-JP" altLang="en-US" b="1" dirty="0">
                <a:latin typeface="ＭＳ Ｐ明朝" pitchFamily="18" charset="-128"/>
                <a:ea typeface="ＭＳ Ｐ明朝" pitchFamily="18" charset="-128"/>
              </a:rPr>
              <a:t>２</a:t>
            </a:r>
            <a:r>
              <a:rPr kumimoji="1" lang="ja-JP" altLang="en-US" sz="3200" b="1" dirty="0">
                <a:latin typeface="ＭＳ Ｐ明朝" pitchFamily="18" charset="-128"/>
                <a:ea typeface="ＭＳ Ｐ明朝" pitchFamily="18" charset="-128"/>
              </a:rPr>
              <a:t>Ｏ</a:t>
            </a:r>
          </a:p>
        </p:txBody>
      </p:sp>
      <p:sp>
        <p:nvSpPr>
          <p:cNvPr id="13" name="正方形/長方形 12"/>
          <p:cNvSpPr/>
          <p:nvPr/>
        </p:nvSpPr>
        <p:spPr>
          <a:xfrm>
            <a:off x="899591" y="4291371"/>
            <a:ext cx="7350757"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611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93</a:t>
            </a:fld>
            <a:endParaRPr lang="en-US" altLang="ja-JP"/>
          </a:p>
        </p:txBody>
      </p:sp>
      <p:sp>
        <p:nvSpPr>
          <p:cNvPr id="4" name="テキスト ボックス 3"/>
          <p:cNvSpPr txBox="1"/>
          <p:nvPr/>
        </p:nvSpPr>
        <p:spPr>
          <a:xfrm>
            <a:off x="675573" y="404664"/>
            <a:ext cx="7992888" cy="5816977"/>
          </a:xfrm>
          <a:prstGeom prst="rect">
            <a:avLst/>
          </a:prstGeom>
          <a:noFill/>
        </p:spPr>
        <p:txBody>
          <a:bodyPr wrap="square" rtlCol="0">
            <a:spAutoFit/>
          </a:bodyPr>
          <a:lstStyle/>
          <a:p>
            <a:r>
              <a:rPr lang="en-US" altLang="ja-JP" sz="3600" dirty="0">
                <a:solidFill>
                  <a:srgbClr val="FF0000"/>
                </a:solidFill>
              </a:rPr>
              <a:t>a</a:t>
            </a:r>
            <a:r>
              <a:rPr lang="ja-JP" altLang="en-US" sz="3600" dirty="0"/>
              <a:t> </a:t>
            </a:r>
            <a:r>
              <a:rPr lang="en-US" altLang="ja-JP" sz="3600" dirty="0"/>
              <a:t>C</a:t>
            </a:r>
            <a:r>
              <a:rPr lang="en-US" altLang="ja-JP" sz="2800" dirty="0"/>
              <a:t>2</a:t>
            </a:r>
            <a:r>
              <a:rPr lang="en-US" altLang="ja-JP" sz="3600" dirty="0"/>
              <a:t>H</a:t>
            </a:r>
            <a:r>
              <a:rPr lang="en-US" altLang="ja-JP" sz="2800" dirty="0"/>
              <a:t>6</a:t>
            </a:r>
            <a:r>
              <a:rPr lang="en-US" altLang="ja-JP" sz="3600" dirty="0"/>
              <a:t> + </a:t>
            </a:r>
            <a:r>
              <a:rPr lang="en-US" altLang="ja-JP" sz="3600" dirty="0">
                <a:solidFill>
                  <a:srgbClr val="FF0000"/>
                </a:solidFill>
              </a:rPr>
              <a:t>b</a:t>
            </a:r>
            <a:r>
              <a:rPr lang="ja-JP" altLang="en-US" sz="3600" dirty="0"/>
              <a:t> </a:t>
            </a:r>
            <a:r>
              <a:rPr lang="en-US" altLang="ja-JP" sz="3600" dirty="0"/>
              <a:t>O</a:t>
            </a:r>
            <a:r>
              <a:rPr lang="en-US" altLang="ja-JP" sz="2800" dirty="0"/>
              <a:t>2</a:t>
            </a:r>
            <a:r>
              <a:rPr lang="en-US" altLang="ja-JP" sz="3600" dirty="0"/>
              <a:t> →</a:t>
            </a:r>
            <a:r>
              <a:rPr lang="ja-JP" altLang="en-US" sz="3600" dirty="0"/>
              <a:t>　</a:t>
            </a:r>
            <a:r>
              <a:rPr lang="en-US" altLang="ja-JP" sz="3600" dirty="0">
                <a:solidFill>
                  <a:srgbClr val="FF0000"/>
                </a:solidFill>
              </a:rPr>
              <a:t>c</a:t>
            </a:r>
            <a:r>
              <a:rPr lang="ja-JP" altLang="en-US" sz="3600" dirty="0"/>
              <a:t> </a:t>
            </a:r>
            <a:r>
              <a:rPr lang="en-US" altLang="ja-JP" sz="3600" dirty="0"/>
              <a:t>CO</a:t>
            </a:r>
            <a:r>
              <a:rPr lang="en-US" altLang="ja-JP" sz="2800" dirty="0"/>
              <a:t>2</a:t>
            </a:r>
            <a:r>
              <a:rPr lang="en-US" altLang="ja-JP" sz="3600" dirty="0"/>
              <a:t> + </a:t>
            </a:r>
            <a:r>
              <a:rPr lang="en-US" altLang="ja-JP" sz="3600" dirty="0">
                <a:solidFill>
                  <a:srgbClr val="FF0000"/>
                </a:solidFill>
              </a:rPr>
              <a:t>d</a:t>
            </a:r>
            <a:r>
              <a:rPr lang="ja-JP" altLang="en-US" sz="3600" dirty="0"/>
              <a:t> </a:t>
            </a:r>
            <a:r>
              <a:rPr lang="en-US" altLang="ja-JP" sz="3600" dirty="0"/>
              <a:t>H</a:t>
            </a:r>
            <a:r>
              <a:rPr lang="en-US" altLang="ja-JP" sz="2800" dirty="0"/>
              <a:t>2</a:t>
            </a:r>
            <a:r>
              <a:rPr lang="en-US" altLang="ja-JP" sz="3600" dirty="0"/>
              <a:t>O</a:t>
            </a:r>
            <a:br>
              <a:rPr lang="ja-JP" altLang="en-US" sz="3600" dirty="0"/>
            </a:br>
            <a:r>
              <a:rPr lang="ja-JP" altLang="en-US" dirty="0"/>
              <a:t>Ｃ　：　２</a:t>
            </a:r>
            <a:r>
              <a:rPr lang="en-US" altLang="ja-JP" dirty="0">
                <a:solidFill>
                  <a:srgbClr val="FF0000"/>
                </a:solidFill>
              </a:rPr>
              <a:t>a</a:t>
            </a:r>
            <a:r>
              <a:rPr lang="en-US" altLang="ja-JP" dirty="0"/>
              <a:t> </a:t>
            </a:r>
            <a:r>
              <a:rPr lang="ja-JP" altLang="en-US" dirty="0"/>
              <a:t>＝ </a:t>
            </a:r>
            <a:r>
              <a:rPr lang="en-US" altLang="ja-JP" dirty="0">
                <a:solidFill>
                  <a:srgbClr val="FF0000"/>
                </a:solidFill>
              </a:rPr>
              <a:t>c</a:t>
            </a:r>
            <a:br>
              <a:rPr lang="en-US" altLang="ja-JP" dirty="0"/>
            </a:br>
            <a:r>
              <a:rPr lang="ja-JP" altLang="en-US" dirty="0"/>
              <a:t>Ｈ　：　６</a:t>
            </a:r>
            <a:r>
              <a:rPr lang="en-US" altLang="ja-JP" dirty="0">
                <a:solidFill>
                  <a:srgbClr val="FF0000"/>
                </a:solidFill>
              </a:rPr>
              <a:t>a</a:t>
            </a:r>
            <a:r>
              <a:rPr lang="en-US" altLang="ja-JP" dirty="0"/>
              <a:t> </a:t>
            </a:r>
            <a:r>
              <a:rPr lang="ja-JP" altLang="en-US" dirty="0"/>
              <a:t>＝ ２</a:t>
            </a:r>
            <a:r>
              <a:rPr lang="en-US" altLang="ja-JP" dirty="0">
                <a:solidFill>
                  <a:srgbClr val="FF0000"/>
                </a:solidFill>
              </a:rPr>
              <a:t>d</a:t>
            </a:r>
            <a:br>
              <a:rPr lang="en-US" altLang="ja-JP" dirty="0"/>
            </a:br>
            <a:r>
              <a:rPr lang="ja-JP" altLang="en-US" dirty="0"/>
              <a:t>Ｏ　：　２</a:t>
            </a:r>
            <a:r>
              <a:rPr lang="en-US" altLang="ja-JP" dirty="0">
                <a:solidFill>
                  <a:srgbClr val="FF0000"/>
                </a:solidFill>
              </a:rPr>
              <a:t>b</a:t>
            </a:r>
            <a:r>
              <a:rPr lang="en-US" altLang="ja-JP" dirty="0"/>
              <a:t> </a:t>
            </a:r>
            <a:r>
              <a:rPr lang="ja-JP" altLang="en-US" dirty="0"/>
              <a:t>＝ ２</a:t>
            </a:r>
            <a:r>
              <a:rPr lang="en-US" altLang="ja-JP" dirty="0">
                <a:solidFill>
                  <a:srgbClr val="FF0000"/>
                </a:solidFill>
              </a:rPr>
              <a:t>c</a:t>
            </a:r>
            <a:r>
              <a:rPr lang="en-US" altLang="ja-JP" dirty="0"/>
              <a:t> + </a:t>
            </a:r>
            <a:r>
              <a:rPr lang="en-US" altLang="ja-JP" dirty="0">
                <a:solidFill>
                  <a:srgbClr val="FF0000"/>
                </a:solidFill>
              </a:rPr>
              <a:t>d</a:t>
            </a:r>
            <a:br>
              <a:rPr lang="ja-JP" altLang="en-US" dirty="0"/>
            </a:br>
            <a:r>
              <a:rPr lang="ja-JP" altLang="en-US" dirty="0"/>
              <a:t>代入法を使い、仮に</a:t>
            </a:r>
            <a:r>
              <a:rPr lang="en-US" altLang="ja-JP" sz="3600" dirty="0">
                <a:solidFill>
                  <a:srgbClr val="FF0000"/>
                </a:solidFill>
              </a:rPr>
              <a:t>a</a:t>
            </a:r>
            <a:r>
              <a:rPr lang="ja-JP" altLang="en-US" dirty="0"/>
              <a:t>を１と仮定して代入する。</a:t>
            </a:r>
            <a:br>
              <a:rPr lang="ja-JP" altLang="en-US" dirty="0"/>
            </a:br>
            <a:r>
              <a:rPr lang="ja-JP" altLang="en-US" dirty="0"/>
              <a:t>Ｃ　：　２ ＝ </a:t>
            </a:r>
            <a:r>
              <a:rPr lang="en-US" altLang="ja-JP" dirty="0">
                <a:solidFill>
                  <a:srgbClr val="FF0000"/>
                </a:solidFill>
              </a:rPr>
              <a:t>c</a:t>
            </a:r>
            <a:br>
              <a:rPr lang="en-US" altLang="ja-JP" dirty="0"/>
            </a:br>
            <a:r>
              <a:rPr lang="ja-JP" altLang="en-US" dirty="0"/>
              <a:t>Ｈ　：　６ ＝ ２</a:t>
            </a:r>
            <a:r>
              <a:rPr lang="en-US" altLang="ja-JP" dirty="0">
                <a:solidFill>
                  <a:srgbClr val="FF0000"/>
                </a:solidFill>
              </a:rPr>
              <a:t>d</a:t>
            </a:r>
            <a:br>
              <a:rPr lang="en-US" altLang="ja-JP" dirty="0"/>
            </a:br>
            <a:r>
              <a:rPr lang="ja-JP" altLang="en-US" dirty="0"/>
              <a:t>Ｏ　：　２</a:t>
            </a:r>
            <a:r>
              <a:rPr lang="en-US" altLang="ja-JP" dirty="0">
                <a:solidFill>
                  <a:srgbClr val="FF0000"/>
                </a:solidFill>
              </a:rPr>
              <a:t>b</a:t>
            </a:r>
            <a:r>
              <a:rPr lang="en-US" altLang="ja-JP" dirty="0"/>
              <a:t> </a:t>
            </a:r>
            <a:r>
              <a:rPr lang="ja-JP" altLang="en-US" dirty="0"/>
              <a:t>＝ ２</a:t>
            </a:r>
            <a:r>
              <a:rPr lang="en-US" altLang="ja-JP" dirty="0">
                <a:solidFill>
                  <a:srgbClr val="FF0000"/>
                </a:solidFill>
              </a:rPr>
              <a:t>c</a:t>
            </a:r>
            <a:r>
              <a:rPr lang="en-US" altLang="ja-JP" dirty="0"/>
              <a:t> + </a:t>
            </a:r>
            <a:r>
              <a:rPr lang="en-US" altLang="ja-JP" dirty="0">
                <a:solidFill>
                  <a:srgbClr val="FF0000"/>
                </a:solidFill>
              </a:rPr>
              <a:t>d</a:t>
            </a:r>
            <a:br>
              <a:rPr lang="ja-JP" altLang="en-US" dirty="0"/>
            </a:br>
            <a:r>
              <a:rPr lang="en-US" altLang="ja-JP" dirty="0">
                <a:solidFill>
                  <a:srgbClr val="FF0000"/>
                </a:solidFill>
              </a:rPr>
              <a:t>c</a:t>
            </a:r>
            <a:r>
              <a:rPr lang="en-US" altLang="ja-JP" dirty="0"/>
              <a:t> = 2 </a:t>
            </a:r>
            <a:r>
              <a:rPr lang="ja-JP" altLang="en-US" dirty="0" err="1"/>
              <a:t>、</a:t>
            </a:r>
            <a:r>
              <a:rPr lang="ja-JP" altLang="en-US" dirty="0"/>
              <a:t> </a:t>
            </a:r>
            <a:r>
              <a:rPr lang="en-US" altLang="ja-JP" dirty="0">
                <a:solidFill>
                  <a:srgbClr val="FF0000"/>
                </a:solidFill>
              </a:rPr>
              <a:t>d</a:t>
            </a:r>
            <a:r>
              <a:rPr lang="en-US" altLang="ja-JP" dirty="0"/>
              <a:t> = 3 </a:t>
            </a:r>
            <a:r>
              <a:rPr lang="ja-JP" altLang="en-US" dirty="0"/>
              <a:t>となり。</a:t>
            </a:r>
            <a:r>
              <a:rPr lang="en-US" altLang="ja-JP" dirty="0">
                <a:solidFill>
                  <a:srgbClr val="FF0000"/>
                </a:solidFill>
              </a:rPr>
              <a:t>b</a:t>
            </a:r>
            <a:r>
              <a:rPr lang="en-US" altLang="ja-JP" dirty="0"/>
              <a:t> </a:t>
            </a:r>
            <a:r>
              <a:rPr lang="ja-JP" altLang="en-US" dirty="0"/>
              <a:t>は </a:t>
            </a:r>
            <a:r>
              <a:rPr lang="en-US" altLang="ja-JP" dirty="0"/>
              <a:t>7/2 </a:t>
            </a:r>
            <a:r>
              <a:rPr lang="ja-JP" altLang="en-US" dirty="0"/>
              <a:t>となります。</a:t>
            </a:r>
            <a:br>
              <a:rPr lang="ja-JP" altLang="en-US" dirty="0"/>
            </a:br>
            <a:r>
              <a:rPr lang="en-US" altLang="ja-JP" dirty="0">
                <a:solidFill>
                  <a:srgbClr val="FF0000"/>
                </a:solidFill>
              </a:rPr>
              <a:t>a</a:t>
            </a:r>
            <a:r>
              <a:rPr lang="en-US" altLang="ja-JP" dirty="0"/>
              <a:t> = 1 </a:t>
            </a:r>
            <a:r>
              <a:rPr lang="ja-JP" altLang="en-US" dirty="0"/>
              <a:t>　　　 </a:t>
            </a:r>
            <a:r>
              <a:rPr lang="en-US" altLang="ja-JP" dirty="0">
                <a:solidFill>
                  <a:srgbClr val="FF0000"/>
                </a:solidFill>
              </a:rPr>
              <a:t>b</a:t>
            </a:r>
            <a:r>
              <a:rPr lang="en-US" altLang="ja-JP" dirty="0"/>
              <a:t> = 7/2 </a:t>
            </a:r>
            <a:r>
              <a:rPr lang="ja-JP" altLang="en-US" dirty="0"/>
              <a:t>　　　 </a:t>
            </a:r>
            <a:r>
              <a:rPr lang="en-US" altLang="ja-JP" dirty="0">
                <a:solidFill>
                  <a:srgbClr val="FF0000"/>
                </a:solidFill>
              </a:rPr>
              <a:t>c</a:t>
            </a:r>
            <a:r>
              <a:rPr lang="en-US" altLang="ja-JP" dirty="0"/>
              <a:t> = 2 </a:t>
            </a:r>
            <a:r>
              <a:rPr lang="ja-JP" altLang="en-US" dirty="0"/>
              <a:t>　　　 </a:t>
            </a:r>
            <a:r>
              <a:rPr lang="en-US" altLang="ja-JP" dirty="0">
                <a:solidFill>
                  <a:srgbClr val="FF0000"/>
                </a:solidFill>
              </a:rPr>
              <a:t>d</a:t>
            </a:r>
            <a:r>
              <a:rPr lang="en-US" altLang="ja-JP" dirty="0"/>
              <a:t> = 3</a:t>
            </a:r>
            <a:br>
              <a:rPr lang="ja-JP" altLang="en-US" dirty="0"/>
            </a:br>
            <a:r>
              <a:rPr lang="ja-JP" altLang="en-US" dirty="0"/>
              <a:t>分母に </a:t>
            </a:r>
            <a:r>
              <a:rPr lang="en-US" altLang="ja-JP" dirty="0"/>
              <a:t>2 </a:t>
            </a:r>
            <a:r>
              <a:rPr lang="ja-JP" altLang="en-US" dirty="0"/>
              <a:t>があるので、全体を２倍して、</a:t>
            </a:r>
            <a:br>
              <a:rPr lang="ja-JP" altLang="en-US" dirty="0"/>
            </a:br>
            <a:r>
              <a:rPr lang="en-US" altLang="ja-JP" dirty="0">
                <a:solidFill>
                  <a:srgbClr val="FF0000"/>
                </a:solidFill>
              </a:rPr>
              <a:t>a</a:t>
            </a:r>
            <a:r>
              <a:rPr lang="en-US" altLang="ja-JP" dirty="0"/>
              <a:t> = 2 </a:t>
            </a:r>
            <a:r>
              <a:rPr lang="ja-JP" altLang="en-US" dirty="0"/>
              <a:t>　　　 </a:t>
            </a:r>
            <a:r>
              <a:rPr lang="en-US" altLang="ja-JP" dirty="0">
                <a:solidFill>
                  <a:srgbClr val="FF0000"/>
                </a:solidFill>
              </a:rPr>
              <a:t>b</a:t>
            </a:r>
            <a:r>
              <a:rPr lang="en-US" altLang="ja-JP" dirty="0"/>
              <a:t> = 7 </a:t>
            </a:r>
            <a:r>
              <a:rPr lang="ja-JP" altLang="en-US" dirty="0"/>
              <a:t>　　　</a:t>
            </a:r>
            <a:r>
              <a:rPr lang="en-US" altLang="ja-JP" dirty="0">
                <a:solidFill>
                  <a:srgbClr val="FF0000"/>
                </a:solidFill>
              </a:rPr>
              <a:t>c</a:t>
            </a:r>
            <a:r>
              <a:rPr lang="en-US" altLang="ja-JP" dirty="0"/>
              <a:t> = 4 </a:t>
            </a:r>
            <a:r>
              <a:rPr lang="ja-JP" altLang="en-US" dirty="0"/>
              <a:t>　　　 </a:t>
            </a:r>
            <a:r>
              <a:rPr lang="en-US" altLang="ja-JP" dirty="0">
                <a:solidFill>
                  <a:srgbClr val="FF0000"/>
                </a:solidFill>
              </a:rPr>
              <a:t>d</a:t>
            </a:r>
            <a:r>
              <a:rPr lang="en-US" altLang="ja-JP" dirty="0"/>
              <a:t> = 6</a:t>
            </a:r>
            <a:br>
              <a:rPr lang="ja-JP" altLang="en-US" dirty="0"/>
            </a:br>
            <a:endParaRPr lang="en-US" altLang="ja-JP" dirty="0"/>
          </a:p>
          <a:p>
            <a:r>
              <a:rPr lang="ja-JP" altLang="en-US" sz="3600" dirty="0">
                <a:solidFill>
                  <a:srgbClr val="FF0000"/>
                </a:solidFill>
              </a:rPr>
              <a:t>２</a:t>
            </a:r>
            <a:r>
              <a:rPr lang="en-US" altLang="ja-JP" sz="3600" dirty="0"/>
              <a:t>C</a:t>
            </a:r>
            <a:r>
              <a:rPr lang="en-US" altLang="ja-JP" sz="2800" dirty="0"/>
              <a:t>2</a:t>
            </a:r>
            <a:r>
              <a:rPr lang="en-US" altLang="ja-JP" sz="3600" dirty="0"/>
              <a:t>H</a:t>
            </a:r>
            <a:r>
              <a:rPr lang="en-US" altLang="ja-JP" sz="2800" dirty="0"/>
              <a:t>6</a:t>
            </a:r>
            <a:r>
              <a:rPr lang="en-US" altLang="ja-JP" sz="3600" dirty="0"/>
              <a:t> + </a:t>
            </a:r>
            <a:r>
              <a:rPr lang="ja-JP" altLang="en-US" sz="3600" dirty="0">
                <a:solidFill>
                  <a:srgbClr val="FF0000"/>
                </a:solidFill>
              </a:rPr>
              <a:t>７</a:t>
            </a:r>
            <a:r>
              <a:rPr lang="en-US" altLang="ja-JP" sz="3600" dirty="0"/>
              <a:t>O</a:t>
            </a:r>
            <a:r>
              <a:rPr lang="en-US" altLang="ja-JP" sz="2800" dirty="0"/>
              <a:t>2</a:t>
            </a:r>
            <a:r>
              <a:rPr lang="en-US" altLang="ja-JP" sz="3600" dirty="0"/>
              <a:t> →</a:t>
            </a:r>
            <a:r>
              <a:rPr lang="ja-JP" altLang="en-US" sz="3600" dirty="0"/>
              <a:t>　</a:t>
            </a:r>
            <a:r>
              <a:rPr lang="ja-JP" altLang="en-US" sz="3600" dirty="0">
                <a:solidFill>
                  <a:srgbClr val="FF0000"/>
                </a:solidFill>
              </a:rPr>
              <a:t>４</a:t>
            </a:r>
            <a:r>
              <a:rPr lang="en-US" altLang="ja-JP" sz="3600" dirty="0"/>
              <a:t>CO</a:t>
            </a:r>
            <a:r>
              <a:rPr lang="en-US" altLang="ja-JP" sz="2800" dirty="0"/>
              <a:t>2</a:t>
            </a:r>
            <a:r>
              <a:rPr lang="en-US" altLang="ja-JP" sz="3600" dirty="0"/>
              <a:t> + </a:t>
            </a:r>
            <a:r>
              <a:rPr lang="ja-JP" altLang="en-US" sz="3600" dirty="0">
                <a:solidFill>
                  <a:srgbClr val="FF0000"/>
                </a:solidFill>
              </a:rPr>
              <a:t>６</a:t>
            </a:r>
            <a:r>
              <a:rPr lang="en-US" altLang="ja-JP" sz="3600" dirty="0"/>
              <a:t>H</a:t>
            </a:r>
            <a:r>
              <a:rPr lang="en-US" altLang="ja-JP" sz="2800" dirty="0"/>
              <a:t>2</a:t>
            </a:r>
            <a:r>
              <a:rPr lang="en-US" altLang="ja-JP" sz="3600" dirty="0"/>
              <a:t>O</a:t>
            </a:r>
            <a:endParaRPr kumimoji="1" lang="ja-JP" altLang="en-US" sz="3600" dirty="0"/>
          </a:p>
        </p:txBody>
      </p:sp>
    </p:spTree>
    <p:extLst>
      <p:ext uri="{BB962C8B-B14F-4D97-AF65-F5344CB8AC3E}">
        <p14:creationId xmlns:p14="http://schemas.microsoft.com/office/powerpoint/2010/main" val="13152241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94</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平成２３年度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問３７</a:t>
            </a:r>
          </a:p>
        </p:txBody>
      </p:sp>
      <p:sp>
        <p:nvSpPr>
          <p:cNvPr id="7" name="テキスト ボックス 6"/>
          <p:cNvSpPr txBox="1"/>
          <p:nvPr/>
        </p:nvSpPr>
        <p:spPr>
          <a:xfrm>
            <a:off x="611560" y="1139260"/>
            <a:ext cx="7920880" cy="2062103"/>
          </a:xfrm>
          <a:prstGeom prst="rect">
            <a:avLst/>
          </a:prstGeom>
          <a:noFill/>
        </p:spPr>
        <p:txBody>
          <a:bodyPr wrap="square" rtlCol="0">
            <a:spAutoFit/>
          </a:bodyPr>
          <a:lstStyle/>
          <a:p>
            <a:r>
              <a:rPr kumimoji="1" lang="ja-JP" altLang="en-US" sz="3200" dirty="0"/>
              <a:t>白金電極を用いて</a:t>
            </a:r>
            <a:r>
              <a:rPr lang="ja-JP" altLang="en-US" sz="3200" dirty="0"/>
              <a:t>硝酸銀</a:t>
            </a:r>
            <a:r>
              <a:rPr kumimoji="1" lang="ja-JP" altLang="en-US" sz="3200" dirty="0"/>
              <a:t>溶液を電気分解したとき、陽極に発生する気体と陰極に析出する物質を下から一つ選び、その番号を解答欄に記入しなさい。</a:t>
            </a:r>
          </a:p>
        </p:txBody>
      </p:sp>
      <p:sp>
        <p:nvSpPr>
          <p:cNvPr id="9" name="テキスト ボックス 8"/>
          <p:cNvSpPr txBox="1"/>
          <p:nvPr/>
        </p:nvSpPr>
        <p:spPr>
          <a:xfrm>
            <a:off x="683568" y="3645024"/>
            <a:ext cx="7568097" cy="3046988"/>
          </a:xfrm>
          <a:prstGeom prst="rect">
            <a:avLst/>
          </a:prstGeom>
          <a:noFill/>
        </p:spPr>
        <p:txBody>
          <a:bodyPr wrap="none" rtlCol="0">
            <a:spAutoFit/>
          </a:bodyPr>
          <a:lstStyle/>
          <a:p>
            <a:pPr>
              <a:tabLst>
                <a:tab pos="1344613" algn="l"/>
              </a:tabLst>
            </a:pPr>
            <a:r>
              <a:rPr kumimoji="1" lang="ja-JP" altLang="en-US" sz="3600" dirty="0"/>
              <a:t>　　</a:t>
            </a:r>
            <a:r>
              <a:rPr kumimoji="1" lang="ja-JP" altLang="en-US" sz="2800" dirty="0"/>
              <a:t>陽極に発生する気体　　陰極に析出する物質</a:t>
            </a:r>
            <a:endParaRPr kumimoji="1" lang="en-US" altLang="ja-JP" sz="3600" dirty="0"/>
          </a:p>
          <a:p>
            <a:pPr>
              <a:tabLst>
                <a:tab pos="1881188" algn="l"/>
                <a:tab pos="5738813" algn="l"/>
              </a:tabLst>
            </a:pPr>
            <a:r>
              <a:rPr kumimoji="1" lang="ja-JP" altLang="en-US" sz="3600" dirty="0"/>
              <a:t>１</a:t>
            </a:r>
            <a:r>
              <a:rPr kumimoji="1" lang="en-US" altLang="ja-JP" sz="3600" dirty="0"/>
              <a:t>	</a:t>
            </a:r>
            <a:r>
              <a:rPr lang="ja-JP" altLang="en-US" sz="3600" b="1" dirty="0">
                <a:latin typeface="ＭＳ Ｐ明朝" pitchFamily="18" charset="-128"/>
                <a:ea typeface="ＭＳ Ｐ明朝" pitchFamily="18" charset="-128"/>
              </a:rPr>
              <a:t>Ｎ</a:t>
            </a:r>
            <a:r>
              <a:rPr lang="ja-JP" altLang="en-US" b="1" dirty="0">
                <a:latin typeface="ＭＳ Ｐ明朝" pitchFamily="18" charset="-128"/>
                <a:ea typeface="ＭＳ Ｐ明朝" pitchFamily="18" charset="-128"/>
              </a:rPr>
              <a:t>２</a:t>
            </a:r>
            <a:r>
              <a:rPr lang="en-US" altLang="ja-JP" b="1" dirty="0">
                <a:latin typeface="ＭＳ Ｐ明朝" pitchFamily="18" charset="-128"/>
                <a:ea typeface="ＭＳ Ｐ明朝" pitchFamily="18" charset="-128"/>
              </a:rPr>
              <a:t>	</a:t>
            </a:r>
            <a:r>
              <a:rPr lang="ja-JP" altLang="en-US" sz="3600" b="1" dirty="0">
                <a:latin typeface="ＭＳ Ｐ明朝" pitchFamily="18" charset="-128"/>
                <a:ea typeface="ＭＳ Ｐ明朝" pitchFamily="18" charset="-128"/>
              </a:rPr>
              <a:t>Ｐｔ</a:t>
            </a:r>
            <a:endParaRPr kumimoji="1" lang="en-US" altLang="ja-JP" sz="4800" b="1" dirty="0">
              <a:latin typeface="ＭＳ Ｐ明朝" pitchFamily="18" charset="-128"/>
              <a:ea typeface="ＭＳ Ｐ明朝" pitchFamily="18" charset="-128"/>
            </a:endParaRPr>
          </a:p>
          <a:p>
            <a:pPr>
              <a:tabLst>
                <a:tab pos="1881188" algn="l"/>
                <a:tab pos="5738813" algn="l"/>
              </a:tabLst>
            </a:pPr>
            <a:r>
              <a:rPr lang="ja-JP" altLang="en-US" sz="3600" dirty="0"/>
              <a:t>２</a:t>
            </a:r>
            <a:r>
              <a:rPr lang="en-US" altLang="ja-JP" sz="3600" dirty="0"/>
              <a:t>	</a:t>
            </a:r>
            <a:r>
              <a:rPr lang="ja-JP" altLang="en-US" sz="3600" dirty="0"/>
              <a:t>Ｏ</a:t>
            </a:r>
            <a:r>
              <a:rPr lang="ja-JP" altLang="en-US" b="1" dirty="0">
                <a:latin typeface="ＭＳ Ｐ明朝" pitchFamily="18" charset="-128"/>
                <a:ea typeface="ＭＳ Ｐ明朝" pitchFamily="18" charset="-128"/>
              </a:rPr>
              <a:t>２</a:t>
            </a:r>
            <a:r>
              <a:rPr lang="en-US" altLang="ja-JP" b="1" dirty="0">
                <a:latin typeface="ＭＳ Ｐ明朝" pitchFamily="18" charset="-128"/>
                <a:ea typeface="ＭＳ Ｐ明朝" pitchFamily="18" charset="-128"/>
              </a:rPr>
              <a:t>	</a:t>
            </a:r>
            <a:r>
              <a:rPr lang="ja-JP" altLang="en-US" sz="3600" b="1" dirty="0">
                <a:latin typeface="ＭＳ Ｐ明朝" pitchFamily="18" charset="-128"/>
                <a:ea typeface="ＭＳ Ｐ明朝" pitchFamily="18" charset="-128"/>
              </a:rPr>
              <a:t>Ａｇ</a:t>
            </a:r>
            <a:endParaRPr lang="en-US" altLang="ja-JP" sz="6000" dirty="0"/>
          </a:p>
          <a:p>
            <a:pPr>
              <a:tabLst>
                <a:tab pos="1881188" algn="l"/>
                <a:tab pos="5738813" algn="l"/>
              </a:tabLst>
            </a:pPr>
            <a:r>
              <a:rPr kumimoji="1" lang="ja-JP" altLang="en-US" sz="3600" dirty="0"/>
              <a:t>３</a:t>
            </a:r>
            <a:r>
              <a:rPr lang="en-US" altLang="ja-JP" sz="3600" dirty="0"/>
              <a:t>	</a:t>
            </a:r>
            <a:r>
              <a:rPr lang="ja-JP" altLang="en-US" sz="3600" dirty="0"/>
              <a:t>Ｏ</a:t>
            </a:r>
            <a:r>
              <a:rPr lang="ja-JP" altLang="en-US" b="1" dirty="0">
                <a:latin typeface="ＭＳ Ｐ明朝" pitchFamily="18" charset="-128"/>
                <a:ea typeface="ＭＳ Ｐ明朝" pitchFamily="18" charset="-128"/>
              </a:rPr>
              <a:t>２ </a:t>
            </a:r>
            <a:r>
              <a:rPr lang="en-US" altLang="ja-JP" b="1" dirty="0">
                <a:latin typeface="ＭＳ Ｐ明朝" pitchFamily="18" charset="-128"/>
                <a:ea typeface="ＭＳ Ｐ明朝" pitchFamily="18" charset="-128"/>
              </a:rPr>
              <a:t>	</a:t>
            </a:r>
            <a:r>
              <a:rPr lang="ja-JP" altLang="en-US" sz="3600" b="1" dirty="0">
                <a:latin typeface="ＭＳ Ｐ明朝" pitchFamily="18" charset="-128"/>
                <a:ea typeface="ＭＳ Ｐ明朝" pitchFamily="18" charset="-128"/>
              </a:rPr>
              <a:t>Ｐｔ</a:t>
            </a:r>
            <a:r>
              <a:rPr kumimoji="1" lang="en-US" altLang="ja-JP" sz="4800" dirty="0"/>
              <a:t>	</a:t>
            </a:r>
            <a:endParaRPr kumimoji="1" lang="en-US" altLang="ja-JP" sz="3600" dirty="0"/>
          </a:p>
          <a:p>
            <a:pPr>
              <a:tabLst>
                <a:tab pos="1881188" algn="l"/>
                <a:tab pos="5738813" algn="l"/>
              </a:tabLst>
            </a:pPr>
            <a:r>
              <a:rPr lang="ja-JP" altLang="en-US" sz="3600" dirty="0"/>
              <a:t>４</a:t>
            </a:r>
            <a:r>
              <a:rPr lang="en-US" altLang="ja-JP" sz="3600" dirty="0"/>
              <a:t>	</a:t>
            </a:r>
            <a:r>
              <a:rPr lang="ja-JP" altLang="en-US" sz="3600" b="1" dirty="0">
                <a:latin typeface="ＭＳ Ｐ明朝" pitchFamily="18" charset="-128"/>
                <a:ea typeface="ＭＳ Ｐ明朝" pitchFamily="18" charset="-128"/>
              </a:rPr>
              <a:t>Ｎ</a:t>
            </a:r>
            <a:r>
              <a:rPr lang="ja-JP" altLang="en-US" b="1" dirty="0">
                <a:latin typeface="ＭＳ Ｐ明朝" pitchFamily="18" charset="-128"/>
                <a:ea typeface="ＭＳ Ｐ明朝" pitchFamily="18" charset="-128"/>
              </a:rPr>
              <a:t>２</a:t>
            </a:r>
            <a:r>
              <a:rPr lang="en-US" altLang="ja-JP" b="1" dirty="0">
                <a:latin typeface="ＭＳ Ｐ明朝" pitchFamily="18" charset="-128"/>
                <a:ea typeface="ＭＳ Ｐ明朝" pitchFamily="18" charset="-128"/>
              </a:rPr>
              <a:t>	</a:t>
            </a:r>
            <a:r>
              <a:rPr lang="ja-JP" altLang="en-US" sz="3600" b="1" dirty="0">
                <a:latin typeface="ＭＳ Ｐ明朝" pitchFamily="18" charset="-128"/>
                <a:ea typeface="ＭＳ Ｐ明朝" pitchFamily="18" charset="-128"/>
              </a:rPr>
              <a:t>Ａｇ</a:t>
            </a:r>
            <a:endParaRPr lang="en-US" altLang="ja-JP" sz="4800" dirty="0"/>
          </a:p>
        </p:txBody>
      </p:sp>
      <p:cxnSp>
        <p:nvCxnSpPr>
          <p:cNvPr id="11" name="直線コネクタ 10"/>
          <p:cNvCxnSpPr/>
          <p:nvPr/>
        </p:nvCxnSpPr>
        <p:spPr>
          <a:xfrm>
            <a:off x="611560" y="4293096"/>
            <a:ext cx="77048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1258288" y="3666106"/>
            <a:ext cx="0" cy="2931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683568" y="4869019"/>
            <a:ext cx="7344816"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611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95</a:t>
            </a:fld>
            <a:endParaRPr lang="en-US" altLang="ja-JP"/>
          </a:p>
        </p:txBody>
      </p:sp>
      <p:sp>
        <p:nvSpPr>
          <p:cNvPr id="4" name="正方形/長方形 3"/>
          <p:cNvSpPr/>
          <p:nvPr/>
        </p:nvSpPr>
        <p:spPr>
          <a:xfrm>
            <a:off x="899592" y="1628800"/>
            <a:ext cx="6822504" cy="2923877"/>
          </a:xfrm>
          <a:prstGeom prst="rect">
            <a:avLst/>
          </a:prstGeom>
        </p:spPr>
        <p:txBody>
          <a:bodyPr wrap="square">
            <a:spAutoFit/>
          </a:bodyPr>
          <a:lstStyle/>
          <a:p>
            <a:r>
              <a:rPr lang="ja-JP" altLang="en-US" sz="3200" dirty="0"/>
              <a:t>この電気分解の両極で起こる反応は、</a:t>
            </a:r>
          </a:p>
          <a:p>
            <a:endParaRPr lang="en-US" altLang="ja-JP" sz="3200" dirty="0"/>
          </a:p>
          <a:p>
            <a:r>
              <a:rPr lang="ja-JP" altLang="en-US" sz="3200" dirty="0"/>
              <a:t>陽極： ２</a:t>
            </a:r>
            <a:r>
              <a:rPr lang="en-US" altLang="ja-JP" sz="3200" dirty="0"/>
              <a:t>H</a:t>
            </a:r>
            <a:r>
              <a:rPr lang="en-US" altLang="ja-JP" sz="3200" baseline="-25000" dirty="0"/>
              <a:t>2</a:t>
            </a:r>
            <a:r>
              <a:rPr lang="en-US" altLang="ja-JP" sz="3200" dirty="0"/>
              <a:t>O </a:t>
            </a:r>
            <a:r>
              <a:rPr lang="ja-JP" altLang="en-US" sz="3200" dirty="0"/>
              <a:t>　</a:t>
            </a:r>
            <a:r>
              <a:rPr lang="en-US" altLang="ja-JP" sz="3200" dirty="0"/>
              <a:t>→</a:t>
            </a:r>
            <a:r>
              <a:rPr lang="ja-JP" altLang="en-US" sz="3200" dirty="0"/>
              <a:t>　</a:t>
            </a:r>
            <a:r>
              <a:rPr lang="en-US" altLang="ja-JP" sz="3200" dirty="0"/>
              <a:t> </a:t>
            </a:r>
            <a:r>
              <a:rPr lang="en-US" altLang="ja-JP" sz="3200" b="1" dirty="0">
                <a:solidFill>
                  <a:srgbClr val="FF0000"/>
                </a:solidFill>
              </a:rPr>
              <a:t>O</a:t>
            </a:r>
            <a:r>
              <a:rPr lang="en-US" altLang="ja-JP" sz="3200" b="1" baseline="-25000" dirty="0">
                <a:solidFill>
                  <a:srgbClr val="FF0000"/>
                </a:solidFill>
              </a:rPr>
              <a:t>2</a:t>
            </a:r>
            <a:r>
              <a:rPr lang="en-US" altLang="ja-JP" sz="3200" baseline="-25000" dirty="0"/>
              <a:t> </a:t>
            </a:r>
            <a:r>
              <a:rPr lang="en-US" altLang="ja-JP" sz="3200" dirty="0"/>
              <a:t>+</a:t>
            </a:r>
            <a:r>
              <a:rPr lang="ja-JP" altLang="en-US" sz="3200" dirty="0"/>
              <a:t> ４</a:t>
            </a:r>
            <a:r>
              <a:rPr lang="en-US" altLang="ja-JP" sz="3200" dirty="0"/>
              <a:t>H</a:t>
            </a:r>
            <a:r>
              <a:rPr lang="en-US" altLang="ja-JP" sz="3200" baseline="30000" dirty="0"/>
              <a:t>+</a:t>
            </a:r>
            <a:r>
              <a:rPr lang="en-US" altLang="ja-JP" sz="3200" dirty="0"/>
              <a:t> + </a:t>
            </a:r>
            <a:r>
              <a:rPr lang="ja-JP" altLang="en-US" sz="3200" dirty="0"/>
              <a:t>４</a:t>
            </a:r>
            <a:r>
              <a:rPr lang="en-US" altLang="ja-JP" sz="3200" dirty="0"/>
              <a:t>e</a:t>
            </a:r>
            <a:r>
              <a:rPr lang="en-US" altLang="ja-JP" sz="3200" baseline="30000" dirty="0"/>
              <a:t>-</a:t>
            </a:r>
          </a:p>
          <a:p>
            <a:endParaRPr lang="en-US" altLang="ja-JP" sz="3200" dirty="0"/>
          </a:p>
          <a:p>
            <a:r>
              <a:rPr lang="ja-JP" altLang="en-US" sz="3200" dirty="0"/>
              <a:t>陰極： </a:t>
            </a:r>
            <a:r>
              <a:rPr lang="en-US" altLang="ja-JP" sz="3200" dirty="0"/>
              <a:t>Ag</a:t>
            </a:r>
            <a:r>
              <a:rPr lang="en-US" altLang="ja-JP" sz="3200" baseline="30000" dirty="0"/>
              <a:t>+</a:t>
            </a:r>
            <a:r>
              <a:rPr lang="ja-JP" altLang="en-US" sz="3200" baseline="30000" dirty="0"/>
              <a:t>　</a:t>
            </a:r>
            <a:r>
              <a:rPr lang="en-US" altLang="ja-JP" sz="3200" dirty="0"/>
              <a:t>+ </a:t>
            </a:r>
            <a:r>
              <a:rPr lang="ja-JP" altLang="en-US" sz="3200" dirty="0"/>
              <a:t>　</a:t>
            </a:r>
            <a:r>
              <a:rPr lang="en-US" altLang="ja-JP" sz="3200" dirty="0"/>
              <a:t>e</a:t>
            </a:r>
            <a:r>
              <a:rPr lang="en-US" altLang="ja-JP" sz="3200" baseline="30000" dirty="0"/>
              <a:t>-</a:t>
            </a:r>
            <a:r>
              <a:rPr lang="ja-JP" altLang="en-US" sz="3200" baseline="30000" dirty="0"/>
              <a:t>　</a:t>
            </a:r>
            <a:r>
              <a:rPr lang="en-US" altLang="ja-JP" sz="3200" dirty="0"/>
              <a:t>→</a:t>
            </a:r>
            <a:r>
              <a:rPr lang="ja-JP" altLang="en-US" sz="3200" dirty="0"/>
              <a:t>　</a:t>
            </a:r>
            <a:r>
              <a:rPr lang="en-US" altLang="ja-JP" sz="3200" b="1" dirty="0">
                <a:solidFill>
                  <a:srgbClr val="FF0000"/>
                </a:solidFill>
              </a:rPr>
              <a:t>Ag</a:t>
            </a:r>
          </a:p>
          <a:p>
            <a:endParaRPr lang="ja-JP" altLang="en-US" dirty="0"/>
          </a:p>
        </p:txBody>
      </p:sp>
    </p:spTree>
    <p:extLst>
      <p:ext uri="{BB962C8B-B14F-4D97-AF65-F5344CB8AC3E}">
        <p14:creationId xmlns:p14="http://schemas.microsoft.com/office/powerpoint/2010/main" val="3170701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96</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平成２３年度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問３８</a:t>
            </a:r>
          </a:p>
        </p:txBody>
      </p:sp>
      <p:sp>
        <p:nvSpPr>
          <p:cNvPr id="7" name="テキスト ボックス 6"/>
          <p:cNvSpPr txBox="1"/>
          <p:nvPr/>
        </p:nvSpPr>
        <p:spPr>
          <a:xfrm>
            <a:off x="618258" y="1156122"/>
            <a:ext cx="7920880" cy="1569660"/>
          </a:xfrm>
          <a:prstGeom prst="rect">
            <a:avLst/>
          </a:prstGeom>
          <a:noFill/>
        </p:spPr>
        <p:txBody>
          <a:bodyPr wrap="square" rtlCol="0">
            <a:spAutoFit/>
          </a:bodyPr>
          <a:lstStyle/>
          <a:p>
            <a:r>
              <a:rPr lang="ja-JP" altLang="en-US" sz="3200" dirty="0"/>
              <a:t>次の金属イオンとその確認方法について</a:t>
            </a:r>
            <a:r>
              <a:rPr lang="ja-JP" altLang="en-US" sz="3200" u="sng" dirty="0"/>
              <a:t>誤っているもの</a:t>
            </a:r>
            <a:r>
              <a:rPr lang="ja-JP" altLang="en-US" sz="3200" dirty="0"/>
              <a:t>を下から一つ選び、その番号を解答欄に記入しなさい。</a:t>
            </a:r>
            <a:endParaRPr kumimoji="1" lang="ja-JP" altLang="en-US" sz="3200" dirty="0"/>
          </a:p>
        </p:txBody>
      </p:sp>
      <p:sp>
        <p:nvSpPr>
          <p:cNvPr id="8" name="テキスト ボックス 7"/>
          <p:cNvSpPr txBox="1"/>
          <p:nvPr/>
        </p:nvSpPr>
        <p:spPr>
          <a:xfrm>
            <a:off x="467544" y="3429000"/>
            <a:ext cx="8676456" cy="2631490"/>
          </a:xfrm>
          <a:prstGeom prst="rect">
            <a:avLst/>
          </a:prstGeom>
          <a:noFill/>
        </p:spPr>
        <p:txBody>
          <a:bodyPr wrap="square" rtlCol="0">
            <a:spAutoFit/>
          </a:bodyPr>
          <a:lstStyle/>
          <a:p>
            <a:pPr marL="357188" indent="-357188">
              <a:spcAft>
                <a:spcPts val="1000"/>
              </a:spcAft>
            </a:pPr>
            <a:r>
              <a:rPr kumimoji="1" lang="ja-JP" altLang="en-US" sz="2800" dirty="0"/>
              <a:t>１　</a:t>
            </a:r>
            <a:r>
              <a:rPr kumimoji="1" lang="ja-JP" altLang="en-US" sz="2800" b="1" dirty="0">
                <a:latin typeface="ＭＳ Ｐ明朝" pitchFamily="18" charset="-128"/>
                <a:ea typeface="ＭＳ Ｐ明朝" pitchFamily="18" charset="-128"/>
              </a:rPr>
              <a:t>Ｐｂ</a:t>
            </a:r>
            <a:r>
              <a:rPr kumimoji="1" lang="ja-JP" altLang="en-US" sz="2800" b="1" baseline="30000" dirty="0">
                <a:latin typeface="ＭＳ Ｐ明朝" pitchFamily="18" charset="-128"/>
                <a:ea typeface="ＭＳ Ｐ明朝" pitchFamily="18" charset="-128"/>
              </a:rPr>
              <a:t>２＋</a:t>
            </a:r>
            <a:r>
              <a:rPr kumimoji="1" lang="ja-JP" altLang="en-US" sz="2800" dirty="0"/>
              <a:t>は、</a:t>
            </a:r>
            <a:r>
              <a:rPr kumimoji="1" lang="ja-JP" altLang="en-US" sz="2800" b="1" dirty="0">
                <a:latin typeface="ＭＳ Ｐ明朝" pitchFamily="18" charset="-128"/>
                <a:ea typeface="ＭＳ Ｐ明朝" pitchFamily="18" charset="-128"/>
              </a:rPr>
              <a:t>Ｈ</a:t>
            </a:r>
            <a:r>
              <a:rPr kumimoji="1" lang="ja-JP" altLang="en-US" sz="1800" b="1" dirty="0">
                <a:latin typeface="ＭＳ Ｐ明朝" pitchFamily="18" charset="-128"/>
                <a:ea typeface="ＭＳ Ｐ明朝" pitchFamily="18" charset="-128"/>
              </a:rPr>
              <a:t>２</a:t>
            </a:r>
            <a:r>
              <a:rPr kumimoji="1" lang="ja-JP" altLang="en-US" sz="2800" b="1" dirty="0">
                <a:latin typeface="ＭＳ Ｐ明朝" pitchFamily="18" charset="-128"/>
                <a:ea typeface="ＭＳ Ｐ明朝" pitchFamily="18" charset="-128"/>
              </a:rPr>
              <a:t>Ｓ</a:t>
            </a:r>
            <a:r>
              <a:rPr kumimoji="1" lang="ja-JP" altLang="en-US" sz="2800" dirty="0"/>
              <a:t>により黄色沈殿を生じる</a:t>
            </a:r>
            <a:r>
              <a:rPr lang="ja-JP" altLang="en-US" sz="2800" dirty="0"/>
              <a:t>。</a:t>
            </a:r>
            <a:endParaRPr lang="en-US" altLang="ja-JP" sz="2800" dirty="0"/>
          </a:p>
          <a:p>
            <a:pPr marL="357188" indent="-357188">
              <a:spcAft>
                <a:spcPts val="1000"/>
              </a:spcAft>
            </a:pPr>
            <a:r>
              <a:rPr kumimoji="1" lang="ja-JP" altLang="en-US" sz="2800" dirty="0"/>
              <a:t>２　</a:t>
            </a:r>
            <a:r>
              <a:rPr kumimoji="1" lang="ja-JP" altLang="en-US" sz="2800" b="1" dirty="0">
                <a:latin typeface="ＭＳ Ｐ明朝" pitchFamily="18" charset="-128"/>
                <a:ea typeface="ＭＳ Ｐ明朝" pitchFamily="18" charset="-128"/>
              </a:rPr>
              <a:t>Ｃｕ</a:t>
            </a:r>
            <a:r>
              <a:rPr kumimoji="1" lang="ja-JP" altLang="en-US" sz="2800" b="1" baseline="30000" dirty="0">
                <a:latin typeface="ＭＳ Ｐ明朝" pitchFamily="18" charset="-128"/>
                <a:ea typeface="ＭＳ Ｐ明朝" pitchFamily="18" charset="-128"/>
              </a:rPr>
              <a:t>２＋</a:t>
            </a:r>
            <a:r>
              <a:rPr kumimoji="1" lang="ja-JP" altLang="en-US" sz="2800" dirty="0"/>
              <a:t>は、少量の</a:t>
            </a:r>
            <a:r>
              <a:rPr kumimoji="1" lang="ja-JP" altLang="en-US" sz="2800" b="1" dirty="0">
                <a:latin typeface="ＭＳ Ｐ明朝" pitchFamily="18" charset="-128"/>
                <a:ea typeface="ＭＳ Ｐ明朝" pitchFamily="18" charset="-128"/>
              </a:rPr>
              <a:t>ＮＨ</a:t>
            </a:r>
            <a:r>
              <a:rPr kumimoji="1" lang="ja-JP" altLang="en-US" sz="1800" b="1" dirty="0">
                <a:latin typeface="ＭＳ Ｐ明朝" pitchFamily="18" charset="-128"/>
                <a:ea typeface="ＭＳ Ｐ明朝" pitchFamily="18" charset="-128"/>
              </a:rPr>
              <a:t>３</a:t>
            </a:r>
            <a:r>
              <a:rPr kumimoji="1" lang="ja-JP" altLang="en-US" sz="2800" dirty="0"/>
              <a:t>水により淡青色沈殿を生じる。</a:t>
            </a:r>
            <a:endParaRPr kumimoji="1" lang="en-US" altLang="ja-JP" sz="2800" dirty="0"/>
          </a:p>
          <a:p>
            <a:pPr marL="357188" indent="-357188">
              <a:spcAft>
                <a:spcPts val="1000"/>
              </a:spcAft>
            </a:pPr>
            <a:r>
              <a:rPr kumimoji="1" lang="ja-JP" altLang="en-US" sz="2800" dirty="0"/>
              <a:t>３　</a:t>
            </a:r>
            <a:r>
              <a:rPr kumimoji="1" lang="ja-JP" altLang="en-US" sz="2800" b="1" dirty="0">
                <a:latin typeface="ＭＳ Ｐ明朝" pitchFamily="18" charset="-128"/>
                <a:ea typeface="ＭＳ Ｐ明朝" pitchFamily="18" charset="-128"/>
              </a:rPr>
              <a:t>Ｆｅ</a:t>
            </a:r>
            <a:r>
              <a:rPr kumimoji="1" lang="ja-JP" altLang="en-US" sz="2800" b="1" baseline="30000" dirty="0">
                <a:latin typeface="ＭＳ Ｐ明朝" pitchFamily="18" charset="-128"/>
                <a:ea typeface="ＭＳ Ｐ明朝" pitchFamily="18" charset="-128"/>
              </a:rPr>
              <a:t>３＋</a:t>
            </a:r>
            <a:r>
              <a:rPr lang="ja-JP" altLang="en-US" sz="2600" dirty="0"/>
              <a:t>は、</a:t>
            </a:r>
            <a:r>
              <a:rPr lang="ja-JP" altLang="en-US" sz="2600" b="1" dirty="0">
                <a:latin typeface="ＭＳ Ｐ明朝" pitchFamily="18" charset="-128"/>
                <a:ea typeface="ＭＳ Ｐ明朝" pitchFamily="18" charset="-128"/>
              </a:rPr>
              <a:t>ＯＨ</a:t>
            </a:r>
            <a:r>
              <a:rPr lang="ja-JP" altLang="en-US" sz="2600" b="1" baseline="30000" dirty="0">
                <a:latin typeface="ＭＳ Ｐ明朝" pitchFamily="18" charset="-128"/>
                <a:ea typeface="ＭＳ Ｐ明朝" pitchFamily="18" charset="-128"/>
              </a:rPr>
              <a:t>－</a:t>
            </a:r>
            <a:r>
              <a:rPr lang="ja-JP" altLang="en-US" sz="2600" dirty="0"/>
              <a:t>により赤褐色の沈殿を生じる。</a:t>
            </a:r>
            <a:endParaRPr kumimoji="1" lang="en-US" altLang="ja-JP" sz="2600" dirty="0"/>
          </a:p>
          <a:p>
            <a:pPr marL="357188" indent="-357188">
              <a:spcAft>
                <a:spcPts val="1000"/>
              </a:spcAft>
            </a:pPr>
            <a:r>
              <a:rPr lang="ja-JP" altLang="en-US" sz="2800" dirty="0"/>
              <a:t>４　</a:t>
            </a:r>
            <a:r>
              <a:rPr lang="ja-JP" altLang="en-US" sz="2800" b="1" dirty="0">
                <a:latin typeface="ＭＳ Ｐ明朝" pitchFamily="18" charset="-128"/>
                <a:ea typeface="ＭＳ Ｐ明朝" pitchFamily="18" charset="-128"/>
              </a:rPr>
              <a:t>Ｃａ</a:t>
            </a:r>
            <a:r>
              <a:rPr lang="ja-JP" altLang="en-US" sz="2800" b="1" baseline="30000" dirty="0">
                <a:latin typeface="ＭＳ Ｐ明朝" pitchFamily="18" charset="-128"/>
                <a:ea typeface="ＭＳ Ｐ明朝" pitchFamily="18" charset="-128"/>
              </a:rPr>
              <a:t>２＋</a:t>
            </a:r>
            <a:r>
              <a:rPr lang="ja-JP" altLang="en-US" sz="2800" dirty="0"/>
              <a:t>は、炭酸アンモニウム水溶液により白色沈殿を生じる。</a:t>
            </a:r>
            <a:endParaRPr kumimoji="1" lang="ja-JP" altLang="en-US" sz="2800" dirty="0"/>
          </a:p>
        </p:txBody>
      </p:sp>
      <p:sp>
        <p:nvSpPr>
          <p:cNvPr id="9" name="正方形/長方形 8"/>
          <p:cNvSpPr/>
          <p:nvPr/>
        </p:nvSpPr>
        <p:spPr>
          <a:xfrm>
            <a:off x="503548" y="3429000"/>
            <a:ext cx="6732748"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320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97</a:t>
            </a:fld>
            <a:endParaRPr lang="en-US" altLang="ja-JP"/>
          </a:p>
        </p:txBody>
      </p:sp>
      <p:sp>
        <p:nvSpPr>
          <p:cNvPr id="4" name="正方形/長方形 3"/>
          <p:cNvSpPr/>
          <p:nvPr/>
        </p:nvSpPr>
        <p:spPr>
          <a:xfrm>
            <a:off x="227911" y="188640"/>
            <a:ext cx="6216297" cy="6247864"/>
          </a:xfrm>
          <a:prstGeom prst="rect">
            <a:avLst/>
          </a:prstGeom>
        </p:spPr>
        <p:txBody>
          <a:bodyPr wrap="square">
            <a:spAutoFit/>
          </a:bodyPr>
          <a:lstStyle/>
          <a:p>
            <a:r>
              <a:rPr lang="en-US" altLang="ja-JP" dirty="0"/>
              <a:t>【</a:t>
            </a:r>
            <a:r>
              <a:rPr lang="ja-JP" altLang="en-US" dirty="0"/>
              <a:t>沈殿</a:t>
            </a:r>
            <a:r>
              <a:rPr lang="en-US" altLang="ja-JP" dirty="0"/>
              <a:t>】</a:t>
            </a:r>
            <a:br>
              <a:rPr lang="ja-JP" altLang="en-US" dirty="0"/>
            </a:br>
            <a:r>
              <a:rPr lang="ja-JP" altLang="en-US" dirty="0">
                <a:solidFill>
                  <a:srgbClr val="FF0000"/>
                </a:solidFill>
              </a:rPr>
              <a:t>塩化物イオン </a:t>
            </a:r>
            <a:r>
              <a:rPr lang="en-US" altLang="ja-JP" dirty="0">
                <a:solidFill>
                  <a:srgbClr val="FF0000"/>
                </a:solidFill>
              </a:rPr>
              <a:t>(</a:t>
            </a:r>
            <a:r>
              <a:rPr lang="en-US" altLang="ja-JP" dirty="0" err="1">
                <a:solidFill>
                  <a:srgbClr val="FF0000"/>
                </a:solidFill>
              </a:rPr>
              <a:t>Cl</a:t>
            </a:r>
            <a:r>
              <a:rPr lang="en-US" altLang="ja-JP" baseline="30000" dirty="0">
                <a:solidFill>
                  <a:srgbClr val="FF0000"/>
                </a:solidFill>
              </a:rPr>
              <a:t>-</a:t>
            </a:r>
            <a:r>
              <a:rPr lang="en-US" altLang="ja-JP" dirty="0">
                <a:solidFill>
                  <a:srgbClr val="FF0000"/>
                </a:solidFill>
              </a:rPr>
              <a:t>)</a:t>
            </a:r>
            <a:r>
              <a:rPr lang="ja-JP" altLang="en-US" dirty="0"/>
              <a:t>　</a:t>
            </a:r>
            <a:r>
              <a:rPr lang="ja-JP" altLang="en-US" sz="1800" dirty="0"/>
              <a:t>で沈殿するイオン</a:t>
            </a:r>
            <a:br>
              <a:rPr lang="ja-JP" altLang="en-US" sz="1800" dirty="0"/>
            </a:br>
            <a:r>
              <a:rPr lang="ja-JP" altLang="en-US" sz="2000" dirty="0"/>
              <a:t>ピンクボーイはハゲの味　</a:t>
            </a:r>
            <a:br>
              <a:rPr lang="ja-JP" altLang="en-US" sz="2000" dirty="0"/>
            </a:br>
            <a:r>
              <a:rPr lang="en-US" altLang="ja-JP" sz="2000" dirty="0"/>
              <a:t>【</a:t>
            </a:r>
            <a:r>
              <a:rPr lang="en-US" altLang="ja-JP" sz="2000" dirty="0" err="1"/>
              <a:t>Pb</a:t>
            </a:r>
            <a:r>
              <a:rPr lang="ja-JP" altLang="en-US" sz="2000" dirty="0"/>
              <a:t>　</a:t>
            </a:r>
            <a:r>
              <a:rPr lang="en-US" altLang="ja-JP" sz="2000" dirty="0"/>
              <a:t>Hg</a:t>
            </a:r>
            <a:r>
              <a:rPr lang="ja-JP" altLang="en-US" sz="2000" dirty="0"/>
              <a:t>　</a:t>
            </a:r>
            <a:r>
              <a:rPr lang="en-US" altLang="ja-JP" sz="2000" dirty="0"/>
              <a:t>Ag】</a:t>
            </a:r>
            <a:br>
              <a:rPr lang="ja-JP" altLang="en-US" sz="2000" dirty="0"/>
            </a:br>
            <a:br>
              <a:rPr lang="ja-JP" altLang="en-US" dirty="0"/>
            </a:br>
            <a:r>
              <a:rPr lang="en-US" altLang="ja-JP" dirty="0"/>
              <a:t>【</a:t>
            </a:r>
            <a:r>
              <a:rPr lang="ja-JP" altLang="en-US" dirty="0"/>
              <a:t>酸性下</a:t>
            </a:r>
            <a:r>
              <a:rPr lang="en-US" altLang="ja-JP" dirty="0"/>
              <a:t>】</a:t>
            </a:r>
          </a:p>
          <a:p>
            <a:r>
              <a:rPr lang="ja-JP" altLang="en-US" dirty="0">
                <a:solidFill>
                  <a:srgbClr val="FF0000"/>
                </a:solidFill>
              </a:rPr>
              <a:t>硫化物イオン </a:t>
            </a:r>
            <a:r>
              <a:rPr lang="en-US" altLang="ja-JP" dirty="0">
                <a:solidFill>
                  <a:srgbClr val="FF0000"/>
                </a:solidFill>
              </a:rPr>
              <a:t>(S</a:t>
            </a:r>
            <a:r>
              <a:rPr lang="en-US" altLang="ja-JP" baseline="30000" dirty="0">
                <a:solidFill>
                  <a:srgbClr val="FF0000"/>
                </a:solidFill>
              </a:rPr>
              <a:t>2-</a:t>
            </a:r>
            <a:r>
              <a:rPr lang="en-US" altLang="ja-JP" dirty="0">
                <a:solidFill>
                  <a:srgbClr val="FF0000"/>
                </a:solidFill>
              </a:rPr>
              <a:t>)</a:t>
            </a:r>
            <a:r>
              <a:rPr lang="ja-JP" altLang="en-US" dirty="0">
                <a:solidFill>
                  <a:srgbClr val="FF0000"/>
                </a:solidFill>
              </a:rPr>
              <a:t> </a:t>
            </a:r>
            <a:r>
              <a:rPr lang="ja-JP" altLang="en-US" sz="2000" dirty="0"/>
              <a:t>で沈殿するイオン</a:t>
            </a:r>
            <a:br>
              <a:rPr lang="ja-JP" altLang="en-US" sz="2000" dirty="0"/>
            </a:br>
            <a:r>
              <a:rPr lang="ja-JP" altLang="en-US" sz="2000" dirty="0"/>
              <a:t>ド　</a:t>
            </a:r>
            <a:r>
              <a:rPr lang="en-US" altLang="ja-JP" sz="2000" dirty="0"/>
              <a:t>H</a:t>
            </a:r>
            <a:r>
              <a:rPr lang="ja-JP" altLang="en-US" sz="2000" dirty="0"/>
              <a:t>じい　さん　銀　杏　口説き　</a:t>
            </a:r>
            <a:br>
              <a:rPr lang="ja-JP" altLang="en-US" sz="2000" dirty="0"/>
            </a:br>
            <a:r>
              <a:rPr lang="en-US" altLang="ja-JP" sz="2000" dirty="0"/>
              <a:t>【Cu</a:t>
            </a:r>
            <a:r>
              <a:rPr lang="ja-JP" altLang="en-US" sz="2000" dirty="0"/>
              <a:t>　</a:t>
            </a:r>
            <a:r>
              <a:rPr lang="en-US" altLang="ja-JP" sz="2000" dirty="0"/>
              <a:t>Hg</a:t>
            </a:r>
            <a:r>
              <a:rPr lang="ja-JP" altLang="en-US" sz="2000" dirty="0"/>
              <a:t>　</a:t>
            </a:r>
            <a:r>
              <a:rPr lang="en-US" altLang="ja-JP" sz="2000" dirty="0" err="1"/>
              <a:t>Sn</a:t>
            </a:r>
            <a:r>
              <a:rPr lang="ja-JP" altLang="en-US" sz="2000" dirty="0"/>
              <a:t>と酸　</a:t>
            </a:r>
            <a:r>
              <a:rPr lang="en-US" altLang="ja-JP" sz="2000" dirty="0"/>
              <a:t>Ag</a:t>
            </a:r>
            <a:r>
              <a:rPr lang="ja-JP" altLang="en-US" sz="2000" dirty="0"/>
              <a:t>　</a:t>
            </a:r>
            <a:r>
              <a:rPr lang="en-US" altLang="ja-JP" sz="2000" dirty="0" err="1"/>
              <a:t>Pb</a:t>
            </a:r>
            <a:r>
              <a:rPr lang="ja-JP" altLang="en-US" sz="2000" dirty="0"/>
              <a:t>　</a:t>
            </a:r>
            <a:r>
              <a:rPr lang="en-US" altLang="ja-JP" sz="2000" dirty="0"/>
              <a:t>Cd(</a:t>
            </a:r>
            <a:r>
              <a:rPr lang="ja-JP" altLang="en-US" sz="2000" dirty="0"/>
              <a:t>黄</a:t>
            </a:r>
            <a:r>
              <a:rPr lang="en-US" altLang="ja-JP" sz="2000" dirty="0"/>
              <a:t>)】</a:t>
            </a:r>
            <a:br>
              <a:rPr lang="ja-JP" altLang="en-US" sz="2000" dirty="0"/>
            </a:br>
            <a:br>
              <a:rPr lang="ja-JP" altLang="en-US" dirty="0"/>
            </a:br>
            <a:r>
              <a:rPr lang="en-US" altLang="ja-JP" dirty="0"/>
              <a:t>【</a:t>
            </a:r>
            <a:r>
              <a:rPr lang="ja-JP" altLang="en-US" dirty="0"/>
              <a:t>中・塩基性下</a:t>
            </a:r>
            <a:r>
              <a:rPr lang="en-US" altLang="ja-JP" dirty="0"/>
              <a:t>】</a:t>
            </a:r>
          </a:p>
          <a:p>
            <a:r>
              <a:rPr lang="ja-JP" altLang="en-US" dirty="0">
                <a:solidFill>
                  <a:srgbClr val="FF0000"/>
                </a:solidFill>
              </a:rPr>
              <a:t>硫化物イオン </a:t>
            </a:r>
            <a:r>
              <a:rPr lang="en-US" altLang="ja-JP" dirty="0">
                <a:solidFill>
                  <a:srgbClr val="FF0000"/>
                </a:solidFill>
              </a:rPr>
              <a:t>(S</a:t>
            </a:r>
            <a:r>
              <a:rPr lang="en-US" altLang="ja-JP" baseline="30000" dirty="0">
                <a:solidFill>
                  <a:srgbClr val="FF0000"/>
                </a:solidFill>
              </a:rPr>
              <a:t>2-</a:t>
            </a:r>
            <a:r>
              <a:rPr lang="en-US" altLang="ja-JP" dirty="0">
                <a:solidFill>
                  <a:srgbClr val="FF0000"/>
                </a:solidFill>
              </a:rPr>
              <a:t>)</a:t>
            </a:r>
            <a:r>
              <a:rPr lang="ja-JP" altLang="en-US" dirty="0">
                <a:solidFill>
                  <a:srgbClr val="FF0000"/>
                </a:solidFill>
              </a:rPr>
              <a:t> </a:t>
            </a:r>
            <a:r>
              <a:rPr lang="ja-JP" altLang="en-US" sz="2000" dirty="0"/>
              <a:t>で沈殿するイオン</a:t>
            </a:r>
            <a:br>
              <a:rPr lang="ja-JP" altLang="en-US" dirty="0"/>
            </a:br>
            <a:r>
              <a:rPr lang="ja-JP" altLang="en-US" sz="2000" dirty="0"/>
              <a:t>桃色</a:t>
            </a:r>
            <a:r>
              <a:rPr lang="en-US" altLang="ja-JP" sz="2000" dirty="0" err="1"/>
              <a:t>Mn</a:t>
            </a:r>
            <a:r>
              <a:rPr lang="ja-JP" altLang="en-US" sz="2000" dirty="0"/>
              <a:t>　コ　尻</a:t>
            </a:r>
            <a:r>
              <a:rPr lang="en-US" altLang="ja-JP" sz="2000" dirty="0"/>
              <a:t>(</a:t>
            </a:r>
            <a:r>
              <a:rPr lang="ja-JP" altLang="en-US" sz="2000" dirty="0"/>
              <a:t>白</a:t>
            </a:r>
            <a:r>
              <a:rPr lang="en-US" altLang="ja-JP" sz="2000" dirty="0"/>
              <a:t>)</a:t>
            </a:r>
            <a:r>
              <a:rPr lang="ja-JP" altLang="en-US" sz="2000" dirty="0"/>
              <a:t>に当て　て　</a:t>
            </a:r>
            <a:br>
              <a:rPr lang="ja-JP" altLang="en-US" sz="2000" dirty="0"/>
            </a:br>
            <a:r>
              <a:rPr lang="en-US" altLang="ja-JP" sz="2000" dirty="0"/>
              <a:t>【(</a:t>
            </a:r>
            <a:r>
              <a:rPr lang="en-US" altLang="ja-JP" sz="2000" dirty="0" err="1"/>
              <a:t>MnS</a:t>
            </a:r>
            <a:r>
              <a:rPr lang="en-US" altLang="ja-JP" sz="2000" dirty="0"/>
              <a:t>:</a:t>
            </a:r>
            <a:r>
              <a:rPr lang="ja-JP" altLang="en-US" sz="2000" dirty="0"/>
              <a:t>桃色</a:t>
            </a:r>
            <a:r>
              <a:rPr lang="en-US" altLang="ja-JP" sz="2000" dirty="0"/>
              <a:t>)</a:t>
            </a:r>
            <a:r>
              <a:rPr lang="en-US" altLang="ja-JP" sz="2000" dirty="0" err="1"/>
              <a:t>Mn</a:t>
            </a:r>
            <a:r>
              <a:rPr lang="ja-JP" altLang="en-US" sz="2000" dirty="0"/>
              <a:t>　</a:t>
            </a:r>
            <a:r>
              <a:rPr lang="en-US" altLang="ja-JP" sz="2000" dirty="0"/>
              <a:t>Co</a:t>
            </a:r>
            <a:r>
              <a:rPr lang="ja-JP" altLang="en-US" sz="2000" dirty="0"/>
              <a:t>　</a:t>
            </a:r>
            <a:r>
              <a:rPr lang="en-US" altLang="ja-JP" sz="2000" dirty="0"/>
              <a:t>(</a:t>
            </a:r>
            <a:r>
              <a:rPr lang="en-US" altLang="ja-JP" sz="2000" dirty="0" err="1"/>
              <a:t>ZnS</a:t>
            </a:r>
            <a:r>
              <a:rPr lang="en-US" altLang="ja-JP" sz="2000" dirty="0"/>
              <a:t>:</a:t>
            </a:r>
            <a:r>
              <a:rPr lang="ja-JP" altLang="en-US" sz="2000" dirty="0"/>
              <a:t>白</a:t>
            </a:r>
            <a:r>
              <a:rPr lang="en-US" altLang="ja-JP" sz="2000" dirty="0"/>
              <a:t>)Zn</a:t>
            </a:r>
            <a:r>
              <a:rPr lang="ja-JP" altLang="en-US" sz="2000" dirty="0"/>
              <a:t>　</a:t>
            </a:r>
            <a:r>
              <a:rPr lang="en-US" altLang="ja-JP" sz="2000" dirty="0"/>
              <a:t>Fe</a:t>
            </a:r>
            <a:r>
              <a:rPr lang="ja-JP" altLang="en-US" sz="2000" dirty="0"/>
              <a:t>　</a:t>
            </a:r>
            <a:r>
              <a:rPr lang="en-US" altLang="ja-JP" sz="2000" dirty="0"/>
              <a:t>】</a:t>
            </a:r>
            <a:br>
              <a:rPr lang="ja-JP" altLang="en-US" sz="2000" dirty="0"/>
            </a:br>
            <a:br>
              <a:rPr lang="ja-JP" altLang="en-US" dirty="0"/>
            </a:br>
            <a:r>
              <a:rPr lang="ja-JP" altLang="en-US" dirty="0">
                <a:solidFill>
                  <a:srgbClr val="FF0000"/>
                </a:solidFill>
              </a:rPr>
              <a:t>炭酸・硫酸イオン </a:t>
            </a:r>
            <a:r>
              <a:rPr lang="en-US" altLang="ja-JP" dirty="0">
                <a:solidFill>
                  <a:srgbClr val="FF0000"/>
                </a:solidFill>
              </a:rPr>
              <a:t>SO</a:t>
            </a:r>
            <a:r>
              <a:rPr lang="en-US" altLang="ja-JP" baseline="-25000" dirty="0">
                <a:solidFill>
                  <a:srgbClr val="FF0000"/>
                </a:solidFill>
              </a:rPr>
              <a:t>4</a:t>
            </a:r>
            <a:r>
              <a:rPr lang="en-US" altLang="ja-JP" baseline="30000" dirty="0">
                <a:solidFill>
                  <a:srgbClr val="FF0000"/>
                </a:solidFill>
              </a:rPr>
              <a:t>2-</a:t>
            </a:r>
            <a:r>
              <a:rPr lang="ja-JP" altLang="en-US" dirty="0">
                <a:solidFill>
                  <a:srgbClr val="FF0000"/>
                </a:solidFill>
              </a:rPr>
              <a:t>・</a:t>
            </a:r>
            <a:r>
              <a:rPr lang="en-US" altLang="ja-JP" dirty="0">
                <a:solidFill>
                  <a:srgbClr val="FF0000"/>
                </a:solidFill>
              </a:rPr>
              <a:t>CO</a:t>
            </a:r>
            <a:r>
              <a:rPr lang="en-US" altLang="ja-JP" baseline="-25000" dirty="0">
                <a:solidFill>
                  <a:srgbClr val="FF0000"/>
                </a:solidFill>
              </a:rPr>
              <a:t>3</a:t>
            </a:r>
            <a:r>
              <a:rPr lang="en-US" altLang="ja-JP" baseline="30000" dirty="0">
                <a:solidFill>
                  <a:srgbClr val="FF0000"/>
                </a:solidFill>
              </a:rPr>
              <a:t>2-</a:t>
            </a:r>
            <a:r>
              <a:rPr lang="en-US" altLang="ja-JP" dirty="0">
                <a:solidFill>
                  <a:srgbClr val="FF0000"/>
                </a:solidFill>
              </a:rPr>
              <a:t>)</a:t>
            </a:r>
            <a:r>
              <a:rPr lang="ja-JP" altLang="en-US" dirty="0">
                <a:solidFill>
                  <a:srgbClr val="FF0000"/>
                </a:solidFill>
              </a:rPr>
              <a:t> </a:t>
            </a:r>
            <a:r>
              <a:rPr lang="ja-JP" altLang="en-US" sz="2000" dirty="0"/>
              <a:t>で沈殿するイオン</a:t>
            </a:r>
            <a:br>
              <a:rPr lang="ja-JP" altLang="en-US" sz="2000" dirty="0"/>
            </a:br>
            <a:r>
              <a:rPr lang="ja-JP" altLang="en-US" sz="2000" dirty="0"/>
              <a:t>そ　こまで馬　鹿　な　</a:t>
            </a:r>
            <a:br>
              <a:rPr lang="ja-JP" altLang="en-US" sz="2000" dirty="0"/>
            </a:br>
            <a:r>
              <a:rPr lang="en-US" altLang="ja-JP" sz="2000" dirty="0"/>
              <a:t>【SO</a:t>
            </a:r>
            <a:r>
              <a:rPr lang="en-US" altLang="ja-JP" sz="2000" baseline="-25000" dirty="0"/>
              <a:t>4</a:t>
            </a:r>
            <a:r>
              <a:rPr lang="en-US" altLang="ja-JP" sz="2000" baseline="30000" dirty="0"/>
              <a:t>2-</a:t>
            </a:r>
            <a:r>
              <a:rPr lang="ja-JP" altLang="en-US" sz="2000" dirty="0"/>
              <a:t>　</a:t>
            </a:r>
            <a:r>
              <a:rPr lang="en-US" altLang="ja-JP" sz="2000" dirty="0"/>
              <a:t>CO</a:t>
            </a:r>
            <a:r>
              <a:rPr lang="en-US" altLang="ja-JP" sz="2000" baseline="-25000" dirty="0"/>
              <a:t>3</a:t>
            </a:r>
            <a:r>
              <a:rPr lang="en-US" altLang="ja-JP" sz="2000" baseline="30000" dirty="0"/>
              <a:t>2-</a:t>
            </a:r>
            <a:r>
              <a:rPr lang="ja-JP" altLang="en-US" sz="2000" dirty="0"/>
              <a:t>　</a:t>
            </a:r>
            <a:r>
              <a:rPr lang="en-US" altLang="ja-JP" sz="2000" dirty="0"/>
              <a:t>Ba</a:t>
            </a:r>
            <a:r>
              <a:rPr lang="ja-JP" altLang="en-US" sz="2000" dirty="0"/>
              <a:t>　</a:t>
            </a:r>
            <a:r>
              <a:rPr lang="en-US" altLang="ja-JP" sz="2000" dirty="0" err="1"/>
              <a:t>Ca</a:t>
            </a:r>
            <a:r>
              <a:rPr lang="ja-JP" altLang="en-US" sz="2000" dirty="0"/>
              <a:t>　</a:t>
            </a:r>
            <a:r>
              <a:rPr lang="en-US" altLang="ja-JP" sz="2000" dirty="0" err="1"/>
              <a:t>Pb</a:t>
            </a:r>
            <a:r>
              <a:rPr lang="en-US" altLang="ja-JP" sz="2000" dirty="0"/>
              <a:t>】</a:t>
            </a:r>
            <a:endParaRPr lang="ja-JP" altLang="en-US" dirty="0"/>
          </a:p>
        </p:txBody>
      </p:sp>
      <p:sp>
        <p:nvSpPr>
          <p:cNvPr id="5" name="正方形/長方形 4"/>
          <p:cNvSpPr/>
          <p:nvPr/>
        </p:nvSpPr>
        <p:spPr>
          <a:xfrm>
            <a:off x="5004048" y="188640"/>
            <a:ext cx="4392488" cy="4832092"/>
          </a:xfrm>
          <a:prstGeom prst="rect">
            <a:avLst/>
          </a:prstGeom>
        </p:spPr>
        <p:txBody>
          <a:bodyPr wrap="square">
            <a:spAutoFit/>
          </a:bodyPr>
          <a:lstStyle/>
          <a:p>
            <a:r>
              <a:rPr lang="ja-JP" altLang="en-US" dirty="0">
                <a:solidFill>
                  <a:srgbClr val="FF0000"/>
                </a:solidFill>
              </a:rPr>
              <a:t>クロム酸イオン</a:t>
            </a:r>
            <a:r>
              <a:rPr lang="en-US" altLang="ja-JP" dirty="0">
                <a:solidFill>
                  <a:srgbClr val="FF0000"/>
                </a:solidFill>
              </a:rPr>
              <a:t>(CrO</a:t>
            </a:r>
            <a:r>
              <a:rPr lang="en-US" altLang="ja-JP" baseline="-25000" dirty="0">
                <a:solidFill>
                  <a:srgbClr val="FF0000"/>
                </a:solidFill>
              </a:rPr>
              <a:t>4</a:t>
            </a:r>
            <a:r>
              <a:rPr lang="en-US" altLang="ja-JP" baseline="30000" dirty="0">
                <a:solidFill>
                  <a:srgbClr val="FF0000"/>
                </a:solidFill>
              </a:rPr>
              <a:t>2-</a:t>
            </a:r>
            <a:r>
              <a:rPr lang="en-US" altLang="ja-JP" dirty="0">
                <a:solidFill>
                  <a:srgbClr val="FF0000"/>
                </a:solidFill>
              </a:rPr>
              <a:t>)</a:t>
            </a:r>
            <a:br>
              <a:rPr lang="ja-JP" altLang="en-US" dirty="0">
                <a:solidFill>
                  <a:srgbClr val="FF0000"/>
                </a:solidFill>
              </a:rPr>
            </a:br>
            <a:r>
              <a:rPr lang="ja-JP" altLang="en-US" dirty="0"/>
              <a:t>馬力　上げ　な　</a:t>
            </a:r>
            <a:br>
              <a:rPr lang="ja-JP" altLang="en-US" dirty="0"/>
            </a:br>
            <a:r>
              <a:rPr lang="en-US" altLang="ja-JP" dirty="0"/>
              <a:t>【Ba(</a:t>
            </a:r>
            <a:r>
              <a:rPr lang="ja-JP" altLang="en-US" dirty="0"/>
              <a:t>黄</a:t>
            </a:r>
            <a:r>
              <a:rPr lang="en-US" altLang="ja-JP" dirty="0"/>
              <a:t>)</a:t>
            </a:r>
            <a:r>
              <a:rPr lang="ja-JP" altLang="en-US" dirty="0"/>
              <a:t>　</a:t>
            </a:r>
            <a:r>
              <a:rPr lang="en-US" altLang="ja-JP" dirty="0"/>
              <a:t>Ag</a:t>
            </a:r>
            <a:r>
              <a:rPr lang="ja-JP" altLang="en-US" dirty="0"/>
              <a:t>　</a:t>
            </a:r>
            <a:r>
              <a:rPr lang="en-US" altLang="ja-JP" dirty="0" err="1"/>
              <a:t>Pb</a:t>
            </a:r>
            <a:r>
              <a:rPr lang="en-US" altLang="ja-JP" dirty="0"/>
              <a:t>】</a:t>
            </a:r>
            <a:br>
              <a:rPr lang="ja-JP" altLang="en-US" dirty="0"/>
            </a:br>
            <a:br>
              <a:rPr lang="ja-JP" altLang="en-US" dirty="0"/>
            </a:br>
            <a:r>
              <a:rPr lang="en-US" altLang="ja-JP" dirty="0"/>
              <a:t>【</a:t>
            </a:r>
            <a:r>
              <a:rPr lang="ja-JP" altLang="en-US" dirty="0"/>
              <a:t>溶解</a:t>
            </a:r>
            <a:r>
              <a:rPr lang="en-US" altLang="ja-JP" dirty="0"/>
              <a:t>】</a:t>
            </a:r>
            <a:br>
              <a:rPr lang="ja-JP" altLang="en-US" dirty="0"/>
            </a:br>
            <a:r>
              <a:rPr lang="ja-JP" altLang="en-US" dirty="0">
                <a:solidFill>
                  <a:srgbClr val="FF0000"/>
                </a:solidFill>
              </a:rPr>
              <a:t>過剰の</a:t>
            </a:r>
            <a:r>
              <a:rPr lang="en-US" altLang="ja-JP" dirty="0" err="1">
                <a:solidFill>
                  <a:srgbClr val="FF0000"/>
                </a:solidFill>
              </a:rPr>
              <a:t>NaOH</a:t>
            </a:r>
            <a:br>
              <a:rPr lang="ja-JP" altLang="en-US" dirty="0">
                <a:solidFill>
                  <a:srgbClr val="FF0000"/>
                </a:solidFill>
              </a:rPr>
            </a:br>
            <a:r>
              <a:rPr lang="ja-JP" altLang="en-US" sz="2000" dirty="0"/>
              <a:t>あ　あ　すん　なり　</a:t>
            </a:r>
            <a:br>
              <a:rPr lang="ja-JP" altLang="en-US" sz="2000" dirty="0"/>
            </a:br>
            <a:r>
              <a:rPr lang="en-US" altLang="ja-JP" sz="2000" dirty="0"/>
              <a:t>【Zn(OH)</a:t>
            </a:r>
            <a:r>
              <a:rPr lang="en-US" altLang="ja-JP" sz="2000" baseline="-25000" dirty="0"/>
              <a:t>2</a:t>
            </a:r>
            <a:r>
              <a:rPr lang="ja-JP" altLang="en-US" sz="2000" dirty="0"/>
              <a:t>　</a:t>
            </a:r>
            <a:r>
              <a:rPr lang="en-US" altLang="ja-JP" sz="2000" dirty="0"/>
              <a:t>Al(OH)</a:t>
            </a:r>
            <a:r>
              <a:rPr lang="en-US" altLang="ja-JP" sz="2000" baseline="-25000" dirty="0"/>
              <a:t>3</a:t>
            </a:r>
            <a:r>
              <a:rPr lang="ja-JP" altLang="en-US" sz="2000" dirty="0"/>
              <a:t>　</a:t>
            </a:r>
            <a:r>
              <a:rPr lang="en-US" altLang="ja-JP" sz="2000" dirty="0" err="1"/>
              <a:t>Sn</a:t>
            </a:r>
            <a:r>
              <a:rPr lang="en-US" altLang="ja-JP" sz="2000" dirty="0"/>
              <a:t>(OH)</a:t>
            </a:r>
            <a:r>
              <a:rPr lang="en-US" altLang="ja-JP" sz="2000" baseline="-25000" dirty="0"/>
              <a:t>2</a:t>
            </a:r>
            <a:r>
              <a:rPr lang="ja-JP" altLang="en-US" sz="2000" dirty="0"/>
              <a:t>　</a:t>
            </a:r>
            <a:r>
              <a:rPr lang="en-US" altLang="ja-JP" sz="2000" dirty="0" err="1"/>
              <a:t>Pb</a:t>
            </a:r>
            <a:r>
              <a:rPr lang="en-US" altLang="ja-JP" sz="2000" dirty="0"/>
              <a:t>(OH)</a:t>
            </a:r>
            <a:r>
              <a:rPr lang="en-US" altLang="ja-JP" sz="2000" baseline="-25000" dirty="0"/>
              <a:t>2</a:t>
            </a:r>
            <a:r>
              <a:rPr lang="en-US" altLang="ja-JP" sz="2000" dirty="0"/>
              <a:t>】</a:t>
            </a:r>
            <a:br>
              <a:rPr lang="ja-JP" altLang="en-US" sz="2000" dirty="0"/>
            </a:br>
            <a:br>
              <a:rPr lang="ja-JP" altLang="en-US" sz="2000" dirty="0"/>
            </a:br>
            <a:r>
              <a:rPr lang="ja-JP" altLang="en-US" dirty="0">
                <a:solidFill>
                  <a:srgbClr val="FF0000"/>
                </a:solidFill>
              </a:rPr>
              <a:t>過剰の</a:t>
            </a:r>
            <a:r>
              <a:rPr lang="en-US" altLang="ja-JP" dirty="0">
                <a:solidFill>
                  <a:srgbClr val="FF0000"/>
                </a:solidFill>
              </a:rPr>
              <a:t>NH</a:t>
            </a:r>
            <a:r>
              <a:rPr lang="en-US" altLang="ja-JP" baseline="-25000" dirty="0">
                <a:solidFill>
                  <a:srgbClr val="FF0000"/>
                </a:solidFill>
              </a:rPr>
              <a:t>3</a:t>
            </a:r>
            <a:br>
              <a:rPr lang="ja-JP" altLang="en-US" dirty="0">
                <a:solidFill>
                  <a:srgbClr val="FF0000"/>
                </a:solidFill>
              </a:rPr>
            </a:br>
            <a:r>
              <a:rPr lang="ja-JP" altLang="en-US" sz="2000" dirty="0"/>
              <a:t>胴　上げ　に　喘ぎ込む</a:t>
            </a:r>
            <a:br>
              <a:rPr lang="ja-JP" altLang="en-US" sz="2000" dirty="0"/>
            </a:br>
            <a:r>
              <a:rPr lang="en-US" altLang="ja-JP" sz="2000" dirty="0"/>
              <a:t>【Cu(OH)</a:t>
            </a:r>
            <a:r>
              <a:rPr lang="en-US" altLang="ja-JP" sz="2000" baseline="-25000" dirty="0"/>
              <a:t>2</a:t>
            </a:r>
            <a:r>
              <a:rPr lang="ja-JP" altLang="en-US" sz="2000" dirty="0"/>
              <a:t>　</a:t>
            </a:r>
            <a:r>
              <a:rPr lang="en-US" altLang="ja-JP" sz="2000" dirty="0"/>
              <a:t>Ag</a:t>
            </a:r>
            <a:r>
              <a:rPr lang="en-US" altLang="ja-JP" sz="2000" baseline="-25000" dirty="0"/>
              <a:t>2</a:t>
            </a:r>
            <a:r>
              <a:rPr lang="en-US" altLang="ja-JP" sz="2000" dirty="0"/>
              <a:t>O</a:t>
            </a:r>
            <a:r>
              <a:rPr lang="ja-JP" altLang="en-US" sz="2000" dirty="0"/>
              <a:t>　</a:t>
            </a:r>
            <a:r>
              <a:rPr lang="en-US" altLang="ja-JP" sz="2000" dirty="0"/>
              <a:t>Ni(OH)</a:t>
            </a:r>
            <a:r>
              <a:rPr lang="en-US" altLang="ja-JP" sz="2000" baseline="-25000" dirty="0"/>
              <a:t>2</a:t>
            </a:r>
            <a:r>
              <a:rPr lang="ja-JP" altLang="en-US" sz="2000" dirty="0"/>
              <a:t>　</a:t>
            </a:r>
            <a:r>
              <a:rPr lang="en-US" altLang="ja-JP" sz="2000" dirty="0"/>
              <a:t>Zn(OH)</a:t>
            </a:r>
            <a:r>
              <a:rPr lang="en-US" altLang="ja-JP" sz="2000" baseline="-25000" dirty="0"/>
              <a:t>2</a:t>
            </a:r>
            <a:r>
              <a:rPr lang="ja-JP" altLang="en-US" sz="2000" dirty="0"/>
              <a:t>　込む→溶けこむ</a:t>
            </a:r>
            <a:r>
              <a:rPr lang="en-US" altLang="ja-JP" sz="2000" dirty="0"/>
              <a:t>】</a:t>
            </a:r>
            <a:endParaRPr lang="ja-JP" altLang="en-US" sz="2000" dirty="0"/>
          </a:p>
        </p:txBody>
      </p:sp>
      <p:cxnSp>
        <p:nvCxnSpPr>
          <p:cNvPr id="7" name="直線コネクタ 6"/>
          <p:cNvCxnSpPr/>
          <p:nvPr/>
        </p:nvCxnSpPr>
        <p:spPr>
          <a:xfrm>
            <a:off x="4716016" y="188640"/>
            <a:ext cx="0" cy="49685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8253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98</a:t>
            </a:fld>
            <a:endParaRPr lang="en-US" altLang="ja-JP"/>
          </a:p>
        </p:txBody>
      </p:sp>
      <p:sp>
        <p:nvSpPr>
          <p:cNvPr id="4" name="テキスト ボックス 3"/>
          <p:cNvSpPr txBox="1"/>
          <p:nvPr/>
        </p:nvSpPr>
        <p:spPr>
          <a:xfrm>
            <a:off x="467544" y="188640"/>
            <a:ext cx="1368152" cy="461665"/>
          </a:xfrm>
          <a:prstGeom prst="rect">
            <a:avLst/>
          </a:prstGeom>
          <a:noFill/>
        </p:spPr>
        <p:txBody>
          <a:bodyPr wrap="square" rtlCol="0">
            <a:spAutoFit/>
          </a:bodyPr>
          <a:lstStyle/>
          <a:p>
            <a:r>
              <a:rPr kumimoji="1" lang="ja-JP" altLang="en-US" dirty="0"/>
              <a:t>問題編</a:t>
            </a:r>
          </a:p>
        </p:txBody>
      </p:sp>
      <p:sp>
        <p:nvSpPr>
          <p:cNvPr id="5" name="テキスト ボックス 4"/>
          <p:cNvSpPr txBox="1"/>
          <p:nvPr/>
        </p:nvSpPr>
        <p:spPr>
          <a:xfrm>
            <a:off x="6876256" y="208719"/>
            <a:ext cx="1835759" cy="461665"/>
          </a:xfrm>
          <a:prstGeom prst="rect">
            <a:avLst/>
          </a:prstGeom>
          <a:noFill/>
        </p:spPr>
        <p:txBody>
          <a:bodyPr wrap="none" rtlCol="0">
            <a:spAutoFit/>
          </a:bodyPr>
          <a:lstStyle/>
          <a:p>
            <a:r>
              <a:rPr kumimoji="1" lang="ja-JP" altLang="en-US" dirty="0"/>
              <a:t>平成２３年度</a:t>
            </a:r>
          </a:p>
        </p:txBody>
      </p:sp>
      <p:sp>
        <p:nvSpPr>
          <p:cNvPr id="6" name="テキスト ボックス 5"/>
          <p:cNvSpPr txBox="1"/>
          <p:nvPr/>
        </p:nvSpPr>
        <p:spPr>
          <a:xfrm>
            <a:off x="7337920" y="648026"/>
            <a:ext cx="912429" cy="461665"/>
          </a:xfrm>
          <a:prstGeom prst="rect">
            <a:avLst/>
          </a:prstGeom>
          <a:noFill/>
        </p:spPr>
        <p:txBody>
          <a:bodyPr wrap="none" rtlCol="0">
            <a:spAutoFit/>
          </a:bodyPr>
          <a:lstStyle/>
          <a:p>
            <a:r>
              <a:rPr kumimoji="1" lang="ja-JP" altLang="en-US" dirty="0"/>
              <a:t>問３９</a:t>
            </a:r>
          </a:p>
        </p:txBody>
      </p:sp>
      <p:sp>
        <p:nvSpPr>
          <p:cNvPr id="7" name="テキスト ボックス 6"/>
          <p:cNvSpPr txBox="1"/>
          <p:nvPr/>
        </p:nvSpPr>
        <p:spPr>
          <a:xfrm>
            <a:off x="636149" y="1196752"/>
            <a:ext cx="8075865" cy="1569660"/>
          </a:xfrm>
          <a:prstGeom prst="rect">
            <a:avLst/>
          </a:prstGeom>
          <a:noFill/>
        </p:spPr>
        <p:txBody>
          <a:bodyPr wrap="square" rtlCol="0">
            <a:spAutoFit/>
          </a:bodyPr>
          <a:lstStyle/>
          <a:p>
            <a:r>
              <a:rPr kumimoji="1" lang="ja-JP" altLang="en-US" sz="3200" dirty="0"/>
              <a:t>官能基（－</a:t>
            </a:r>
            <a:r>
              <a:rPr kumimoji="1" lang="ja-JP" altLang="en-US" sz="3200" b="1" dirty="0">
                <a:latin typeface="ＭＳ Ｐ明朝" pitchFamily="18" charset="-128"/>
                <a:ea typeface="ＭＳ Ｐ明朝" pitchFamily="18" charset="-128"/>
              </a:rPr>
              <a:t>ＣＯＯＨ</a:t>
            </a:r>
            <a:r>
              <a:rPr kumimoji="1" lang="ja-JP" altLang="en-US" sz="3200" dirty="0"/>
              <a:t>）の名称として、正しいものを下から一つ選び、その番号を解答欄に記入しなさい。</a:t>
            </a:r>
          </a:p>
        </p:txBody>
      </p:sp>
      <p:sp>
        <p:nvSpPr>
          <p:cNvPr id="8" name="テキスト ボックス 7"/>
          <p:cNvSpPr txBox="1"/>
          <p:nvPr/>
        </p:nvSpPr>
        <p:spPr>
          <a:xfrm>
            <a:off x="1475656" y="3212976"/>
            <a:ext cx="4342856" cy="2554545"/>
          </a:xfrm>
          <a:prstGeom prst="rect">
            <a:avLst/>
          </a:prstGeom>
          <a:noFill/>
        </p:spPr>
        <p:txBody>
          <a:bodyPr wrap="none" rtlCol="0">
            <a:spAutoFit/>
          </a:bodyPr>
          <a:lstStyle/>
          <a:p>
            <a:r>
              <a:rPr kumimoji="1" lang="ja-JP" altLang="en-US" sz="4000" dirty="0">
                <a:latin typeface="+mn-ea"/>
                <a:ea typeface="+mn-ea"/>
              </a:rPr>
              <a:t>１　</a:t>
            </a:r>
            <a:r>
              <a:rPr lang="ja-JP" altLang="en-US" sz="4000" dirty="0">
                <a:latin typeface="+mn-ea"/>
              </a:rPr>
              <a:t>カルボキシル</a:t>
            </a:r>
            <a:r>
              <a:rPr kumimoji="1" lang="ja-JP" altLang="en-US" sz="4000" dirty="0">
                <a:latin typeface="+mn-ea"/>
                <a:ea typeface="+mn-ea"/>
              </a:rPr>
              <a:t>基</a:t>
            </a:r>
            <a:endParaRPr kumimoji="1" lang="en-US" altLang="ja-JP" sz="4000" dirty="0">
              <a:latin typeface="+mn-ea"/>
              <a:ea typeface="+mn-ea"/>
            </a:endParaRPr>
          </a:p>
          <a:p>
            <a:r>
              <a:rPr lang="ja-JP" altLang="en-US" sz="4000" dirty="0">
                <a:latin typeface="+mn-ea"/>
                <a:ea typeface="+mn-ea"/>
              </a:rPr>
              <a:t>２　アルデヒド基</a:t>
            </a:r>
            <a:endParaRPr lang="en-US" altLang="ja-JP" sz="4000" dirty="0">
              <a:latin typeface="ＭＳ Ｐ明朝" pitchFamily="18" charset="-128"/>
              <a:ea typeface="ＭＳ Ｐ明朝" pitchFamily="18" charset="-128"/>
            </a:endParaRPr>
          </a:p>
          <a:p>
            <a:r>
              <a:rPr lang="ja-JP" altLang="en-US" sz="4000" dirty="0">
                <a:latin typeface="+mn-ea"/>
                <a:ea typeface="+mn-ea"/>
              </a:rPr>
              <a:t>３　ヒドロキシル基</a:t>
            </a:r>
            <a:endParaRPr lang="en-US" altLang="ja-JP" sz="4000" dirty="0">
              <a:latin typeface="ＭＳ 明朝" pitchFamily="17" charset="-128"/>
              <a:ea typeface="ＭＳ 明朝" pitchFamily="17" charset="-128"/>
            </a:endParaRPr>
          </a:p>
          <a:p>
            <a:r>
              <a:rPr lang="ja-JP" altLang="en-US" sz="4000" dirty="0">
                <a:latin typeface="+mn-ea"/>
              </a:rPr>
              <a:t>４　アミノ基</a:t>
            </a:r>
            <a:endParaRPr kumimoji="1" lang="ja-JP" altLang="en-US" sz="4000" dirty="0">
              <a:latin typeface="ＭＳ Ｐ明朝" pitchFamily="18" charset="-128"/>
              <a:ea typeface="ＭＳ Ｐ明朝" pitchFamily="18" charset="-128"/>
            </a:endParaRPr>
          </a:p>
        </p:txBody>
      </p:sp>
      <p:sp>
        <p:nvSpPr>
          <p:cNvPr id="9" name="正方形/長方形 8"/>
          <p:cNvSpPr/>
          <p:nvPr/>
        </p:nvSpPr>
        <p:spPr>
          <a:xfrm>
            <a:off x="1403648" y="3356992"/>
            <a:ext cx="4536504" cy="5254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6150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6395AFC-AFAA-4D62-B387-CF7256273E8D}" type="datetime1">
              <a:rPr lang="ja-JP" altLang="en-US" smtClean="0"/>
              <a:pPr>
                <a:defRPr/>
              </a:pPr>
              <a:t>2019/7/6</a:t>
            </a:fld>
            <a:endParaRPr lang="en-US" altLang="ja-JP"/>
          </a:p>
        </p:txBody>
      </p:sp>
      <p:sp>
        <p:nvSpPr>
          <p:cNvPr id="3" name="スライド番号プレースホルダー 2"/>
          <p:cNvSpPr>
            <a:spLocks noGrp="1"/>
          </p:cNvSpPr>
          <p:nvPr>
            <p:ph type="sldNum" sz="quarter" idx="12"/>
          </p:nvPr>
        </p:nvSpPr>
        <p:spPr/>
        <p:txBody>
          <a:bodyPr/>
          <a:lstStyle/>
          <a:p>
            <a:pPr>
              <a:defRPr/>
            </a:pPr>
            <a:fld id="{932DFECD-DFEF-4472-8401-E574EC170895}" type="slidenum">
              <a:rPr lang="en-US" altLang="ja-JP" smtClean="0"/>
              <a:pPr>
                <a:defRPr/>
              </a:pPr>
              <a:t>99</a:t>
            </a:fld>
            <a:endParaRPr lang="en-US" altLang="ja-JP"/>
          </a:p>
        </p:txBody>
      </p:sp>
      <p:sp>
        <p:nvSpPr>
          <p:cNvPr id="4" name="正方形/長方形 3"/>
          <p:cNvSpPr/>
          <p:nvPr/>
        </p:nvSpPr>
        <p:spPr>
          <a:xfrm>
            <a:off x="107504" y="620688"/>
            <a:ext cx="2678938" cy="400110"/>
          </a:xfrm>
          <a:prstGeom prst="rect">
            <a:avLst/>
          </a:prstGeom>
        </p:spPr>
        <p:txBody>
          <a:bodyPr wrap="none">
            <a:spAutoFit/>
          </a:bodyPr>
          <a:lstStyle/>
          <a:p>
            <a:r>
              <a:rPr lang="ja-JP" altLang="ja-JP" sz="2000" b="1" dirty="0">
                <a:highlight>
                  <a:srgbClr val="00FF00"/>
                </a:highlight>
                <a:ea typeface="ＭＳ Ｐゴシック"/>
              </a:rPr>
              <a:t>官能基や基による分類</a:t>
            </a:r>
            <a:endParaRPr lang="ja-JP" altLang="en-US" sz="2000" dirty="0"/>
          </a:p>
        </p:txBody>
      </p:sp>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３）炭化水素の分類</a:t>
            </a:r>
            <a:r>
              <a:rPr kumimoji="1" lang="ja-JP"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242" name="Picture 2" descr="C:\Users\okamotot\Desktop\sc0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85" y="3717032"/>
            <a:ext cx="8341029" cy="1800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251520" y="1196752"/>
            <a:ext cx="852527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　</a:t>
            </a:r>
            <a:r>
              <a:rPr kumimoji="1" 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炭化水素の水素原子を他の原子または原子団で置き換えるといろいろと性質の異なる化合物ができる。例えば、炭化水素であるメタン</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CH</a:t>
            </a:r>
            <a:r>
              <a:rPr kumimoji="1" lang="en-US" altLang="ja-JP" sz="2000" b="1" i="0" u="none" strike="noStrike" cap="none" normalizeH="0" baseline="-30000" dirty="0">
                <a:ln>
                  <a:noFill/>
                </a:ln>
                <a:solidFill>
                  <a:schemeClr val="tx1"/>
                </a:solidFill>
                <a:effectLst/>
                <a:latin typeface="ＭＳ Ｐゴシック" pitchFamily="50" charset="-128"/>
                <a:ea typeface="ＭＳ Ｐゴシック" pitchFamily="50" charset="-128"/>
                <a:cs typeface="ＭＳ Ｐゴシック" pitchFamily="50" charset="-128"/>
              </a:rPr>
              <a:t>4</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は水に溶けない気体だがメタンから</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原子１個を</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OH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（ヒドロキシ基）で置き換えたメタノール</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CH</a:t>
            </a:r>
            <a:r>
              <a:rPr kumimoji="1" lang="en-US" altLang="ja-JP" sz="2000" b="1" i="0" u="none" strike="noStrike" cap="none" normalizeH="0" baseline="-30000" dirty="0">
                <a:ln>
                  <a:noFill/>
                </a:ln>
                <a:solidFill>
                  <a:schemeClr val="tx1"/>
                </a:solidFill>
                <a:effectLst/>
                <a:latin typeface="ＭＳ Ｐゴシック" pitchFamily="50" charset="-128"/>
                <a:ea typeface="ＭＳ Ｐゴシック" pitchFamily="50" charset="-128"/>
                <a:cs typeface="ＭＳ Ｐゴシック" pitchFamily="50" charset="-128"/>
              </a:rPr>
              <a:t>3</a:t>
            </a:r>
            <a:r>
              <a:rPr kumimoji="1" lang="en-US" altLang="ja-JP"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OH</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は、液体でよく水に溶ける性質がある。炭化水素にヒドロキシ基のような特定の原子団が結合すると、化学的性質の良く似た一群の化合物ができる。このように、化合物の性質を特徴づける特定の原子団を</a:t>
            </a:r>
            <a:r>
              <a:rPr kumimoji="1" lang="ja-JP" altLang="en-US" sz="2000" b="1" i="0" u="none" strike="noStrike" cap="none" normalizeH="0" baseline="0" dirty="0">
                <a:ln>
                  <a:noFill/>
                </a:ln>
                <a:solidFill>
                  <a:srgbClr val="FF0000"/>
                </a:solidFill>
                <a:effectLst/>
                <a:latin typeface="ＭＳ Ｐゴシック" pitchFamily="50" charset="-128"/>
                <a:ea typeface="ＭＳ Ｐゴシック" pitchFamily="50" charset="-128"/>
                <a:cs typeface="ＭＳ Ｐゴシック" pitchFamily="50" charset="-128"/>
              </a:rPr>
              <a:t>官能基</a:t>
            </a:r>
            <a:r>
              <a:rPr kumimoji="1" lang="ja-JP" altLang="en-US" sz="20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という。</a:t>
            </a:r>
            <a:r>
              <a:rPr kumimoji="1" lang="ja-JP" altLang="en-US"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en-US"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1757820148"/>
      </p:ext>
    </p:extLst>
  </p:cSld>
  <p:clrMapOvr>
    <a:masterClrMapping/>
  </p:clrMapOvr>
</p:sld>
</file>

<file path=ppt/theme/theme1.xml><?xml version="1.0" encoding="utf-8"?>
<a:theme xmlns:a="http://schemas.openxmlformats.org/drawingml/2006/main" name="毒物劇物基礎編">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7516</TotalTime>
  <Words>14537</Words>
  <Application>Microsoft Office PowerPoint</Application>
  <PresentationFormat>画面に合わせる (4:3)</PresentationFormat>
  <Paragraphs>3644</Paragraphs>
  <Slides>318</Slides>
  <Notes>25</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318</vt:i4>
      </vt:variant>
    </vt:vector>
  </HeadingPairs>
  <TitlesOfParts>
    <vt:vector size="331" baseType="lpstr">
      <vt:lpstr>AR行書体M</vt:lpstr>
      <vt:lpstr>ＭＳ Ｐゴシック</vt:lpstr>
      <vt:lpstr>ＭＳ Ｐ明朝</vt:lpstr>
      <vt:lpstr>ＭＳ ゴシック</vt:lpstr>
      <vt:lpstr>ＭＳ 明朝</vt:lpstr>
      <vt:lpstr>MS-Mincho</vt:lpstr>
      <vt:lpstr>Open Sans</vt:lpstr>
      <vt:lpstr>ヒラギノ角ゴ Pro W3</vt:lpstr>
      <vt:lpstr>Albertus Medium</vt:lpstr>
      <vt:lpstr>Arial</vt:lpstr>
      <vt:lpstr>Cambria Math</vt:lpstr>
      <vt:lpstr>Times New Roman</vt:lpstr>
      <vt:lpstr>毒物劇物基礎編</vt:lpstr>
      <vt:lpstr>毒物劇物取扱者試験対策講座</vt:lpstr>
      <vt:lpstr>PowerPoint プレゼンテーション</vt:lpstr>
      <vt:lpstr>物質と原子・分子１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解答</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物質と原子・分子１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物質と原子・分子１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物質と原子・分子１</vt:lpstr>
      <vt:lpstr>PowerPoint プレゼンテーション</vt:lpstr>
      <vt:lpstr>物質と原子・分子１</vt:lpstr>
      <vt:lpstr>物質と原子・分子１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解答</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物質と原子・分子１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毒物劇物取扱者試験対策講座</dc:title>
  <dc:creator>okamotot</dc:creator>
  <cp:lastModifiedBy>隆行 岡本</cp:lastModifiedBy>
  <cp:revision>347</cp:revision>
  <cp:lastPrinted>2014-06-28T16:19:19Z</cp:lastPrinted>
  <dcterms:created xsi:type="dcterms:W3CDTF">2011-06-09T01:56:49Z</dcterms:created>
  <dcterms:modified xsi:type="dcterms:W3CDTF">2019-07-06T15:10:07Z</dcterms:modified>
</cp:coreProperties>
</file>